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2" r:id="rId4"/>
    <p:sldId id="263" r:id="rId5"/>
    <p:sldId id="264" r:id="rId6"/>
    <p:sldId id="270" r:id="rId7"/>
    <p:sldId id="278" r:id="rId8"/>
    <p:sldId id="265" r:id="rId9"/>
    <p:sldId id="266" r:id="rId10"/>
    <p:sldId id="267" r:id="rId11"/>
    <p:sldId id="271" r:id="rId12"/>
    <p:sldId id="276" r:id="rId13"/>
    <p:sldId id="279" r:id="rId14"/>
    <p:sldId id="272" r:id="rId15"/>
    <p:sldId id="273" r:id="rId16"/>
    <p:sldId id="274" r:id="rId17"/>
    <p:sldId id="275" r:id="rId18"/>
    <p:sldId id="277" r:id="rId19"/>
    <p:sldId id="269" r:id="rId20"/>
    <p:sldId id="259" r:id="rId21"/>
    <p:sldId id="284" r:id="rId22"/>
    <p:sldId id="285" r:id="rId23"/>
    <p:sldId id="300" r:id="rId24"/>
    <p:sldId id="286" r:id="rId25"/>
    <p:sldId id="287" r:id="rId26"/>
    <p:sldId id="288" r:id="rId27"/>
    <p:sldId id="289" r:id="rId28"/>
    <p:sldId id="290" r:id="rId29"/>
    <p:sldId id="291" r:id="rId30"/>
    <p:sldId id="292" r:id="rId31"/>
    <p:sldId id="293" r:id="rId32"/>
    <p:sldId id="294" r:id="rId33"/>
    <p:sldId id="296" r:id="rId34"/>
    <p:sldId id="297" r:id="rId35"/>
    <p:sldId id="298" r:id="rId36"/>
    <p:sldId id="299" r:id="rId37"/>
    <p:sldId id="301" r:id="rId38"/>
    <p:sldId id="283" r:id="rId39"/>
    <p:sldId id="281" r:id="rId40"/>
    <p:sldId id="268" r:id="rId41"/>
    <p:sldId id="282" r:id="rId42"/>
    <p:sldId id="302" r:id="rId43"/>
    <p:sldId id="303" r:id="rId44"/>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99FF66"/>
    <a:srgbClr val="FF2525"/>
    <a:srgbClr val="3366FF"/>
    <a:srgbClr val="F137E8"/>
    <a:srgbClr val="C20EB9"/>
    <a:srgbClr val="2924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76" d="100"/>
          <a:sy n="76" d="100"/>
        </p:scale>
        <p:origin x="50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19314" y="596019"/>
            <a:ext cx="7510506" cy="3213982"/>
          </a:xfrm>
        </p:spPr>
        <p:txBody>
          <a:bodyPr anchor="b">
            <a:normAutofit/>
          </a:bodyPr>
          <a:lstStyle>
            <a:lvl1pPr algn="ctr">
              <a:defRPr sz="40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819314" y="3886200"/>
            <a:ext cx="7510506" cy="2219108"/>
          </a:xfrm>
        </p:spPr>
        <p:txBody>
          <a:bodyPr anchor="t">
            <a:normAutofit/>
          </a:bodyPr>
          <a:lstStyle>
            <a:lvl1pPr marL="0" indent="0" algn="ctr">
              <a:buNone/>
              <a:defRPr sz="1800">
                <a:gradFill flip="none" rotWithShape="1">
                  <a:gsLst>
                    <a:gs pos="0">
                      <a:schemeClr val="tx1"/>
                    </a:gs>
                    <a:gs pos="100000">
                      <a:schemeClr val="tx1">
                        <a:lumMod val="75000"/>
                      </a:schemeClr>
                    </a:gs>
                  </a:gsLst>
                  <a:lin ang="0" scaled="1"/>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BD62930-5499-40C2-A9E0-B6F8263316F8}" type="datetimeFigureOut">
              <a:rPr lang="ru-RU" smtClean="0"/>
              <a:t>05.08.2013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121600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677" y="4377485"/>
            <a:ext cx="7413007" cy="907505"/>
          </a:xfrm>
        </p:spPr>
        <p:txBody>
          <a:bodyPr anchor="b">
            <a:normAutofit/>
          </a:bodyPr>
          <a:lstStyle>
            <a:lvl1pPr algn="l">
              <a:defRPr sz="2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7678" y="996188"/>
            <a:ext cx="7301427" cy="298112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7677" y="5284990"/>
            <a:ext cx="7413007" cy="81707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D62930-5499-40C2-A9E0-B6F8263316F8}" type="datetimeFigureOut">
              <a:rPr lang="ru-RU" smtClean="0"/>
              <a:t>05.08.2013</a:t>
            </a:fld>
            <a:endParaRPr lang="ru-RU"/>
          </a:p>
        </p:txBody>
      </p:sp>
      <p:sp>
        <p:nvSpPr>
          <p:cNvPr id="6" name="Footer Placeholder 5"/>
          <p:cNvSpPr>
            <a:spLocks noGrp="1"/>
          </p:cNvSpPr>
          <p:nvPr>
            <p:ph type="ftr" sz="quarter" idx="11"/>
          </p:nvPr>
        </p:nvSpPr>
        <p:spPr>
          <a:xfrm>
            <a:off x="917678" y="6181344"/>
            <a:ext cx="5337278" cy="365125"/>
          </a:xfrm>
        </p:spPr>
        <p:txBody>
          <a:bodyPr/>
          <a:lstStyle/>
          <a:p>
            <a:endParaRPr lang="ru-RU"/>
          </a:p>
        </p:txBody>
      </p:sp>
      <p:sp>
        <p:nvSpPr>
          <p:cNvPr id="7" name="Slide Number Placeholder 6"/>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218926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4" cy="3137782"/>
          </a:xfrm>
        </p:spPr>
        <p:txBody>
          <a:bodyPr anchor="ctr">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818347" y="4343400"/>
            <a:ext cx="7511474" cy="1758660"/>
          </a:xfrm>
        </p:spPr>
        <p:txBody>
          <a:bodyPr anchor="ctr">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D62930-5499-40C2-A9E0-B6F8263316F8}" type="datetimeFigureOut">
              <a:rPr lang="ru-RU" smtClean="0"/>
              <a:t>05.08.2013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2978310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583818" y="860276"/>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7888822" y="29859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3044079"/>
          </a:xfrm>
        </p:spPr>
        <p:txBody>
          <a:bodyPr anchor="ctr">
            <a:normAutofit/>
          </a:bodyPr>
          <a:lstStyle>
            <a:lvl1pPr algn="l">
              <a:defRPr sz="28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256436" y="3650606"/>
            <a:ext cx="6631128" cy="381000"/>
          </a:xfrm>
        </p:spPr>
        <p:txBody>
          <a:bodyPr anchor="ctr">
            <a:normAutofit/>
          </a:bodyPr>
          <a:lstStyle>
            <a:lvl1pPr marL="0" indent="0">
              <a:buFontTx/>
              <a:buNone/>
              <a:defRPr sz="14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818347" y="4641206"/>
            <a:ext cx="7511473" cy="1447800"/>
          </a:xfrm>
        </p:spPr>
        <p:txBody>
          <a:bodyPr anchor="ctr">
            <a:normAutofit/>
          </a:bodyPr>
          <a:lstStyle>
            <a:lvl1pPr marL="0" indent="0" algn="l">
              <a:buNone/>
              <a:defRPr sz="1800">
                <a:gradFill flip="none" rotWithShape="1">
                  <a:gsLst>
                    <a:gs pos="0">
                      <a:schemeClr val="tx1"/>
                    </a:gs>
                    <a:gs pos="100000">
                      <a:schemeClr val="tx1">
                        <a:lumMod val="75000"/>
                      </a:schemeClr>
                    </a:gs>
                  </a:gsLst>
                  <a:lin ang="0" scaled="1"/>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D62930-5499-40C2-A9E0-B6F8263316F8}" type="datetimeFigureOut">
              <a:rPr lang="ru-RU" smtClean="0"/>
              <a:t>05.08.2013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816100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8347" y="3603566"/>
            <a:ext cx="7512338" cy="1468800"/>
          </a:xfrm>
        </p:spPr>
        <p:txBody>
          <a:bodyPr anchor="b">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821015" y="5072366"/>
            <a:ext cx="7512339" cy="1029694"/>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D62930-5499-40C2-A9E0-B6F8263316F8}" type="datetimeFigureOut">
              <a:rPr lang="ru-RU" smtClean="0"/>
              <a:t>05.08.2013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3237319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extBox 12"/>
          <p:cNvSpPr txBox="1"/>
          <p:nvPr/>
        </p:nvSpPr>
        <p:spPr>
          <a:xfrm>
            <a:off x="583818" y="75385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6" name="TextBox 15"/>
          <p:cNvSpPr txBox="1"/>
          <p:nvPr/>
        </p:nvSpPr>
        <p:spPr>
          <a:xfrm>
            <a:off x="7887556" y="2879498"/>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2844369"/>
          </a:xfrm>
        </p:spPr>
        <p:txBody>
          <a:bodyPr anchor="ctr">
            <a:normAutofit/>
          </a:bodyPr>
          <a:lstStyle>
            <a:lvl1pPr algn="l">
              <a:defRPr sz="28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818347" y="3886200"/>
            <a:ext cx="7512338" cy="1053662"/>
          </a:xfrm>
        </p:spPr>
        <p:txBody>
          <a:bodyPr vert="horz" lIns="91440" tIns="45720" rIns="91440" bIns="45720" rtlCol="0" anchor="b">
            <a:normAutofit/>
          </a:bodyPr>
          <a:lstStyle>
            <a:lvl1pPr>
              <a:buNone/>
              <a:defRPr lang="en-US" sz="2000" b="0" cap="all" dirty="0">
                <a:ln w="3175" cmpd="sng">
                  <a:noFill/>
                </a:ln>
                <a:gradFill flip="none" rotWithShape="1">
                  <a:gsLst>
                    <a:gs pos="0">
                      <a:schemeClr val="tx1"/>
                    </a:gs>
                    <a:gs pos="100000">
                      <a:schemeClr val="tx1">
                        <a:lumMod val="75000"/>
                      </a:schemeClr>
                    </a:gs>
                  </a:gsLst>
                  <a:lin ang="0" scaled="1"/>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818347" y="4939862"/>
            <a:ext cx="7512338" cy="1162198"/>
          </a:xfrm>
        </p:spPr>
        <p:txBody>
          <a:bodyPr anchor="t">
            <a:normAutofit/>
          </a:bodyPr>
          <a:lstStyle>
            <a:lvl1pPr marL="0" indent="0" algn="l">
              <a:buNone/>
              <a:defRPr sz="1600">
                <a:gradFill flip="none" rotWithShape="1">
                  <a:gsLst>
                    <a:gs pos="0">
                      <a:schemeClr val="tx1"/>
                    </a:gs>
                    <a:gs pos="100000">
                      <a:schemeClr val="tx1">
                        <a:lumMod val="75000"/>
                      </a:schemeClr>
                    </a:gs>
                  </a:gsLst>
                  <a:lin ang="5400000" scaled="0"/>
                  <a:tileRect/>
                </a:gra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D62930-5499-40C2-A9E0-B6F8263316F8}" type="datetimeFigureOut">
              <a:rPr lang="ru-RU" smtClean="0"/>
              <a:t>05.08.2013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16617953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18346" y="596018"/>
            <a:ext cx="7511473" cy="2756783"/>
          </a:xfrm>
        </p:spPr>
        <p:txBody>
          <a:bodyPr vert="horz" lIns="91440" tIns="45720" rIns="91440" bIns="45720" rtlCol="0" anchor="ctr">
            <a:normAutofit/>
          </a:bodyPr>
          <a:lstStyle>
            <a:lvl1pPr>
              <a:defRPr lang="en-US" sz="2800"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818346" y="3682941"/>
            <a:ext cx="7511473" cy="1049283"/>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818347" y="4732224"/>
            <a:ext cx="7511472" cy="1369836"/>
          </a:xfrm>
        </p:spPr>
        <p:txBody>
          <a:bodyPr anchor="t">
            <a:normAutofit/>
          </a:bodyPr>
          <a:lstStyle>
            <a:lvl1pPr marL="0" indent="0" algn="l">
              <a:buNone/>
              <a:defRPr sz="1600">
                <a:gradFill flip="none" rotWithShape="1">
                  <a:gsLst>
                    <a:gs pos="0">
                      <a:schemeClr val="tx1"/>
                    </a:gs>
                    <a:gs pos="100000">
                      <a:schemeClr val="tx1">
                        <a:lumMod val="75000"/>
                      </a:schemeClr>
                    </a:gs>
                  </a:gsLst>
                  <a:lin ang="5400000" scaled="0"/>
                  <a:tileRect/>
                </a:gra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D62930-5499-40C2-A9E0-B6F8263316F8}" type="datetimeFigureOut">
              <a:rPr lang="ru-RU" smtClean="0"/>
              <a:t>05.08.2013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6595584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818347" y="596018"/>
            <a:ext cx="7511473" cy="131248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D62930-5499-40C2-A9E0-B6F8263316F8}" type="datetimeFigureOut">
              <a:rPr lang="ru-RU" smtClean="0"/>
              <a:t>05.08.2013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2565851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1708" y="596018"/>
            <a:ext cx="1778112" cy="550604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8347" y="596018"/>
            <a:ext cx="5624137" cy="550604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D62930-5499-40C2-A9E0-B6F8263316F8}" type="datetimeFigureOut">
              <a:rPr lang="ru-RU" smtClean="0"/>
              <a:t>05.08.2013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486002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D62930-5499-40C2-A9E0-B6F8263316F8}" type="datetimeFigureOut">
              <a:rPr lang="ru-RU" smtClean="0"/>
              <a:t>05.08.2013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718675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9314" y="3270698"/>
            <a:ext cx="7510506" cy="1823305"/>
          </a:xfrm>
        </p:spPr>
        <p:txBody>
          <a:bodyPr anchor="b">
            <a:normAutofit/>
          </a:bodyPr>
          <a:lstStyle>
            <a:lvl1pPr algn="r">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819314" y="5103810"/>
            <a:ext cx="7510506" cy="998250"/>
          </a:xfrm>
        </p:spPr>
        <p:txBody>
          <a:bodyPr anchor="t">
            <a:normAutofit/>
          </a:bodyPr>
          <a:lstStyle>
            <a:lvl1pPr marL="0" indent="0" algn="r">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D62930-5499-40C2-A9E0-B6F8263316F8}" type="datetimeFigureOut">
              <a:rPr lang="ru-RU" smtClean="0"/>
              <a:t>05.08.2013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1123924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347" y="2060898"/>
            <a:ext cx="3685073" cy="4031331"/>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0580" y="2060898"/>
            <a:ext cx="3689239" cy="403133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D62930-5499-40C2-A9E0-B6F8263316F8}" type="datetimeFigureOut">
              <a:rPr lang="ru-RU" smtClean="0"/>
              <a:t>05.08.2013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1705487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6306" y="2060898"/>
            <a:ext cx="3397113" cy="733596"/>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8347" y="2786027"/>
            <a:ext cx="3685073"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10150" y="2060898"/>
            <a:ext cx="3419670" cy="725129"/>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65" y="2786027"/>
            <a:ext cx="3701520"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D62930-5499-40C2-A9E0-B6F8263316F8}" type="datetimeFigureOut">
              <a:rPr lang="ru-RU" smtClean="0"/>
              <a:t>05.08.2013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701451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6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D62930-5499-40C2-A9E0-B6F8263316F8}" type="datetimeFigureOut">
              <a:rPr lang="ru-RU" smtClean="0"/>
              <a:t>05.08.2013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1083778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D62930-5499-40C2-A9E0-B6F8263316F8}" type="datetimeFigureOut">
              <a:rPr lang="ru-RU" smtClean="0"/>
              <a:t>05.08.2013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4219554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1754928"/>
            <a:ext cx="2729523" cy="1371600"/>
          </a:xfrm>
        </p:spPr>
        <p:txBody>
          <a:bodyPr anchor="b">
            <a:normAutofit/>
          </a:bodyPr>
          <a:lstStyle>
            <a:lvl1pPr algn="l">
              <a:defRPr sz="2200" b="0"/>
            </a:lvl1pPr>
          </a:lstStyle>
          <a:p>
            <a:r>
              <a:rPr lang="en-US" smtClean="0"/>
              <a:t>Click to edit Master title style</a:t>
            </a:r>
            <a:endParaRPr lang="en-US" dirty="0"/>
          </a:p>
        </p:txBody>
      </p:sp>
      <p:sp>
        <p:nvSpPr>
          <p:cNvPr id="3" name="Content Placeholder 2"/>
          <p:cNvSpPr>
            <a:spLocks noGrp="1"/>
          </p:cNvSpPr>
          <p:nvPr>
            <p:ph idx="1"/>
          </p:nvPr>
        </p:nvSpPr>
        <p:spPr>
          <a:xfrm>
            <a:off x="3828856" y="596018"/>
            <a:ext cx="4500964" cy="5506041"/>
          </a:xfrm>
        </p:spPr>
        <p:txBody>
          <a:bodyPr anchor="ctr">
            <a:normAutofit/>
          </a:bodyPr>
          <a:lstStyle>
            <a:lvl1pPr>
              <a:defRPr sz="1800"/>
            </a:lvl1pPr>
            <a:lvl2pPr>
              <a:defRPr sz="1600"/>
            </a:lvl2pPr>
            <a:lvl3pPr>
              <a:defRPr sz="1400"/>
            </a:lvl3pPr>
            <a:lvl4pPr>
              <a:defRPr sz="12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18347" y="3126528"/>
            <a:ext cx="272952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D62930-5499-40C2-A9E0-B6F8263316F8}" type="datetimeFigureOut">
              <a:rPr lang="ru-RU" smtClean="0"/>
              <a:t>05.08.2013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3467852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1898269"/>
            <a:ext cx="4423803" cy="1371600"/>
          </a:xfrm>
        </p:spPr>
        <p:txBody>
          <a:bodyPr anchor="b">
            <a:normAutofit/>
          </a:bodyPr>
          <a:lstStyle>
            <a:lvl1pPr algn="l">
              <a:defRPr sz="24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515442" y="-18288"/>
            <a:ext cx="2500062"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17318" y="3269869"/>
            <a:ext cx="442380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23649" y="6181344"/>
            <a:ext cx="718502" cy="365125"/>
          </a:xfrm>
        </p:spPr>
        <p:txBody>
          <a:bodyPr/>
          <a:lstStyle/>
          <a:p>
            <a:fld id="{7BD62930-5499-40C2-A9E0-B6F8263316F8}" type="datetimeFigureOut">
              <a:rPr lang="ru-RU" smtClean="0"/>
              <a:t>05.08.2013</a:t>
            </a:fld>
            <a:endParaRPr lang="ru-RU"/>
          </a:p>
        </p:txBody>
      </p:sp>
      <p:sp>
        <p:nvSpPr>
          <p:cNvPr id="6" name="Footer Placeholder 5"/>
          <p:cNvSpPr>
            <a:spLocks noGrp="1"/>
          </p:cNvSpPr>
          <p:nvPr>
            <p:ph type="ftr" sz="quarter" idx="11"/>
          </p:nvPr>
        </p:nvSpPr>
        <p:spPr>
          <a:xfrm>
            <a:off x="818348" y="6181344"/>
            <a:ext cx="3705300" cy="365125"/>
          </a:xfrm>
        </p:spPr>
        <p:txBody>
          <a:bodyPr/>
          <a:lstStyle/>
          <a:p>
            <a:endParaRPr lang="ru-RU"/>
          </a:p>
        </p:txBody>
      </p:sp>
      <p:sp>
        <p:nvSpPr>
          <p:cNvPr id="7" name="Slide Number Placeholder 6"/>
          <p:cNvSpPr>
            <a:spLocks noGrp="1"/>
          </p:cNvSpPr>
          <p:nvPr>
            <p:ph type="sldNum" sz="quarter" idx="12"/>
          </p:nvPr>
        </p:nvSpPr>
        <p:spPr>
          <a:xfrm>
            <a:off x="8024262" y="6181344"/>
            <a:ext cx="305186" cy="329250"/>
          </a:xfrm>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376699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8347" y="596018"/>
            <a:ext cx="7511473" cy="131248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18348" y="2060898"/>
            <a:ext cx="7511472" cy="4041162"/>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551708" y="6178260"/>
            <a:ext cx="1287464"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7BD62930-5499-40C2-A9E0-B6F8263316F8}" type="datetimeFigureOut">
              <a:rPr lang="ru-RU" smtClean="0"/>
              <a:t>05.08.2013</a:t>
            </a:fld>
            <a:endParaRPr lang="ru-RU"/>
          </a:p>
        </p:txBody>
      </p:sp>
      <p:sp>
        <p:nvSpPr>
          <p:cNvPr id="5" name="Footer Placeholder 4"/>
          <p:cNvSpPr>
            <a:spLocks noGrp="1"/>
          </p:cNvSpPr>
          <p:nvPr>
            <p:ph type="ftr" sz="quarter" idx="3"/>
          </p:nvPr>
        </p:nvSpPr>
        <p:spPr>
          <a:xfrm>
            <a:off x="818347" y="6178260"/>
            <a:ext cx="5624137" cy="365125"/>
          </a:xfrm>
          <a:prstGeom prst="rect">
            <a:avLst/>
          </a:prstGeom>
        </p:spPr>
        <p:txBody>
          <a:bodyPr vert="horz" lIns="91440" tIns="45720" rIns="91440" bIns="45720" rtlCol="0" anchor="ctr"/>
          <a:lstStyle>
            <a:lvl1pPr algn="l">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ru-RU"/>
          </a:p>
        </p:txBody>
      </p:sp>
      <p:sp>
        <p:nvSpPr>
          <p:cNvPr id="6" name="Slide Number Placeholder 5"/>
          <p:cNvSpPr>
            <a:spLocks noGrp="1"/>
          </p:cNvSpPr>
          <p:nvPr>
            <p:ph type="sldNum" sz="quarter" idx="4"/>
          </p:nvPr>
        </p:nvSpPr>
        <p:spPr>
          <a:xfrm>
            <a:off x="7917202" y="6178260"/>
            <a:ext cx="413483"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4F9907EE-3EB7-4A1C-AD63-2421FE822386}" type="slidenum">
              <a:rPr lang="ru-RU" smtClean="0"/>
              <a:t>‹#›</a:t>
            </a:fld>
            <a:endParaRPr lang="ru-RU"/>
          </a:p>
        </p:txBody>
      </p:sp>
    </p:spTree>
    <p:extLst>
      <p:ext uri="{BB962C8B-B14F-4D97-AF65-F5344CB8AC3E}">
        <p14:creationId xmlns:p14="http://schemas.microsoft.com/office/powerpoint/2010/main" val="1367839678"/>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2800" kern="1200" cap="all">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30000"/>
        <a:buFont typeface="Arial"/>
        <a:buChar char="•"/>
        <a:defRPr sz="18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30000"/>
        <a:buFont typeface="Arial"/>
        <a:buChar char="•"/>
        <a:defRPr sz="16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30000"/>
        <a:buFont typeface="Arial"/>
        <a:buChar char="•"/>
        <a:defRPr sz="14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30000"/>
        <a:buFont typeface="Arial"/>
        <a:buChar char="•"/>
        <a:defRPr sz="14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30000"/>
        <a:buFont typeface="Arial"/>
        <a:buChar char="•"/>
        <a:defRPr sz="12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t>Garbage collection in </a:t>
            </a:r>
            <a:r>
              <a:rPr lang="en-US" sz="3600" dirty="0" smtClean="0"/>
              <a:t>.NET</a:t>
            </a:r>
            <a:endParaRPr lang="ru-RU" sz="4800" dirty="0"/>
          </a:p>
        </p:txBody>
      </p:sp>
      <p:sp>
        <p:nvSpPr>
          <p:cNvPr id="3" name="Subtitle 2"/>
          <p:cNvSpPr>
            <a:spLocks noGrp="1"/>
          </p:cNvSpPr>
          <p:nvPr>
            <p:ph type="subTitle" idx="1"/>
          </p:nvPr>
        </p:nvSpPr>
        <p:spPr/>
        <p:txBody>
          <a:bodyPr>
            <a:normAutofit/>
          </a:bodyPr>
          <a:lstStyle/>
          <a:p>
            <a:r>
              <a:rPr lang="en-US" sz="2000" dirty="0" smtClean="0"/>
              <a:t>Comparing with Java, Python and JavaScript approaches</a:t>
            </a:r>
          </a:p>
          <a:p>
            <a:endParaRPr lang="en-US" sz="2000" dirty="0"/>
          </a:p>
          <a:p>
            <a:endParaRPr lang="en-US" sz="2000" dirty="0" smtClean="0"/>
          </a:p>
          <a:p>
            <a:endParaRPr lang="en-US" sz="2000" dirty="0"/>
          </a:p>
          <a:p>
            <a:r>
              <a:rPr lang="en-US" sz="2000" dirty="0" smtClean="0"/>
              <a:t>Author: Yuriy Shapovalov</a:t>
            </a:r>
            <a:endParaRPr lang="ru-RU" sz="2000" dirty="0"/>
          </a:p>
        </p:txBody>
      </p:sp>
    </p:spTree>
    <p:extLst>
      <p:ext uri="{BB962C8B-B14F-4D97-AF65-F5344CB8AC3E}">
        <p14:creationId xmlns:p14="http://schemas.microsoft.com/office/powerpoint/2010/main" val="17503152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Reference Counting</a:t>
            </a:r>
            <a:endParaRPr lang="ru-RU" dirty="0"/>
          </a:p>
        </p:txBody>
      </p:sp>
      <p:sp>
        <p:nvSpPr>
          <p:cNvPr id="3" name="Content Placeholder 2"/>
          <p:cNvSpPr>
            <a:spLocks noGrp="1"/>
          </p:cNvSpPr>
          <p:nvPr>
            <p:ph idx="1"/>
          </p:nvPr>
        </p:nvSpPr>
        <p:spPr>
          <a:xfrm>
            <a:off x="818348" y="1371600"/>
            <a:ext cx="6484152" cy="4730460"/>
          </a:xfrm>
        </p:spPr>
        <p:txBody>
          <a:bodyPr anchor="t">
            <a:normAutofit/>
          </a:bodyPr>
          <a:lstStyle/>
          <a:p>
            <a:pPr>
              <a:buSzPct val="80000"/>
            </a:pPr>
            <a:endParaRPr lang="en-US" sz="2400"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Each </a:t>
            </a:r>
            <a:r>
              <a:rPr lang="en-US" sz="2400" cap="none" dirty="0" smtClean="0">
                <a:latin typeface="Calibri" panose="020F0502020204030204" pitchFamily="34" charset="0"/>
                <a:cs typeface="Calibri" panose="020F0502020204030204" pitchFamily="34" charset="0"/>
              </a:rPr>
              <a:t>object has counter of incoming pointers</a:t>
            </a:r>
          </a:p>
          <a:p>
            <a:pPr>
              <a:buSzPct val="80000"/>
            </a:pPr>
            <a:r>
              <a:rPr lang="en-US" sz="2400" cap="none" dirty="0" smtClean="0">
                <a:latin typeface="Calibri" panose="020F0502020204030204" pitchFamily="34" charset="0"/>
                <a:cs typeface="Calibri" panose="020F0502020204030204" pitchFamily="34" charset="0"/>
              </a:rPr>
              <a:t>When counter reaches zero, object can</a:t>
            </a:r>
            <a:r>
              <a:rPr lang="en-US" sz="2200" cap="none" dirty="0">
                <a:latin typeface="Calibri" panose="020F0502020204030204" pitchFamily="34" charset="0"/>
                <a:cs typeface="Calibri" panose="020F0502020204030204" pitchFamily="34" charset="0"/>
              </a:rPr>
              <a:t> </a:t>
            </a:r>
            <a:r>
              <a:rPr lang="en-US" sz="2200" cap="none" dirty="0" smtClean="0">
                <a:latin typeface="Calibri" panose="020F0502020204030204" pitchFamily="34" charset="0"/>
                <a:cs typeface="Calibri" panose="020F0502020204030204" pitchFamily="34" charset="0"/>
              </a:rPr>
              <a:t>be collected.</a:t>
            </a:r>
            <a:endParaRPr lang="en-US" sz="2400" cap="none" dirty="0" smtClean="0">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2"/>
          <a:stretch>
            <a:fillRect/>
          </a:stretch>
        </p:blipFill>
        <p:spPr>
          <a:xfrm>
            <a:off x="7138611" y="381140"/>
            <a:ext cx="1553014" cy="1676119"/>
          </a:xfrm>
          <a:prstGeom prst="rect">
            <a:avLst/>
          </a:prstGeom>
          <a:ln w="31750">
            <a:noFill/>
          </a:ln>
          <a:effectLst>
            <a:glow rad="63500">
              <a:schemeClr val="accent2">
                <a:satMod val="175000"/>
                <a:alpha val="40000"/>
              </a:schemeClr>
            </a:glow>
            <a:softEdge rad="88900"/>
          </a:effectLst>
        </p:spPr>
      </p:pic>
      <p:sp>
        <p:nvSpPr>
          <p:cNvPr id="8" name="Rectangle 7"/>
          <p:cNvSpPr/>
          <p:nvPr/>
        </p:nvSpPr>
        <p:spPr>
          <a:xfrm>
            <a:off x="4637583" y="42511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1" name="Rectangle 10"/>
          <p:cNvSpPr/>
          <p:nvPr/>
        </p:nvSpPr>
        <p:spPr>
          <a:xfrm>
            <a:off x="4637583" y="60037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ru-RU" b="1" dirty="0">
              <a:solidFill>
                <a:schemeClr val="bg1"/>
              </a:solidFill>
            </a:endParaRPr>
          </a:p>
        </p:txBody>
      </p:sp>
      <p:sp>
        <p:nvSpPr>
          <p:cNvPr id="12" name="Rectangle 11"/>
          <p:cNvSpPr/>
          <p:nvPr/>
        </p:nvSpPr>
        <p:spPr>
          <a:xfrm>
            <a:off x="6001791" y="60037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3" name="Rectangle 12"/>
          <p:cNvSpPr/>
          <p:nvPr/>
        </p:nvSpPr>
        <p:spPr>
          <a:xfrm>
            <a:off x="6001791" y="5127480"/>
            <a:ext cx="762000" cy="393700"/>
          </a:xfrm>
          <a:prstGeom prst="rect">
            <a:avLst/>
          </a:prstGeom>
          <a:solidFill>
            <a:srgbClr val="FF25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0</a:t>
            </a:r>
            <a:endParaRPr lang="ru-RU" b="1" dirty="0">
              <a:solidFill>
                <a:schemeClr val="bg1"/>
              </a:solidFill>
            </a:endParaRPr>
          </a:p>
        </p:txBody>
      </p:sp>
      <p:sp>
        <p:nvSpPr>
          <p:cNvPr id="15" name="Rectangle 14"/>
          <p:cNvSpPr/>
          <p:nvPr/>
        </p:nvSpPr>
        <p:spPr>
          <a:xfrm>
            <a:off x="1969091" y="425118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root</a:t>
            </a:r>
            <a:endParaRPr lang="ru-RU" b="1" dirty="0">
              <a:solidFill>
                <a:schemeClr val="bg1"/>
              </a:solidFill>
            </a:endParaRPr>
          </a:p>
        </p:txBody>
      </p:sp>
      <p:sp>
        <p:nvSpPr>
          <p:cNvPr id="16" name="Rectangle 15"/>
          <p:cNvSpPr/>
          <p:nvPr/>
        </p:nvSpPr>
        <p:spPr>
          <a:xfrm>
            <a:off x="3333299" y="42511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7" name="Rectangle 16"/>
          <p:cNvSpPr/>
          <p:nvPr/>
        </p:nvSpPr>
        <p:spPr>
          <a:xfrm>
            <a:off x="1969091" y="51274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8" name="Rectangle 17"/>
          <p:cNvSpPr/>
          <p:nvPr/>
        </p:nvSpPr>
        <p:spPr>
          <a:xfrm>
            <a:off x="3333299" y="51274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ru-RU" b="1" dirty="0">
              <a:solidFill>
                <a:schemeClr val="bg1"/>
              </a:solidFill>
            </a:endParaRPr>
          </a:p>
        </p:txBody>
      </p:sp>
      <p:sp>
        <p:nvSpPr>
          <p:cNvPr id="19" name="Rectangle 18"/>
          <p:cNvSpPr/>
          <p:nvPr/>
        </p:nvSpPr>
        <p:spPr>
          <a:xfrm>
            <a:off x="3330940" y="5987905"/>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a:t>
            </a:r>
            <a:endParaRPr lang="ru-RU" b="1" dirty="0">
              <a:solidFill>
                <a:schemeClr val="bg1"/>
              </a:solidFill>
            </a:endParaRPr>
          </a:p>
        </p:txBody>
      </p:sp>
      <p:cxnSp>
        <p:nvCxnSpPr>
          <p:cNvPr id="21" name="Straight Arrow Connector 20"/>
          <p:cNvCxnSpPr>
            <a:stCxn id="15" idx="2"/>
            <a:endCxn id="17" idx="0"/>
          </p:cNvCxnSpPr>
          <p:nvPr/>
        </p:nvCxnSpPr>
        <p:spPr>
          <a:xfrm>
            <a:off x="2350091"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6" idx="2"/>
            <a:endCxn id="18" idx="0"/>
          </p:cNvCxnSpPr>
          <p:nvPr/>
        </p:nvCxnSpPr>
        <p:spPr>
          <a:xfrm>
            <a:off x="3714299"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3"/>
            <a:endCxn id="8" idx="1"/>
          </p:cNvCxnSpPr>
          <p:nvPr/>
        </p:nvCxnSpPr>
        <p:spPr>
          <a:xfrm>
            <a:off x="4095299" y="4448030"/>
            <a:ext cx="542284"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095299" y="6175085"/>
            <a:ext cx="542284"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7" idx="3"/>
            <a:endCxn id="18" idx="1"/>
          </p:cNvCxnSpPr>
          <p:nvPr/>
        </p:nvCxnSpPr>
        <p:spPr>
          <a:xfrm>
            <a:off x="2731091" y="5324330"/>
            <a:ext cx="60220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5" idx="3"/>
            <a:endCxn id="16" idx="1"/>
          </p:cNvCxnSpPr>
          <p:nvPr/>
        </p:nvCxnSpPr>
        <p:spPr>
          <a:xfrm>
            <a:off x="2731091" y="4448030"/>
            <a:ext cx="60220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8" idx="2"/>
            <a:endCxn id="19" idx="0"/>
          </p:cNvCxnSpPr>
          <p:nvPr/>
        </p:nvCxnSpPr>
        <p:spPr>
          <a:xfrm flipH="1">
            <a:off x="3711940" y="5521180"/>
            <a:ext cx="2359" cy="466725"/>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13" idx="2"/>
            <a:endCxn id="12" idx="0"/>
          </p:cNvCxnSpPr>
          <p:nvPr/>
        </p:nvCxnSpPr>
        <p:spPr>
          <a:xfrm>
            <a:off x="6382791" y="55211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12" idx="1"/>
          </p:cNvCxnSpPr>
          <p:nvPr/>
        </p:nvCxnSpPr>
        <p:spPr>
          <a:xfrm flipH="1">
            <a:off x="5399583" y="6200630"/>
            <a:ext cx="60220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89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Reference Counting</a:t>
            </a:r>
            <a:endParaRPr lang="ru-RU" dirty="0"/>
          </a:p>
        </p:txBody>
      </p:sp>
      <p:sp>
        <p:nvSpPr>
          <p:cNvPr id="3" name="Content Placeholder 2"/>
          <p:cNvSpPr>
            <a:spLocks noGrp="1"/>
          </p:cNvSpPr>
          <p:nvPr>
            <p:ph idx="1"/>
          </p:nvPr>
        </p:nvSpPr>
        <p:spPr>
          <a:xfrm>
            <a:off x="818348" y="1371600"/>
            <a:ext cx="6484152" cy="4730460"/>
          </a:xfrm>
        </p:spPr>
        <p:txBody>
          <a:bodyPr anchor="t">
            <a:normAutofit/>
          </a:bodyPr>
          <a:lstStyle/>
          <a:p>
            <a:pPr>
              <a:buSzPct val="80000"/>
            </a:pPr>
            <a:endParaRPr lang="en-US" sz="2400"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Each </a:t>
            </a:r>
            <a:r>
              <a:rPr lang="en-US" sz="2400" cap="none" dirty="0" smtClean="0">
                <a:latin typeface="Calibri" panose="020F0502020204030204" pitchFamily="34" charset="0"/>
                <a:cs typeface="Calibri" panose="020F0502020204030204" pitchFamily="34" charset="0"/>
              </a:rPr>
              <a:t>object has counter of incoming pointers</a:t>
            </a:r>
          </a:p>
          <a:p>
            <a:pPr>
              <a:buSzPct val="80000"/>
            </a:pPr>
            <a:r>
              <a:rPr lang="en-US" sz="2400" cap="none" dirty="0" smtClean="0">
                <a:latin typeface="Calibri" panose="020F0502020204030204" pitchFamily="34" charset="0"/>
                <a:cs typeface="Calibri" panose="020F0502020204030204" pitchFamily="34" charset="0"/>
              </a:rPr>
              <a:t>When counter reaches zero, object can</a:t>
            </a:r>
            <a:r>
              <a:rPr lang="en-US" sz="2200" cap="none" dirty="0">
                <a:latin typeface="Calibri" panose="020F0502020204030204" pitchFamily="34" charset="0"/>
                <a:cs typeface="Calibri" panose="020F0502020204030204" pitchFamily="34" charset="0"/>
              </a:rPr>
              <a:t> </a:t>
            </a:r>
            <a:r>
              <a:rPr lang="en-US" sz="2200" cap="none" dirty="0" smtClean="0">
                <a:latin typeface="Calibri" panose="020F0502020204030204" pitchFamily="34" charset="0"/>
                <a:cs typeface="Calibri" panose="020F0502020204030204" pitchFamily="34" charset="0"/>
              </a:rPr>
              <a:t>be collected.</a:t>
            </a:r>
            <a:endParaRPr lang="en-US" sz="2400" cap="none" dirty="0" smtClean="0">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2"/>
          <a:stretch>
            <a:fillRect/>
          </a:stretch>
        </p:blipFill>
        <p:spPr>
          <a:xfrm>
            <a:off x="7138611" y="381140"/>
            <a:ext cx="1553014" cy="1676119"/>
          </a:xfrm>
          <a:prstGeom prst="rect">
            <a:avLst/>
          </a:prstGeom>
          <a:ln w="31750">
            <a:noFill/>
          </a:ln>
          <a:effectLst>
            <a:glow rad="63500">
              <a:schemeClr val="accent2">
                <a:satMod val="175000"/>
                <a:alpha val="40000"/>
              </a:schemeClr>
            </a:glow>
            <a:softEdge rad="88900"/>
          </a:effectLst>
        </p:spPr>
      </p:pic>
      <p:sp>
        <p:nvSpPr>
          <p:cNvPr id="8" name="Rectangle 7"/>
          <p:cNvSpPr/>
          <p:nvPr/>
        </p:nvSpPr>
        <p:spPr>
          <a:xfrm>
            <a:off x="4637583" y="42511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1" name="Rectangle 10"/>
          <p:cNvSpPr/>
          <p:nvPr/>
        </p:nvSpPr>
        <p:spPr>
          <a:xfrm>
            <a:off x="4637583" y="60037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5" name="Rectangle 14"/>
          <p:cNvSpPr/>
          <p:nvPr/>
        </p:nvSpPr>
        <p:spPr>
          <a:xfrm>
            <a:off x="1969091" y="425118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root</a:t>
            </a:r>
            <a:endParaRPr lang="ru-RU" b="1" dirty="0">
              <a:solidFill>
                <a:schemeClr val="bg1"/>
              </a:solidFill>
            </a:endParaRPr>
          </a:p>
        </p:txBody>
      </p:sp>
      <p:sp>
        <p:nvSpPr>
          <p:cNvPr id="16" name="Rectangle 15"/>
          <p:cNvSpPr/>
          <p:nvPr/>
        </p:nvSpPr>
        <p:spPr>
          <a:xfrm>
            <a:off x="3333299" y="42511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7" name="Rectangle 16"/>
          <p:cNvSpPr/>
          <p:nvPr/>
        </p:nvSpPr>
        <p:spPr>
          <a:xfrm>
            <a:off x="1969091" y="51274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8" name="Rectangle 17"/>
          <p:cNvSpPr/>
          <p:nvPr/>
        </p:nvSpPr>
        <p:spPr>
          <a:xfrm>
            <a:off x="3333299" y="51274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ru-RU" b="1" dirty="0">
              <a:solidFill>
                <a:schemeClr val="bg1"/>
              </a:solidFill>
            </a:endParaRPr>
          </a:p>
        </p:txBody>
      </p:sp>
      <p:sp>
        <p:nvSpPr>
          <p:cNvPr id="19" name="Rectangle 18"/>
          <p:cNvSpPr/>
          <p:nvPr/>
        </p:nvSpPr>
        <p:spPr>
          <a:xfrm>
            <a:off x="3330940" y="5987905"/>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a:t>
            </a:r>
            <a:endParaRPr lang="ru-RU" b="1" dirty="0">
              <a:solidFill>
                <a:schemeClr val="bg1"/>
              </a:solidFill>
            </a:endParaRPr>
          </a:p>
        </p:txBody>
      </p:sp>
      <p:cxnSp>
        <p:nvCxnSpPr>
          <p:cNvPr id="21" name="Straight Arrow Connector 20"/>
          <p:cNvCxnSpPr>
            <a:stCxn id="15" idx="2"/>
            <a:endCxn id="17" idx="0"/>
          </p:cNvCxnSpPr>
          <p:nvPr/>
        </p:nvCxnSpPr>
        <p:spPr>
          <a:xfrm>
            <a:off x="2350091"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6" idx="2"/>
            <a:endCxn id="18" idx="0"/>
          </p:cNvCxnSpPr>
          <p:nvPr/>
        </p:nvCxnSpPr>
        <p:spPr>
          <a:xfrm>
            <a:off x="3714299"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3"/>
            <a:endCxn id="8" idx="1"/>
          </p:cNvCxnSpPr>
          <p:nvPr/>
        </p:nvCxnSpPr>
        <p:spPr>
          <a:xfrm>
            <a:off x="4095299" y="4448030"/>
            <a:ext cx="542284"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095299" y="6175085"/>
            <a:ext cx="542284"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7" idx="3"/>
            <a:endCxn id="18" idx="1"/>
          </p:cNvCxnSpPr>
          <p:nvPr/>
        </p:nvCxnSpPr>
        <p:spPr>
          <a:xfrm>
            <a:off x="2731091" y="5324330"/>
            <a:ext cx="60220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5" idx="3"/>
            <a:endCxn id="16" idx="1"/>
          </p:cNvCxnSpPr>
          <p:nvPr/>
        </p:nvCxnSpPr>
        <p:spPr>
          <a:xfrm>
            <a:off x="2731091" y="4448030"/>
            <a:ext cx="60220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8" idx="2"/>
            <a:endCxn id="19" idx="0"/>
          </p:cNvCxnSpPr>
          <p:nvPr/>
        </p:nvCxnSpPr>
        <p:spPr>
          <a:xfrm flipH="1">
            <a:off x="3711940" y="5521180"/>
            <a:ext cx="2359" cy="466725"/>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68432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Reference Counting</a:t>
            </a:r>
            <a:endParaRPr lang="ru-RU" dirty="0"/>
          </a:p>
        </p:txBody>
      </p:sp>
      <p:sp>
        <p:nvSpPr>
          <p:cNvPr id="3" name="Content Placeholder 2"/>
          <p:cNvSpPr>
            <a:spLocks noGrp="1"/>
          </p:cNvSpPr>
          <p:nvPr>
            <p:ph idx="1"/>
          </p:nvPr>
        </p:nvSpPr>
        <p:spPr>
          <a:xfrm>
            <a:off x="818348" y="1371600"/>
            <a:ext cx="6484152" cy="4730460"/>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Each object has counter of incoming pointers</a:t>
            </a:r>
          </a:p>
          <a:p>
            <a:pPr>
              <a:buSzPct val="80000"/>
            </a:pPr>
            <a:r>
              <a:rPr lang="en-US" sz="2400" cap="none" dirty="0" smtClean="0">
                <a:latin typeface="Calibri" panose="020F0502020204030204" pitchFamily="34" charset="0"/>
                <a:cs typeface="Calibri" panose="020F0502020204030204" pitchFamily="34" charset="0"/>
              </a:rPr>
              <a:t>When counter reaches zero, object can</a:t>
            </a:r>
            <a:r>
              <a:rPr lang="en-US" sz="2200" cap="none" dirty="0">
                <a:latin typeface="Calibri" panose="020F0502020204030204" pitchFamily="34" charset="0"/>
                <a:cs typeface="Calibri" panose="020F0502020204030204" pitchFamily="34" charset="0"/>
              </a:rPr>
              <a:t> </a:t>
            </a:r>
            <a:r>
              <a:rPr lang="en-US" sz="2200" cap="none" dirty="0" smtClean="0">
                <a:latin typeface="Calibri" panose="020F0502020204030204" pitchFamily="34" charset="0"/>
                <a:cs typeface="Calibri" panose="020F0502020204030204" pitchFamily="34" charset="0"/>
              </a:rPr>
              <a:t>be collected</a:t>
            </a:r>
            <a:r>
              <a:rPr lang="en-US" sz="2200" cap="none" dirty="0" smtClean="0">
                <a:latin typeface="Calibri" panose="020F0502020204030204" pitchFamily="34" charset="0"/>
                <a:cs typeface="Calibri" panose="020F0502020204030204" pitchFamily="34" charset="0"/>
              </a:rPr>
              <a:t>.</a:t>
            </a:r>
          </a:p>
          <a:p>
            <a:pPr>
              <a:buSzPct val="80000"/>
            </a:pPr>
            <a:endParaRPr lang="en-US" sz="2200" cap="none" dirty="0">
              <a:latin typeface="Calibri" panose="020F0502020204030204" pitchFamily="34" charset="0"/>
              <a:cs typeface="Calibri" panose="020F0502020204030204" pitchFamily="34" charset="0"/>
            </a:endParaRPr>
          </a:p>
          <a:p>
            <a:pPr marL="0" indent="0">
              <a:buSzPct val="80000"/>
              <a:buNone/>
            </a:pPr>
            <a:r>
              <a:rPr lang="en-US" sz="2200" cap="none" dirty="0" smtClean="0">
                <a:latin typeface="Calibri" panose="020F0502020204030204" pitchFamily="34" charset="0"/>
                <a:cs typeface="Calibri" panose="020F0502020204030204" pitchFamily="34" charset="0"/>
              </a:rPr>
              <a:t>- Have a problem with cyclic dependencies</a:t>
            </a:r>
            <a:endParaRPr lang="en-US" sz="2400" cap="none" dirty="0" smtClean="0">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2"/>
          <a:stretch>
            <a:fillRect/>
          </a:stretch>
        </p:blipFill>
        <p:spPr>
          <a:xfrm>
            <a:off x="7138611" y="381140"/>
            <a:ext cx="1553014" cy="1676119"/>
          </a:xfrm>
          <a:prstGeom prst="rect">
            <a:avLst/>
          </a:prstGeom>
          <a:ln w="31750">
            <a:noFill/>
          </a:ln>
          <a:effectLst>
            <a:glow rad="63500">
              <a:schemeClr val="accent2">
                <a:satMod val="175000"/>
                <a:alpha val="40000"/>
              </a:schemeClr>
            </a:glow>
            <a:softEdge rad="88900"/>
          </a:effectLst>
        </p:spPr>
      </p:pic>
      <p:sp>
        <p:nvSpPr>
          <p:cNvPr id="8" name="Rectangle 7"/>
          <p:cNvSpPr/>
          <p:nvPr/>
        </p:nvSpPr>
        <p:spPr>
          <a:xfrm>
            <a:off x="4637583" y="42511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1" name="Rectangle 10"/>
          <p:cNvSpPr/>
          <p:nvPr/>
        </p:nvSpPr>
        <p:spPr>
          <a:xfrm>
            <a:off x="4637583" y="60037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5" name="Rectangle 14"/>
          <p:cNvSpPr/>
          <p:nvPr/>
        </p:nvSpPr>
        <p:spPr>
          <a:xfrm>
            <a:off x="1969091" y="425118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root</a:t>
            </a:r>
            <a:endParaRPr lang="ru-RU" b="1" dirty="0">
              <a:solidFill>
                <a:schemeClr val="bg1"/>
              </a:solidFill>
            </a:endParaRPr>
          </a:p>
        </p:txBody>
      </p:sp>
      <p:sp>
        <p:nvSpPr>
          <p:cNvPr id="16" name="Rectangle 15"/>
          <p:cNvSpPr/>
          <p:nvPr/>
        </p:nvSpPr>
        <p:spPr>
          <a:xfrm>
            <a:off x="3333299" y="42511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7" name="Rectangle 16"/>
          <p:cNvSpPr/>
          <p:nvPr/>
        </p:nvSpPr>
        <p:spPr>
          <a:xfrm>
            <a:off x="1969091" y="51274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8" name="Rectangle 17"/>
          <p:cNvSpPr/>
          <p:nvPr/>
        </p:nvSpPr>
        <p:spPr>
          <a:xfrm>
            <a:off x="3333299" y="51274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ru-RU" b="1" dirty="0">
              <a:solidFill>
                <a:schemeClr val="bg1"/>
              </a:solidFill>
            </a:endParaRPr>
          </a:p>
        </p:txBody>
      </p:sp>
      <p:sp>
        <p:nvSpPr>
          <p:cNvPr id="19" name="Rectangle 18"/>
          <p:cNvSpPr/>
          <p:nvPr/>
        </p:nvSpPr>
        <p:spPr>
          <a:xfrm>
            <a:off x="3330940" y="5987905"/>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a:t>
            </a:r>
            <a:endParaRPr lang="ru-RU" b="1" dirty="0">
              <a:solidFill>
                <a:schemeClr val="bg1"/>
              </a:solidFill>
            </a:endParaRPr>
          </a:p>
        </p:txBody>
      </p:sp>
      <p:cxnSp>
        <p:nvCxnSpPr>
          <p:cNvPr id="21" name="Straight Arrow Connector 20"/>
          <p:cNvCxnSpPr>
            <a:stCxn id="15" idx="2"/>
            <a:endCxn id="17" idx="0"/>
          </p:cNvCxnSpPr>
          <p:nvPr/>
        </p:nvCxnSpPr>
        <p:spPr>
          <a:xfrm>
            <a:off x="2350091"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6" idx="2"/>
            <a:endCxn id="18" idx="0"/>
          </p:cNvCxnSpPr>
          <p:nvPr/>
        </p:nvCxnSpPr>
        <p:spPr>
          <a:xfrm>
            <a:off x="3714299"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3"/>
            <a:endCxn id="8" idx="1"/>
          </p:cNvCxnSpPr>
          <p:nvPr/>
        </p:nvCxnSpPr>
        <p:spPr>
          <a:xfrm>
            <a:off x="4095299" y="4448030"/>
            <a:ext cx="542284"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095299" y="6175085"/>
            <a:ext cx="542284"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7" idx="3"/>
            <a:endCxn id="18" idx="1"/>
          </p:cNvCxnSpPr>
          <p:nvPr/>
        </p:nvCxnSpPr>
        <p:spPr>
          <a:xfrm>
            <a:off x="2731091" y="5324330"/>
            <a:ext cx="60220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5" idx="3"/>
            <a:endCxn id="16" idx="1"/>
          </p:cNvCxnSpPr>
          <p:nvPr/>
        </p:nvCxnSpPr>
        <p:spPr>
          <a:xfrm>
            <a:off x="2731091" y="4448030"/>
            <a:ext cx="60220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8" idx="2"/>
            <a:endCxn id="19" idx="0"/>
          </p:cNvCxnSpPr>
          <p:nvPr/>
        </p:nvCxnSpPr>
        <p:spPr>
          <a:xfrm flipH="1">
            <a:off x="3711940" y="5521180"/>
            <a:ext cx="2359" cy="466725"/>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406980" y="42511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23" name="Rectangle 22"/>
          <p:cNvSpPr/>
          <p:nvPr/>
        </p:nvSpPr>
        <p:spPr>
          <a:xfrm>
            <a:off x="7768399" y="42511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24" name="Rectangle 23"/>
          <p:cNvSpPr/>
          <p:nvPr/>
        </p:nvSpPr>
        <p:spPr>
          <a:xfrm>
            <a:off x="6406980" y="5978235"/>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26" name="Rectangle 25"/>
          <p:cNvSpPr/>
          <p:nvPr/>
        </p:nvSpPr>
        <p:spPr>
          <a:xfrm>
            <a:off x="7768411" y="5978235"/>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cxnSp>
        <p:nvCxnSpPr>
          <p:cNvPr id="27" name="Straight Arrow Connector 26"/>
          <p:cNvCxnSpPr>
            <a:stCxn id="20" idx="2"/>
            <a:endCxn id="24" idx="0"/>
          </p:cNvCxnSpPr>
          <p:nvPr/>
        </p:nvCxnSpPr>
        <p:spPr>
          <a:xfrm>
            <a:off x="6787980" y="4644880"/>
            <a:ext cx="0" cy="1333355"/>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6" idx="0"/>
            <a:endCxn id="23" idx="2"/>
          </p:cNvCxnSpPr>
          <p:nvPr/>
        </p:nvCxnSpPr>
        <p:spPr>
          <a:xfrm flipH="1" flipV="1">
            <a:off x="8149399" y="4644880"/>
            <a:ext cx="12" cy="1333355"/>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3" idx="1"/>
            <a:endCxn id="20" idx="3"/>
          </p:cNvCxnSpPr>
          <p:nvPr/>
        </p:nvCxnSpPr>
        <p:spPr>
          <a:xfrm flipH="1">
            <a:off x="7168980" y="4448030"/>
            <a:ext cx="599419"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4" idx="3"/>
            <a:endCxn id="26" idx="1"/>
          </p:cNvCxnSpPr>
          <p:nvPr/>
        </p:nvCxnSpPr>
        <p:spPr>
          <a:xfrm>
            <a:off x="7168980" y="6175085"/>
            <a:ext cx="599431"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91075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Reference Counting</a:t>
            </a:r>
            <a:endParaRPr lang="ru-RU" dirty="0"/>
          </a:p>
        </p:txBody>
      </p:sp>
      <p:sp>
        <p:nvSpPr>
          <p:cNvPr id="3" name="Content Placeholder 2"/>
          <p:cNvSpPr>
            <a:spLocks noGrp="1"/>
          </p:cNvSpPr>
          <p:nvPr>
            <p:ph idx="1"/>
          </p:nvPr>
        </p:nvSpPr>
        <p:spPr>
          <a:xfrm>
            <a:off x="818348" y="1371600"/>
            <a:ext cx="6484152" cy="4730460"/>
          </a:xfrm>
        </p:spPr>
        <p:txBody>
          <a:bodyPr anchor="t">
            <a:normAutofit/>
          </a:bodyPr>
          <a:lstStyle/>
          <a:p>
            <a:pPr marL="0" indent="0">
              <a:buSzPct val="80000"/>
              <a:buNone/>
            </a:pPr>
            <a:r>
              <a:rPr lang="en-US" sz="2400" b="1" cap="none" dirty="0" smtClean="0">
                <a:solidFill>
                  <a:srgbClr val="99FF66"/>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Simple. Garbage is easily identified.</a:t>
            </a:r>
          </a:p>
          <a:p>
            <a:pPr marL="0" indent="0">
              <a:buSzPct val="80000"/>
              <a:buNone/>
            </a:pPr>
            <a:r>
              <a:rPr lang="en-US" sz="2400" b="1" cap="none" dirty="0" smtClean="0">
                <a:solidFill>
                  <a:srgbClr val="99FF66"/>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Easy to implement.</a:t>
            </a:r>
          </a:p>
          <a:p>
            <a:pPr marL="0" indent="0">
              <a:buSzPct val="80000"/>
              <a:buNone/>
            </a:pPr>
            <a:r>
              <a:rPr lang="en-US" sz="2400" b="1" cap="none" dirty="0" smtClean="0">
                <a:solidFill>
                  <a:srgbClr val="99FF66"/>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Immediate reclamation of storage.</a:t>
            </a:r>
          </a:p>
          <a:p>
            <a:pPr marL="0" indent="0">
              <a:buSzPct val="80000"/>
              <a:buNone/>
            </a:pPr>
            <a:endParaRPr lang="en-US" sz="2400" cap="none" dirty="0">
              <a:latin typeface="Calibri" panose="020F0502020204030204" pitchFamily="34" charset="0"/>
              <a:cs typeface="Calibri" panose="020F0502020204030204" pitchFamily="34" charset="0"/>
            </a:endParaRPr>
          </a:p>
          <a:p>
            <a:pPr marL="0" indent="0">
              <a:buSzPct val="80000"/>
              <a:buNone/>
            </a:pPr>
            <a:r>
              <a:rPr lang="en-US" sz="2400" b="1" cap="none" dirty="0">
                <a:solidFill>
                  <a:srgbClr val="FF3300"/>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The overhead of incrementing and decrementing the reference count each time</a:t>
            </a:r>
          </a:p>
          <a:p>
            <a:pPr marL="0" indent="0">
              <a:buSzPct val="80000"/>
              <a:buNone/>
            </a:pPr>
            <a:r>
              <a:rPr lang="en-US" sz="2400" b="1" cap="none" dirty="0" smtClean="0">
                <a:solidFill>
                  <a:srgbClr val="FF3300"/>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Extra space for counter field in each object.</a:t>
            </a:r>
          </a:p>
          <a:p>
            <a:pPr marL="0" indent="0">
              <a:buSzPct val="80000"/>
              <a:buNone/>
            </a:pPr>
            <a:r>
              <a:rPr lang="en-US" sz="2400" b="1" cap="none" dirty="0" smtClean="0">
                <a:solidFill>
                  <a:srgbClr val="FF3300"/>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It may increase heap fragmentation</a:t>
            </a:r>
          </a:p>
          <a:p>
            <a:pPr marL="0" indent="0">
              <a:buSzPct val="80000"/>
              <a:buNone/>
            </a:pPr>
            <a:r>
              <a:rPr lang="en-US" sz="2400" b="1" cap="none" dirty="0" smtClean="0">
                <a:solidFill>
                  <a:srgbClr val="FF3300"/>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Does not detect garbage with cyclic references.</a:t>
            </a:r>
            <a:endParaRPr lang="en-US" sz="24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05071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Copying collections</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Memory is organized into two areas</a:t>
            </a:r>
          </a:p>
          <a:p>
            <a:pPr lvl="1">
              <a:buSzPct val="80000"/>
            </a:pPr>
            <a:r>
              <a:rPr lang="en-US" sz="2200" cap="none" dirty="0" smtClean="0">
                <a:latin typeface="Calibri" panose="020F0502020204030204" pitchFamily="34" charset="0"/>
                <a:cs typeface="Calibri" panose="020F0502020204030204" pitchFamily="34" charset="0"/>
              </a:rPr>
              <a:t>old space: used for allocation</a:t>
            </a:r>
          </a:p>
          <a:p>
            <a:pPr lvl="1">
              <a:buSzPct val="80000"/>
            </a:pPr>
            <a:r>
              <a:rPr lang="en-US" sz="2200" cap="none" dirty="0" smtClean="0">
                <a:latin typeface="Calibri" panose="020F0502020204030204" pitchFamily="34" charset="0"/>
                <a:cs typeface="Calibri" panose="020F0502020204030204" pitchFamily="34" charset="0"/>
              </a:rPr>
              <a:t>new space: used as a reserve for GC</a:t>
            </a:r>
          </a:p>
          <a:p>
            <a:pPr lvl="1">
              <a:buSzPct val="80000"/>
            </a:pPr>
            <a:endParaRPr lang="en-US" sz="1050" cap="none" dirty="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GC starts when the old space is full.</a:t>
            </a:r>
          </a:p>
          <a:p>
            <a:pPr>
              <a:buSzPct val="80000"/>
            </a:pPr>
            <a:r>
              <a:rPr lang="en-US" sz="2400" cap="none" dirty="0" smtClean="0">
                <a:latin typeface="Calibri" panose="020F0502020204030204" pitchFamily="34" charset="0"/>
                <a:cs typeface="Calibri" panose="020F0502020204030204" pitchFamily="34" charset="0"/>
              </a:rPr>
              <a:t>Copies all reachable objects from old space to new.</a:t>
            </a:r>
          </a:p>
          <a:p>
            <a:pPr>
              <a:buSzPct val="80000"/>
            </a:pPr>
            <a:r>
              <a:rPr lang="en-US" sz="2400" cap="none" dirty="0" smtClean="0">
                <a:latin typeface="Calibri" panose="020F0502020204030204" pitchFamily="34" charset="0"/>
                <a:cs typeface="Calibri" panose="020F0502020204030204" pitchFamily="34" charset="0"/>
              </a:rPr>
              <a:t>Reverse roles of the old and new spaces.</a:t>
            </a:r>
            <a:endParaRPr lang="en-US" sz="2400" cap="none" dirty="0" smtClean="0">
              <a:latin typeface="Calibri" panose="020F0502020204030204" pitchFamily="34" charset="0"/>
              <a:cs typeface="Calibri" panose="020F0502020204030204" pitchFamily="34" charset="0"/>
            </a:endParaRPr>
          </a:p>
        </p:txBody>
      </p:sp>
      <p:pic>
        <p:nvPicPr>
          <p:cNvPr id="20" name="Picture 19"/>
          <p:cNvPicPr>
            <a:picLocks noChangeAspect="1"/>
          </p:cNvPicPr>
          <p:nvPr/>
        </p:nvPicPr>
        <p:blipFill>
          <a:blip r:embed="rId2"/>
          <a:stretch>
            <a:fillRect/>
          </a:stretch>
        </p:blipFill>
        <p:spPr>
          <a:xfrm>
            <a:off x="7200883" y="376459"/>
            <a:ext cx="1503268" cy="1685482"/>
          </a:xfrm>
          <a:prstGeom prst="rect">
            <a:avLst/>
          </a:prstGeom>
          <a:ln w="31750">
            <a:noFill/>
          </a:ln>
          <a:effectLst>
            <a:glow rad="63500">
              <a:schemeClr val="accent2">
                <a:satMod val="175000"/>
                <a:alpha val="40000"/>
              </a:schemeClr>
            </a:glow>
            <a:softEdge rad="88900"/>
          </a:effectLst>
        </p:spPr>
      </p:pic>
      <p:sp>
        <p:nvSpPr>
          <p:cNvPr id="4" name="Rectangle 3"/>
          <p:cNvSpPr/>
          <p:nvPr/>
        </p:nvSpPr>
        <p:spPr>
          <a:xfrm>
            <a:off x="475990" y="5052124"/>
            <a:ext cx="4008329" cy="95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old space</a:t>
            </a:r>
            <a:endParaRPr lang="ru-RU" dirty="0"/>
          </a:p>
        </p:txBody>
      </p:sp>
      <p:sp>
        <p:nvSpPr>
          <p:cNvPr id="23" name="Rectangle 22"/>
          <p:cNvSpPr/>
          <p:nvPr/>
        </p:nvSpPr>
        <p:spPr>
          <a:xfrm>
            <a:off x="4504228" y="5052124"/>
            <a:ext cx="4008329" cy="95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new space</a:t>
            </a:r>
            <a:endParaRPr lang="ru-RU" dirty="0"/>
          </a:p>
        </p:txBody>
      </p:sp>
      <p:sp>
        <p:nvSpPr>
          <p:cNvPr id="15" name="Rectangle 14"/>
          <p:cNvSpPr/>
          <p:nvPr/>
        </p:nvSpPr>
        <p:spPr>
          <a:xfrm>
            <a:off x="488516" y="5458517"/>
            <a:ext cx="762000" cy="54421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root</a:t>
            </a:r>
            <a:endParaRPr lang="ru-RU" b="1" dirty="0">
              <a:solidFill>
                <a:schemeClr val="bg1"/>
              </a:solidFill>
            </a:endParaRPr>
          </a:p>
        </p:txBody>
      </p:sp>
      <p:sp>
        <p:nvSpPr>
          <p:cNvPr id="17" name="Rectangle 16"/>
          <p:cNvSpPr/>
          <p:nvPr/>
        </p:nvSpPr>
        <p:spPr>
          <a:xfrm>
            <a:off x="1264319" y="5458517"/>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a</a:t>
            </a:r>
            <a:endParaRPr lang="ru-RU" b="1" dirty="0">
              <a:solidFill>
                <a:schemeClr val="bg1"/>
              </a:solidFill>
            </a:endParaRPr>
          </a:p>
        </p:txBody>
      </p:sp>
      <p:sp>
        <p:nvSpPr>
          <p:cNvPr id="30" name="Rectangle 29"/>
          <p:cNvSpPr/>
          <p:nvPr/>
        </p:nvSpPr>
        <p:spPr>
          <a:xfrm>
            <a:off x="2046228" y="5458516"/>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b</a:t>
            </a:r>
            <a:endParaRPr lang="ru-RU" b="1" dirty="0">
              <a:solidFill>
                <a:schemeClr val="bg1"/>
              </a:solidFill>
            </a:endParaRPr>
          </a:p>
        </p:txBody>
      </p:sp>
      <p:sp>
        <p:nvSpPr>
          <p:cNvPr id="31" name="Rectangle 30"/>
          <p:cNvSpPr/>
          <p:nvPr/>
        </p:nvSpPr>
        <p:spPr>
          <a:xfrm>
            <a:off x="2824215" y="5458516"/>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c</a:t>
            </a:r>
            <a:endParaRPr lang="ru-RU" b="1" dirty="0">
              <a:solidFill>
                <a:schemeClr val="bg1"/>
              </a:solidFill>
            </a:endParaRPr>
          </a:p>
        </p:txBody>
      </p:sp>
      <p:cxnSp>
        <p:nvCxnSpPr>
          <p:cNvPr id="27" name="Curved Connector 26"/>
          <p:cNvCxnSpPr>
            <a:stCxn id="15" idx="2"/>
            <a:endCxn id="17" idx="2"/>
          </p:cNvCxnSpPr>
          <p:nvPr/>
        </p:nvCxnSpPr>
        <p:spPr>
          <a:xfrm rot="16200000" flipH="1">
            <a:off x="1257417" y="5614830"/>
            <a:ext cx="12700" cy="775803"/>
          </a:xfrm>
          <a:prstGeom prst="curvedConnector3">
            <a:avLst>
              <a:gd name="adj1" fmla="val 1800000"/>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17" idx="2"/>
            <a:endCxn id="31" idx="2"/>
          </p:cNvCxnSpPr>
          <p:nvPr/>
        </p:nvCxnSpPr>
        <p:spPr>
          <a:xfrm rot="5400000" flipH="1" flipV="1">
            <a:off x="2425266" y="5222784"/>
            <a:ext cx="1" cy="1559896"/>
          </a:xfrm>
          <a:prstGeom prst="curvedConnector3">
            <a:avLst>
              <a:gd name="adj1" fmla="val -22860000000"/>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4470421" y="6009082"/>
            <a:ext cx="0" cy="488515"/>
          </a:xfrm>
          <a:prstGeom prst="straightConnector1">
            <a:avLst/>
          </a:prstGeom>
          <a:ln w="317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600017" y="5458516"/>
            <a:ext cx="884302"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d</a:t>
            </a:r>
            <a:endParaRPr lang="ru-RU" b="1" dirty="0">
              <a:solidFill>
                <a:schemeClr val="bg1"/>
              </a:solidFill>
            </a:endParaRPr>
          </a:p>
        </p:txBody>
      </p:sp>
    </p:spTree>
    <p:extLst>
      <p:ext uri="{BB962C8B-B14F-4D97-AF65-F5344CB8AC3E}">
        <p14:creationId xmlns:p14="http://schemas.microsoft.com/office/powerpoint/2010/main" val="14840169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Copying collections</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Memory is organized into two areas</a:t>
            </a:r>
          </a:p>
          <a:p>
            <a:pPr lvl="1">
              <a:buSzPct val="80000"/>
            </a:pPr>
            <a:r>
              <a:rPr lang="en-US" sz="2200" cap="none" dirty="0" smtClean="0">
                <a:latin typeface="Calibri" panose="020F0502020204030204" pitchFamily="34" charset="0"/>
                <a:cs typeface="Calibri" panose="020F0502020204030204" pitchFamily="34" charset="0"/>
              </a:rPr>
              <a:t>old space: used for allocation</a:t>
            </a:r>
          </a:p>
          <a:p>
            <a:pPr lvl="1">
              <a:buSzPct val="80000"/>
            </a:pPr>
            <a:r>
              <a:rPr lang="en-US" sz="2200" cap="none" dirty="0" smtClean="0">
                <a:latin typeface="Calibri" panose="020F0502020204030204" pitchFamily="34" charset="0"/>
                <a:cs typeface="Calibri" panose="020F0502020204030204" pitchFamily="34" charset="0"/>
              </a:rPr>
              <a:t>new space: used as a reserve for GC</a:t>
            </a:r>
          </a:p>
          <a:p>
            <a:pPr lvl="1">
              <a:buSzPct val="80000"/>
            </a:pPr>
            <a:endParaRPr lang="en-US" sz="1050" cap="none" dirty="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GC starts when the old space is full.</a:t>
            </a:r>
          </a:p>
          <a:p>
            <a:pPr>
              <a:buSzPct val="80000"/>
            </a:pPr>
            <a:r>
              <a:rPr lang="en-US" sz="2400" cap="none" dirty="0" smtClean="0">
                <a:latin typeface="Calibri" panose="020F0502020204030204" pitchFamily="34" charset="0"/>
                <a:cs typeface="Calibri" panose="020F0502020204030204" pitchFamily="34" charset="0"/>
              </a:rPr>
              <a:t>Copies all reachable objects from old space to new.</a:t>
            </a:r>
          </a:p>
          <a:p>
            <a:pPr>
              <a:buSzPct val="80000"/>
            </a:pPr>
            <a:r>
              <a:rPr lang="en-US" sz="2400" cap="none" dirty="0" smtClean="0">
                <a:latin typeface="Calibri" panose="020F0502020204030204" pitchFamily="34" charset="0"/>
                <a:cs typeface="Calibri" panose="020F0502020204030204" pitchFamily="34" charset="0"/>
              </a:rPr>
              <a:t>Reverse roles of the old and new spaces.</a:t>
            </a:r>
            <a:endParaRPr lang="en-US" sz="2400" cap="none" dirty="0" smtClean="0">
              <a:latin typeface="Calibri" panose="020F0502020204030204" pitchFamily="34" charset="0"/>
              <a:cs typeface="Calibri" panose="020F0502020204030204" pitchFamily="34" charset="0"/>
            </a:endParaRPr>
          </a:p>
        </p:txBody>
      </p:sp>
      <p:pic>
        <p:nvPicPr>
          <p:cNvPr id="20" name="Picture 19"/>
          <p:cNvPicPr>
            <a:picLocks noChangeAspect="1"/>
          </p:cNvPicPr>
          <p:nvPr/>
        </p:nvPicPr>
        <p:blipFill>
          <a:blip r:embed="rId2"/>
          <a:stretch>
            <a:fillRect/>
          </a:stretch>
        </p:blipFill>
        <p:spPr>
          <a:xfrm>
            <a:off x="7200883" y="376459"/>
            <a:ext cx="1503268" cy="1685482"/>
          </a:xfrm>
          <a:prstGeom prst="rect">
            <a:avLst/>
          </a:prstGeom>
          <a:ln w="31750">
            <a:noFill/>
          </a:ln>
          <a:effectLst>
            <a:glow rad="63500">
              <a:schemeClr val="accent2">
                <a:satMod val="175000"/>
                <a:alpha val="40000"/>
              </a:schemeClr>
            </a:glow>
            <a:softEdge rad="88900"/>
          </a:effectLst>
        </p:spPr>
      </p:pic>
      <p:sp>
        <p:nvSpPr>
          <p:cNvPr id="4" name="Rectangle 3"/>
          <p:cNvSpPr/>
          <p:nvPr/>
        </p:nvSpPr>
        <p:spPr>
          <a:xfrm>
            <a:off x="475990" y="5052124"/>
            <a:ext cx="4008329" cy="95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old space</a:t>
            </a:r>
            <a:endParaRPr lang="ru-RU" dirty="0"/>
          </a:p>
        </p:txBody>
      </p:sp>
      <p:sp>
        <p:nvSpPr>
          <p:cNvPr id="23" name="Rectangle 22"/>
          <p:cNvSpPr/>
          <p:nvPr/>
        </p:nvSpPr>
        <p:spPr>
          <a:xfrm>
            <a:off x="4504228" y="5052124"/>
            <a:ext cx="4008329" cy="95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new space</a:t>
            </a:r>
            <a:endParaRPr lang="ru-RU" dirty="0"/>
          </a:p>
        </p:txBody>
      </p:sp>
      <p:sp>
        <p:nvSpPr>
          <p:cNvPr id="15" name="Rectangle 14"/>
          <p:cNvSpPr/>
          <p:nvPr/>
        </p:nvSpPr>
        <p:spPr>
          <a:xfrm>
            <a:off x="488516" y="5458517"/>
            <a:ext cx="762000" cy="54421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root</a:t>
            </a:r>
            <a:endParaRPr lang="ru-RU" b="1" dirty="0">
              <a:solidFill>
                <a:schemeClr val="bg1"/>
              </a:solidFill>
            </a:endParaRPr>
          </a:p>
        </p:txBody>
      </p:sp>
      <p:sp>
        <p:nvSpPr>
          <p:cNvPr id="17" name="Rectangle 16"/>
          <p:cNvSpPr/>
          <p:nvPr/>
        </p:nvSpPr>
        <p:spPr>
          <a:xfrm>
            <a:off x="1264319" y="5458517"/>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a</a:t>
            </a:r>
            <a:endParaRPr lang="ru-RU" b="1" dirty="0">
              <a:solidFill>
                <a:schemeClr val="bg1"/>
              </a:solidFill>
            </a:endParaRPr>
          </a:p>
        </p:txBody>
      </p:sp>
      <p:sp>
        <p:nvSpPr>
          <p:cNvPr id="30" name="Rectangle 29"/>
          <p:cNvSpPr/>
          <p:nvPr/>
        </p:nvSpPr>
        <p:spPr>
          <a:xfrm>
            <a:off x="2046228" y="5458516"/>
            <a:ext cx="762000" cy="544215"/>
          </a:xfrm>
          <a:prstGeom prst="rect">
            <a:avLst/>
          </a:prstGeom>
          <a:solidFill>
            <a:srgbClr val="FF25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b</a:t>
            </a:r>
            <a:endParaRPr lang="ru-RU" b="1" dirty="0">
              <a:solidFill>
                <a:schemeClr val="bg1"/>
              </a:solidFill>
            </a:endParaRPr>
          </a:p>
        </p:txBody>
      </p:sp>
      <p:sp>
        <p:nvSpPr>
          <p:cNvPr id="31" name="Rectangle 30"/>
          <p:cNvSpPr/>
          <p:nvPr/>
        </p:nvSpPr>
        <p:spPr>
          <a:xfrm>
            <a:off x="2824215" y="5458516"/>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c</a:t>
            </a:r>
            <a:endParaRPr lang="ru-RU" b="1" dirty="0">
              <a:solidFill>
                <a:schemeClr val="bg1"/>
              </a:solidFill>
            </a:endParaRPr>
          </a:p>
        </p:txBody>
      </p:sp>
      <p:cxnSp>
        <p:nvCxnSpPr>
          <p:cNvPr id="27" name="Curved Connector 26"/>
          <p:cNvCxnSpPr>
            <a:stCxn id="15" idx="2"/>
            <a:endCxn id="17" idx="2"/>
          </p:cNvCxnSpPr>
          <p:nvPr/>
        </p:nvCxnSpPr>
        <p:spPr>
          <a:xfrm rot="16200000" flipH="1">
            <a:off x="1257417" y="5614830"/>
            <a:ext cx="12700" cy="775803"/>
          </a:xfrm>
          <a:prstGeom prst="curvedConnector3">
            <a:avLst>
              <a:gd name="adj1" fmla="val 1800000"/>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17" idx="2"/>
            <a:endCxn id="31" idx="2"/>
          </p:cNvCxnSpPr>
          <p:nvPr/>
        </p:nvCxnSpPr>
        <p:spPr>
          <a:xfrm rot="5400000" flipH="1" flipV="1">
            <a:off x="2425266" y="5222784"/>
            <a:ext cx="1" cy="1559896"/>
          </a:xfrm>
          <a:prstGeom prst="curvedConnector3">
            <a:avLst>
              <a:gd name="adj1" fmla="val -22860000000"/>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4475564" y="6009082"/>
            <a:ext cx="0" cy="488515"/>
          </a:xfrm>
          <a:prstGeom prst="straightConnector1">
            <a:avLst/>
          </a:prstGeom>
          <a:ln w="317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600017" y="5458516"/>
            <a:ext cx="884302" cy="544215"/>
          </a:xfrm>
          <a:prstGeom prst="rect">
            <a:avLst/>
          </a:prstGeom>
          <a:solidFill>
            <a:srgbClr val="FF25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d</a:t>
            </a:r>
            <a:endParaRPr lang="ru-RU" b="1" dirty="0">
              <a:solidFill>
                <a:schemeClr val="bg1"/>
              </a:solidFill>
            </a:endParaRPr>
          </a:p>
        </p:txBody>
      </p:sp>
    </p:spTree>
    <p:extLst>
      <p:ext uri="{BB962C8B-B14F-4D97-AF65-F5344CB8AC3E}">
        <p14:creationId xmlns:p14="http://schemas.microsoft.com/office/powerpoint/2010/main" val="42056533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Copying collections</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Memory is organized into two areas</a:t>
            </a:r>
          </a:p>
          <a:p>
            <a:pPr lvl="1">
              <a:buSzPct val="80000"/>
            </a:pPr>
            <a:r>
              <a:rPr lang="en-US" sz="2200" cap="none" dirty="0" smtClean="0">
                <a:latin typeface="Calibri" panose="020F0502020204030204" pitchFamily="34" charset="0"/>
                <a:cs typeface="Calibri" panose="020F0502020204030204" pitchFamily="34" charset="0"/>
              </a:rPr>
              <a:t>old space: used for allocation</a:t>
            </a:r>
          </a:p>
          <a:p>
            <a:pPr lvl="1">
              <a:buSzPct val="80000"/>
            </a:pPr>
            <a:r>
              <a:rPr lang="en-US" sz="2200" cap="none" dirty="0" smtClean="0">
                <a:latin typeface="Calibri" panose="020F0502020204030204" pitchFamily="34" charset="0"/>
                <a:cs typeface="Calibri" panose="020F0502020204030204" pitchFamily="34" charset="0"/>
              </a:rPr>
              <a:t>new space: used as a reserve for GC</a:t>
            </a:r>
          </a:p>
          <a:p>
            <a:pPr lvl="1">
              <a:buSzPct val="80000"/>
            </a:pPr>
            <a:endParaRPr lang="en-US" sz="1050" cap="none" dirty="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GC starts when the old space is full.</a:t>
            </a:r>
          </a:p>
          <a:p>
            <a:pPr>
              <a:buSzPct val="80000"/>
            </a:pPr>
            <a:r>
              <a:rPr lang="en-US" sz="2400" cap="none" dirty="0" smtClean="0">
                <a:latin typeface="Calibri" panose="020F0502020204030204" pitchFamily="34" charset="0"/>
                <a:cs typeface="Calibri" panose="020F0502020204030204" pitchFamily="34" charset="0"/>
              </a:rPr>
              <a:t>Copies all reachable objects from old space to new.</a:t>
            </a:r>
          </a:p>
          <a:p>
            <a:pPr>
              <a:buSzPct val="80000"/>
            </a:pPr>
            <a:r>
              <a:rPr lang="en-US" sz="2400" cap="none" dirty="0" smtClean="0">
                <a:latin typeface="Calibri" panose="020F0502020204030204" pitchFamily="34" charset="0"/>
                <a:cs typeface="Calibri" panose="020F0502020204030204" pitchFamily="34" charset="0"/>
              </a:rPr>
              <a:t>Reverse roles of the old and new spaces.</a:t>
            </a:r>
            <a:endParaRPr lang="en-US" sz="2400" cap="none" dirty="0" smtClean="0">
              <a:latin typeface="Calibri" panose="020F0502020204030204" pitchFamily="34" charset="0"/>
              <a:cs typeface="Calibri" panose="020F0502020204030204" pitchFamily="34" charset="0"/>
            </a:endParaRPr>
          </a:p>
        </p:txBody>
      </p:sp>
      <p:pic>
        <p:nvPicPr>
          <p:cNvPr id="20" name="Picture 19"/>
          <p:cNvPicPr>
            <a:picLocks noChangeAspect="1"/>
          </p:cNvPicPr>
          <p:nvPr/>
        </p:nvPicPr>
        <p:blipFill>
          <a:blip r:embed="rId2"/>
          <a:stretch>
            <a:fillRect/>
          </a:stretch>
        </p:blipFill>
        <p:spPr>
          <a:xfrm>
            <a:off x="7200883" y="376459"/>
            <a:ext cx="1503268" cy="1685482"/>
          </a:xfrm>
          <a:prstGeom prst="rect">
            <a:avLst/>
          </a:prstGeom>
          <a:ln w="31750">
            <a:noFill/>
          </a:ln>
          <a:effectLst>
            <a:glow rad="63500">
              <a:schemeClr val="accent2">
                <a:satMod val="175000"/>
                <a:alpha val="40000"/>
              </a:schemeClr>
            </a:glow>
            <a:softEdge rad="88900"/>
          </a:effectLst>
        </p:spPr>
      </p:pic>
      <p:sp>
        <p:nvSpPr>
          <p:cNvPr id="4" name="Rectangle 3"/>
          <p:cNvSpPr/>
          <p:nvPr/>
        </p:nvSpPr>
        <p:spPr>
          <a:xfrm>
            <a:off x="475990" y="5052124"/>
            <a:ext cx="4008329" cy="95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old space</a:t>
            </a:r>
            <a:endParaRPr lang="ru-RU" dirty="0"/>
          </a:p>
        </p:txBody>
      </p:sp>
      <p:sp>
        <p:nvSpPr>
          <p:cNvPr id="23" name="Rectangle 22"/>
          <p:cNvSpPr/>
          <p:nvPr/>
        </p:nvSpPr>
        <p:spPr>
          <a:xfrm>
            <a:off x="4504228" y="5052124"/>
            <a:ext cx="4008329" cy="95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new space</a:t>
            </a:r>
            <a:endParaRPr lang="ru-RU" dirty="0"/>
          </a:p>
        </p:txBody>
      </p:sp>
      <p:sp>
        <p:nvSpPr>
          <p:cNvPr id="15" name="Rectangle 14"/>
          <p:cNvSpPr/>
          <p:nvPr/>
        </p:nvSpPr>
        <p:spPr>
          <a:xfrm>
            <a:off x="4500306" y="5464867"/>
            <a:ext cx="762000" cy="54421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root</a:t>
            </a:r>
            <a:endParaRPr lang="ru-RU" b="1" dirty="0">
              <a:solidFill>
                <a:schemeClr val="bg1"/>
              </a:solidFill>
            </a:endParaRPr>
          </a:p>
        </p:txBody>
      </p:sp>
      <p:sp>
        <p:nvSpPr>
          <p:cNvPr id="17" name="Rectangle 16"/>
          <p:cNvSpPr/>
          <p:nvPr/>
        </p:nvSpPr>
        <p:spPr>
          <a:xfrm>
            <a:off x="5278293" y="5458516"/>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a</a:t>
            </a:r>
            <a:endParaRPr lang="ru-RU" b="1" dirty="0">
              <a:solidFill>
                <a:schemeClr val="bg1"/>
              </a:solidFill>
            </a:endParaRPr>
          </a:p>
        </p:txBody>
      </p:sp>
      <p:sp>
        <p:nvSpPr>
          <p:cNvPr id="30" name="Rectangle 29"/>
          <p:cNvSpPr/>
          <p:nvPr/>
        </p:nvSpPr>
        <p:spPr>
          <a:xfrm>
            <a:off x="2046228" y="5458516"/>
            <a:ext cx="762000" cy="544215"/>
          </a:xfrm>
          <a:prstGeom prst="rect">
            <a:avLst/>
          </a:prstGeom>
          <a:solidFill>
            <a:srgbClr val="FF25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b</a:t>
            </a:r>
            <a:endParaRPr lang="ru-RU" b="1" dirty="0">
              <a:solidFill>
                <a:schemeClr val="bg1"/>
              </a:solidFill>
            </a:endParaRPr>
          </a:p>
        </p:txBody>
      </p:sp>
      <p:sp>
        <p:nvSpPr>
          <p:cNvPr id="31" name="Rectangle 30"/>
          <p:cNvSpPr/>
          <p:nvPr/>
        </p:nvSpPr>
        <p:spPr>
          <a:xfrm>
            <a:off x="6056280" y="5458516"/>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c</a:t>
            </a:r>
            <a:endParaRPr lang="ru-RU" b="1" dirty="0">
              <a:solidFill>
                <a:schemeClr val="bg1"/>
              </a:solidFill>
            </a:endParaRPr>
          </a:p>
        </p:txBody>
      </p:sp>
      <p:cxnSp>
        <p:nvCxnSpPr>
          <p:cNvPr id="27" name="Curved Connector 26"/>
          <p:cNvCxnSpPr>
            <a:stCxn id="15" idx="2"/>
            <a:endCxn id="17" idx="2"/>
          </p:cNvCxnSpPr>
          <p:nvPr/>
        </p:nvCxnSpPr>
        <p:spPr>
          <a:xfrm rot="5400000" flipH="1" flipV="1">
            <a:off x="5267123" y="5616913"/>
            <a:ext cx="6351" cy="777987"/>
          </a:xfrm>
          <a:prstGeom prst="curvedConnector3">
            <a:avLst>
              <a:gd name="adj1" fmla="val -3599433"/>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17" idx="2"/>
            <a:endCxn id="31" idx="2"/>
          </p:cNvCxnSpPr>
          <p:nvPr/>
        </p:nvCxnSpPr>
        <p:spPr>
          <a:xfrm rot="16200000" flipH="1">
            <a:off x="6048286" y="5613737"/>
            <a:ext cx="12700" cy="777987"/>
          </a:xfrm>
          <a:prstGeom prst="curvedConnector3">
            <a:avLst>
              <a:gd name="adj1" fmla="val 1800000"/>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6818280" y="6009081"/>
            <a:ext cx="0" cy="488515"/>
          </a:xfrm>
          <a:prstGeom prst="straightConnector1">
            <a:avLst/>
          </a:prstGeom>
          <a:ln w="317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600017" y="5458516"/>
            <a:ext cx="884302" cy="544215"/>
          </a:xfrm>
          <a:prstGeom prst="rect">
            <a:avLst/>
          </a:prstGeom>
          <a:solidFill>
            <a:srgbClr val="FF25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d</a:t>
            </a:r>
            <a:endParaRPr lang="ru-RU" b="1" dirty="0">
              <a:solidFill>
                <a:schemeClr val="bg1"/>
              </a:solidFill>
            </a:endParaRPr>
          </a:p>
        </p:txBody>
      </p:sp>
    </p:spTree>
    <p:extLst>
      <p:ext uri="{BB962C8B-B14F-4D97-AF65-F5344CB8AC3E}">
        <p14:creationId xmlns:p14="http://schemas.microsoft.com/office/powerpoint/2010/main" val="39646316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Copying collections</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Memory is organized into two areas</a:t>
            </a:r>
          </a:p>
          <a:p>
            <a:pPr lvl="1">
              <a:buSzPct val="80000"/>
            </a:pPr>
            <a:r>
              <a:rPr lang="en-US" sz="2200" cap="none" dirty="0" smtClean="0">
                <a:latin typeface="Calibri" panose="020F0502020204030204" pitchFamily="34" charset="0"/>
                <a:cs typeface="Calibri" panose="020F0502020204030204" pitchFamily="34" charset="0"/>
              </a:rPr>
              <a:t>old space: used for allocation</a:t>
            </a:r>
          </a:p>
          <a:p>
            <a:pPr lvl="1">
              <a:buSzPct val="80000"/>
            </a:pPr>
            <a:r>
              <a:rPr lang="en-US" sz="2200" cap="none" dirty="0" smtClean="0">
                <a:latin typeface="Calibri" panose="020F0502020204030204" pitchFamily="34" charset="0"/>
                <a:cs typeface="Calibri" panose="020F0502020204030204" pitchFamily="34" charset="0"/>
              </a:rPr>
              <a:t>new space: used as a reserve for GC</a:t>
            </a:r>
          </a:p>
          <a:p>
            <a:pPr lvl="1">
              <a:buSzPct val="80000"/>
            </a:pPr>
            <a:endParaRPr lang="en-US" sz="1050" cap="none" dirty="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GC starts when the old space is full.</a:t>
            </a:r>
          </a:p>
          <a:p>
            <a:pPr>
              <a:buSzPct val="80000"/>
            </a:pPr>
            <a:r>
              <a:rPr lang="en-US" sz="2400" cap="none" dirty="0" smtClean="0">
                <a:latin typeface="Calibri" panose="020F0502020204030204" pitchFamily="34" charset="0"/>
                <a:cs typeface="Calibri" panose="020F0502020204030204" pitchFamily="34" charset="0"/>
              </a:rPr>
              <a:t>Copies all reachable objects from old space to new.</a:t>
            </a:r>
          </a:p>
          <a:p>
            <a:pPr>
              <a:buSzPct val="80000"/>
            </a:pPr>
            <a:r>
              <a:rPr lang="en-US" sz="2400" cap="none" dirty="0" smtClean="0">
                <a:latin typeface="Calibri" panose="020F0502020204030204" pitchFamily="34" charset="0"/>
                <a:cs typeface="Calibri" panose="020F0502020204030204" pitchFamily="34" charset="0"/>
              </a:rPr>
              <a:t>Reverse roles of the old and new spaces.</a:t>
            </a:r>
            <a:endParaRPr lang="en-US" sz="2400" cap="none" dirty="0" smtClean="0">
              <a:latin typeface="Calibri" panose="020F0502020204030204" pitchFamily="34" charset="0"/>
              <a:cs typeface="Calibri" panose="020F0502020204030204" pitchFamily="34" charset="0"/>
            </a:endParaRPr>
          </a:p>
        </p:txBody>
      </p:sp>
      <p:pic>
        <p:nvPicPr>
          <p:cNvPr id="20" name="Picture 19"/>
          <p:cNvPicPr>
            <a:picLocks noChangeAspect="1"/>
          </p:cNvPicPr>
          <p:nvPr/>
        </p:nvPicPr>
        <p:blipFill>
          <a:blip r:embed="rId2"/>
          <a:stretch>
            <a:fillRect/>
          </a:stretch>
        </p:blipFill>
        <p:spPr>
          <a:xfrm>
            <a:off x="7200883" y="376459"/>
            <a:ext cx="1503268" cy="1685482"/>
          </a:xfrm>
          <a:prstGeom prst="rect">
            <a:avLst/>
          </a:prstGeom>
          <a:ln w="31750">
            <a:noFill/>
          </a:ln>
          <a:effectLst>
            <a:glow rad="63500">
              <a:schemeClr val="accent2">
                <a:satMod val="175000"/>
                <a:alpha val="40000"/>
              </a:schemeClr>
            </a:glow>
            <a:softEdge rad="88900"/>
          </a:effectLst>
        </p:spPr>
      </p:pic>
      <p:sp>
        <p:nvSpPr>
          <p:cNvPr id="4" name="Rectangle 3"/>
          <p:cNvSpPr/>
          <p:nvPr/>
        </p:nvSpPr>
        <p:spPr>
          <a:xfrm>
            <a:off x="475990" y="5052124"/>
            <a:ext cx="4008329" cy="95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smtClean="0"/>
              <a:t>new space</a:t>
            </a:r>
            <a:endParaRPr lang="ru-RU" sz="2000" b="1" dirty="0"/>
          </a:p>
        </p:txBody>
      </p:sp>
      <p:sp>
        <p:nvSpPr>
          <p:cNvPr id="23" name="Rectangle 22"/>
          <p:cNvSpPr/>
          <p:nvPr/>
        </p:nvSpPr>
        <p:spPr>
          <a:xfrm>
            <a:off x="4504228" y="5052124"/>
            <a:ext cx="4008329" cy="95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smtClean="0"/>
              <a:t>old space</a:t>
            </a:r>
            <a:endParaRPr lang="ru-RU" sz="2000" b="1" dirty="0"/>
          </a:p>
        </p:txBody>
      </p:sp>
      <p:sp>
        <p:nvSpPr>
          <p:cNvPr id="15" name="Rectangle 14"/>
          <p:cNvSpPr/>
          <p:nvPr/>
        </p:nvSpPr>
        <p:spPr>
          <a:xfrm>
            <a:off x="4500306" y="5464867"/>
            <a:ext cx="762000" cy="54421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root</a:t>
            </a:r>
            <a:endParaRPr lang="ru-RU" b="1" dirty="0">
              <a:solidFill>
                <a:schemeClr val="bg1"/>
              </a:solidFill>
            </a:endParaRPr>
          </a:p>
        </p:txBody>
      </p:sp>
      <p:sp>
        <p:nvSpPr>
          <p:cNvPr id="17" name="Rectangle 16"/>
          <p:cNvSpPr/>
          <p:nvPr/>
        </p:nvSpPr>
        <p:spPr>
          <a:xfrm>
            <a:off x="5278293" y="5458516"/>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a</a:t>
            </a:r>
            <a:endParaRPr lang="ru-RU" b="1" dirty="0">
              <a:solidFill>
                <a:schemeClr val="bg1"/>
              </a:solidFill>
            </a:endParaRPr>
          </a:p>
        </p:txBody>
      </p:sp>
      <p:sp>
        <p:nvSpPr>
          <p:cNvPr id="31" name="Rectangle 30"/>
          <p:cNvSpPr/>
          <p:nvPr/>
        </p:nvSpPr>
        <p:spPr>
          <a:xfrm>
            <a:off x="6056280" y="5458516"/>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c</a:t>
            </a:r>
            <a:endParaRPr lang="ru-RU" b="1" dirty="0">
              <a:solidFill>
                <a:schemeClr val="bg1"/>
              </a:solidFill>
            </a:endParaRPr>
          </a:p>
        </p:txBody>
      </p:sp>
      <p:cxnSp>
        <p:nvCxnSpPr>
          <p:cNvPr id="27" name="Curved Connector 26"/>
          <p:cNvCxnSpPr>
            <a:stCxn id="15" idx="2"/>
            <a:endCxn id="17" idx="2"/>
          </p:cNvCxnSpPr>
          <p:nvPr/>
        </p:nvCxnSpPr>
        <p:spPr>
          <a:xfrm rot="5400000" flipH="1" flipV="1">
            <a:off x="5267123" y="5616913"/>
            <a:ext cx="6351" cy="777987"/>
          </a:xfrm>
          <a:prstGeom prst="curvedConnector3">
            <a:avLst>
              <a:gd name="adj1" fmla="val -3599433"/>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17" idx="2"/>
            <a:endCxn id="31" idx="2"/>
          </p:cNvCxnSpPr>
          <p:nvPr/>
        </p:nvCxnSpPr>
        <p:spPr>
          <a:xfrm rot="16200000" flipH="1">
            <a:off x="6048286" y="5613737"/>
            <a:ext cx="12700" cy="777987"/>
          </a:xfrm>
          <a:prstGeom prst="curvedConnector3">
            <a:avLst>
              <a:gd name="adj1" fmla="val 1800000"/>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6818280" y="6009081"/>
            <a:ext cx="0" cy="488515"/>
          </a:xfrm>
          <a:prstGeom prst="straightConnector1">
            <a:avLst/>
          </a:prstGeom>
          <a:ln w="317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9625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Copying collections</a:t>
            </a:r>
            <a:endParaRPr lang="ru-RU" dirty="0"/>
          </a:p>
        </p:txBody>
      </p:sp>
      <p:sp>
        <p:nvSpPr>
          <p:cNvPr id="3" name="Content Placeholder 2"/>
          <p:cNvSpPr>
            <a:spLocks noGrp="1"/>
          </p:cNvSpPr>
          <p:nvPr>
            <p:ph idx="1"/>
          </p:nvPr>
        </p:nvSpPr>
        <p:spPr>
          <a:xfrm>
            <a:off x="818348" y="1371600"/>
            <a:ext cx="7511472" cy="5217090"/>
          </a:xfrm>
        </p:spPr>
        <p:txBody>
          <a:bodyPr anchor="t">
            <a:normAutofit/>
          </a:bodyPr>
          <a:lstStyle/>
          <a:p>
            <a:pPr marL="0" indent="0">
              <a:buSzPct val="80000"/>
              <a:buNone/>
            </a:pPr>
            <a:r>
              <a:rPr lang="en-US" sz="2400" b="1" cap="none" dirty="0" smtClean="0">
                <a:solidFill>
                  <a:srgbClr val="99FF66"/>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Only one pass through the data is required</a:t>
            </a:r>
          </a:p>
          <a:p>
            <a:pPr marL="0" indent="0">
              <a:buSzPct val="80000"/>
              <a:buNone/>
            </a:pPr>
            <a:r>
              <a:rPr lang="en-US" sz="2400" b="1" cap="none" dirty="0" smtClean="0">
                <a:solidFill>
                  <a:srgbClr val="99FF66"/>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It de-fragment the heap</a:t>
            </a:r>
          </a:p>
          <a:p>
            <a:pPr marL="0" indent="0">
              <a:buSzPct val="80000"/>
              <a:buNone/>
            </a:pPr>
            <a:r>
              <a:rPr lang="en-US" sz="2400" b="1" cap="none" dirty="0" smtClean="0">
                <a:solidFill>
                  <a:srgbClr val="99FF66"/>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Able to reclaim garbage with cyclic references.</a:t>
            </a:r>
          </a:p>
          <a:p>
            <a:pPr marL="0" indent="0">
              <a:buSzPct val="80000"/>
              <a:buNone/>
            </a:pPr>
            <a:r>
              <a:rPr lang="en-US" sz="2400" b="1" cap="none" dirty="0" smtClean="0">
                <a:solidFill>
                  <a:srgbClr val="99FF66"/>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No overhead with reference storage and manipulating.</a:t>
            </a:r>
          </a:p>
          <a:p>
            <a:pPr marL="0" indent="0">
              <a:buSzPct val="80000"/>
              <a:buNone/>
            </a:pPr>
            <a:endParaRPr lang="en-US" sz="2400" cap="none" dirty="0">
              <a:latin typeface="Calibri" panose="020F0502020204030204" pitchFamily="34" charset="0"/>
              <a:cs typeface="Calibri" panose="020F0502020204030204" pitchFamily="34" charset="0"/>
            </a:endParaRPr>
          </a:p>
          <a:p>
            <a:pPr marL="0" indent="0">
              <a:buSzPct val="80000"/>
              <a:buNone/>
            </a:pPr>
            <a:r>
              <a:rPr lang="en-US" sz="2400" b="1" cap="none" dirty="0" smtClean="0">
                <a:solidFill>
                  <a:srgbClr val="FF3300"/>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Twice as much memory is needed for a given amount of heap space</a:t>
            </a:r>
          </a:p>
          <a:p>
            <a:pPr marL="0" indent="0">
              <a:buSzPct val="80000"/>
              <a:buNone/>
            </a:pPr>
            <a:r>
              <a:rPr lang="en-US" sz="2400" b="1" cap="none" dirty="0" smtClean="0">
                <a:solidFill>
                  <a:srgbClr val="FF3300"/>
                </a:solidFill>
                <a:latin typeface="Calibri" panose="020F0502020204030204" pitchFamily="34" charset="0"/>
                <a:cs typeface="Calibri" panose="020F0502020204030204" pitchFamily="34" charset="0"/>
              </a:rPr>
              <a:t>- </a:t>
            </a:r>
            <a:r>
              <a:rPr lang="en-US" sz="2400" cap="none" dirty="0" smtClean="0">
                <a:latin typeface="Calibri" panose="020F0502020204030204" pitchFamily="34" charset="0"/>
                <a:cs typeface="Calibri" panose="020F0502020204030204" pitchFamily="34" charset="0"/>
              </a:rPr>
              <a:t>Objects are moved in memory during garbage collection  (references need to be updated)</a:t>
            </a:r>
          </a:p>
          <a:p>
            <a:pPr marL="0" indent="0">
              <a:buSzPct val="80000"/>
              <a:buNone/>
            </a:pPr>
            <a:r>
              <a:rPr lang="en-US" sz="2400" b="1" cap="none" dirty="0" smtClean="0">
                <a:solidFill>
                  <a:srgbClr val="FF3300"/>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The program must be halted during garbage collecting.</a:t>
            </a:r>
            <a:endParaRPr lang="en-US" sz="24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71896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Comparison</a:t>
            </a:r>
            <a:endParaRPr lang="ru-RU"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6429143"/>
              </p:ext>
            </p:extLst>
          </p:nvPr>
        </p:nvGraphicFramePr>
        <p:xfrm>
          <a:off x="350729" y="1672269"/>
          <a:ext cx="8430016" cy="4252908"/>
        </p:xfrm>
        <a:graphic>
          <a:graphicData uri="http://schemas.openxmlformats.org/drawingml/2006/table">
            <a:tbl>
              <a:tblPr firstRow="1" bandRow="1">
                <a:tableStyleId>{616DA210-FB5B-4158-B5E0-FEB733F419BA}</a:tableStyleId>
              </a:tblPr>
              <a:tblGrid>
                <a:gridCol w="3356975"/>
                <a:gridCol w="1728592"/>
                <a:gridCol w="1628383"/>
                <a:gridCol w="1716066"/>
              </a:tblGrid>
              <a:tr h="369474">
                <a:tc>
                  <a:txBody>
                    <a:bodyPr/>
                    <a:lstStyle/>
                    <a:p>
                      <a:endParaRPr lang="ru-RU" dirty="0"/>
                    </a:p>
                  </a:txBody>
                  <a:tcPr>
                    <a:solidFill>
                      <a:schemeClr val="bg1">
                        <a:lumMod val="85000"/>
                        <a:lumOff val="15000"/>
                      </a:schemeClr>
                    </a:solidFill>
                  </a:tcPr>
                </a:tc>
                <a:tc>
                  <a:txBody>
                    <a:bodyPr/>
                    <a:lstStyle/>
                    <a:p>
                      <a:r>
                        <a:rPr lang="en-US" b="0" dirty="0" smtClean="0"/>
                        <a:t>Tracing</a:t>
                      </a:r>
                      <a:endParaRPr lang="ru-RU" b="0" dirty="0"/>
                    </a:p>
                  </a:txBody>
                  <a:tcPr>
                    <a:solidFill>
                      <a:schemeClr val="bg1">
                        <a:lumMod val="85000"/>
                        <a:lumOff val="15000"/>
                      </a:schemeClr>
                    </a:solidFill>
                  </a:tcPr>
                </a:tc>
                <a:tc>
                  <a:txBody>
                    <a:bodyPr/>
                    <a:lstStyle/>
                    <a:p>
                      <a:r>
                        <a:rPr lang="en-US" b="0" dirty="0" smtClean="0"/>
                        <a:t>Reference</a:t>
                      </a:r>
                      <a:r>
                        <a:rPr lang="en-US" b="0" baseline="0" dirty="0" smtClean="0"/>
                        <a:t> counting</a:t>
                      </a:r>
                      <a:endParaRPr lang="ru-RU" b="0" dirty="0"/>
                    </a:p>
                  </a:txBody>
                  <a:tcPr>
                    <a:solidFill>
                      <a:schemeClr val="bg1">
                        <a:lumMod val="85000"/>
                        <a:lumOff val="15000"/>
                      </a:schemeClr>
                    </a:solidFill>
                  </a:tcPr>
                </a:tc>
                <a:tc>
                  <a:txBody>
                    <a:bodyPr/>
                    <a:lstStyle/>
                    <a:p>
                      <a:r>
                        <a:rPr lang="en-US" b="0" dirty="0" smtClean="0"/>
                        <a:t>Copying</a:t>
                      </a:r>
                      <a:r>
                        <a:rPr lang="en-US" b="0" baseline="0" dirty="0" smtClean="0"/>
                        <a:t> collections</a:t>
                      </a:r>
                      <a:endParaRPr lang="ru-RU" b="0" dirty="0"/>
                    </a:p>
                  </a:txBody>
                  <a:tcPr>
                    <a:solidFill>
                      <a:schemeClr val="bg1">
                        <a:lumMod val="85000"/>
                        <a:lumOff val="15000"/>
                      </a:schemeClr>
                    </a:solidFill>
                  </a:tcPr>
                </a:tc>
              </a:tr>
              <a:tr h="602138">
                <a:tc>
                  <a:txBody>
                    <a:bodyPr/>
                    <a:lstStyle/>
                    <a:p>
                      <a:r>
                        <a:rPr lang="en-US" b="0" dirty="0" smtClean="0"/>
                        <a:t>Collection style</a:t>
                      </a:r>
                      <a:endParaRPr lang="ru-RU" b="0" dirty="0"/>
                    </a:p>
                  </a:txBody>
                  <a:tcPr anchor="ctr"/>
                </a:tc>
                <a:tc>
                  <a:txBody>
                    <a:bodyPr/>
                    <a:lstStyle/>
                    <a:p>
                      <a:pPr algn="ctr"/>
                      <a:r>
                        <a:rPr lang="en-US" dirty="0" smtClean="0"/>
                        <a:t>batch</a:t>
                      </a:r>
                      <a:endParaRPr lang="ru-RU" dirty="0"/>
                    </a:p>
                  </a:txBody>
                  <a:tcPr anchor="ctr"/>
                </a:tc>
                <a:tc>
                  <a:txBody>
                    <a:bodyPr/>
                    <a:lstStyle/>
                    <a:p>
                      <a:pPr algn="ctr"/>
                      <a:r>
                        <a:rPr lang="en-US" dirty="0" smtClean="0"/>
                        <a:t>incremental</a:t>
                      </a:r>
                      <a:endParaRPr lang="ru-RU" dirty="0"/>
                    </a:p>
                  </a:txBody>
                  <a:tcPr anchor="ctr"/>
                </a:tc>
                <a:tc>
                  <a:txBody>
                    <a:bodyPr/>
                    <a:lstStyle/>
                    <a:p>
                      <a:pPr algn="ctr"/>
                      <a:r>
                        <a:rPr lang="en-US" dirty="0" smtClean="0"/>
                        <a:t>copy</a:t>
                      </a:r>
                      <a:endParaRPr lang="ru-RU" dirty="0"/>
                    </a:p>
                  </a:txBody>
                  <a:tcPr anchor="ctr"/>
                </a:tc>
              </a:tr>
              <a:tr h="602138">
                <a:tc>
                  <a:txBody>
                    <a:bodyPr/>
                    <a:lstStyle/>
                    <a:p>
                      <a:r>
                        <a:rPr lang="en-US" b="0" dirty="0" smtClean="0"/>
                        <a:t>Pause</a:t>
                      </a:r>
                      <a:r>
                        <a:rPr lang="en-US" b="0" baseline="0" dirty="0" smtClean="0"/>
                        <a:t> Times</a:t>
                      </a:r>
                      <a:endParaRPr lang="ru-RU" b="0" dirty="0"/>
                    </a:p>
                  </a:txBody>
                  <a:tcPr anchor="ctr"/>
                </a:tc>
                <a:tc>
                  <a:txBody>
                    <a:bodyPr/>
                    <a:lstStyle/>
                    <a:p>
                      <a:pPr algn="ctr"/>
                      <a:r>
                        <a:rPr lang="en-US" dirty="0" smtClean="0"/>
                        <a:t>long</a:t>
                      </a:r>
                      <a:endParaRPr lang="ru-RU" dirty="0"/>
                    </a:p>
                  </a:txBody>
                  <a:tcPr anchor="ctr"/>
                </a:tc>
                <a:tc>
                  <a:txBody>
                    <a:bodyPr/>
                    <a:lstStyle/>
                    <a:p>
                      <a:pPr algn="ctr"/>
                      <a:r>
                        <a:rPr lang="en-US" dirty="0" smtClean="0"/>
                        <a:t>short</a:t>
                      </a:r>
                      <a:endParaRPr lang="ru-RU" dirty="0"/>
                    </a:p>
                  </a:txBody>
                  <a:tcPr anchor="ctr"/>
                </a:tc>
                <a:tc>
                  <a:txBody>
                    <a:bodyPr/>
                    <a:lstStyle/>
                    <a:p>
                      <a:pPr algn="ctr"/>
                      <a:r>
                        <a:rPr lang="en-US" dirty="0" smtClean="0"/>
                        <a:t>long</a:t>
                      </a:r>
                      <a:endParaRPr lang="ru-RU" dirty="0"/>
                    </a:p>
                  </a:txBody>
                  <a:tcPr anchor="ctr"/>
                </a:tc>
              </a:tr>
              <a:tr h="602138">
                <a:tc>
                  <a:txBody>
                    <a:bodyPr/>
                    <a:lstStyle/>
                    <a:p>
                      <a:r>
                        <a:rPr lang="en-US" b="0" dirty="0" smtClean="0"/>
                        <a:t>Real Time</a:t>
                      </a:r>
                      <a:endParaRPr lang="ru-RU" b="0" dirty="0"/>
                    </a:p>
                  </a:txBody>
                  <a:tcPr anchor="ctr"/>
                </a:tc>
                <a:tc>
                  <a:txBody>
                    <a:bodyPr/>
                    <a:lstStyle/>
                    <a:p>
                      <a:pPr algn="ctr"/>
                      <a:r>
                        <a:rPr lang="en-US" dirty="0" smtClean="0"/>
                        <a:t>no</a:t>
                      </a:r>
                      <a:endParaRPr lang="ru-RU" dirty="0"/>
                    </a:p>
                  </a:txBody>
                  <a:tcPr anchor="ctr"/>
                </a:tc>
                <a:tc>
                  <a:txBody>
                    <a:bodyPr/>
                    <a:lstStyle/>
                    <a:p>
                      <a:pPr algn="ctr"/>
                      <a:r>
                        <a:rPr lang="en-US" dirty="0" smtClean="0"/>
                        <a:t>yes</a:t>
                      </a:r>
                      <a:endParaRPr lang="ru-RU" dirty="0"/>
                    </a:p>
                  </a:txBody>
                  <a:tcPr anchor="ctr"/>
                </a:tc>
                <a:tc>
                  <a:txBody>
                    <a:bodyPr/>
                    <a:lstStyle/>
                    <a:p>
                      <a:pPr algn="ctr"/>
                      <a:r>
                        <a:rPr lang="en-US" dirty="0" smtClean="0"/>
                        <a:t>no</a:t>
                      </a:r>
                      <a:endParaRPr lang="ru-RU" dirty="0"/>
                    </a:p>
                  </a:txBody>
                  <a:tcPr anchor="ctr"/>
                </a:tc>
              </a:tr>
              <a:tr h="602138">
                <a:tc>
                  <a:txBody>
                    <a:bodyPr/>
                    <a:lstStyle/>
                    <a:p>
                      <a:r>
                        <a:rPr lang="en-US" b="0" dirty="0" smtClean="0"/>
                        <a:t>Delayed Reclamation</a:t>
                      </a:r>
                      <a:endParaRPr lang="ru-RU" b="0" dirty="0"/>
                    </a:p>
                  </a:txBody>
                  <a:tcPr anchor="ctr"/>
                </a:tc>
                <a:tc>
                  <a:txBody>
                    <a:bodyPr/>
                    <a:lstStyle/>
                    <a:p>
                      <a:pPr algn="ctr"/>
                      <a:r>
                        <a:rPr lang="en-US" dirty="0" smtClean="0"/>
                        <a:t>yes</a:t>
                      </a:r>
                      <a:endParaRPr lang="ru-RU" dirty="0"/>
                    </a:p>
                  </a:txBody>
                  <a:tcPr anchor="ctr"/>
                </a:tc>
                <a:tc>
                  <a:txBody>
                    <a:bodyPr/>
                    <a:lstStyle/>
                    <a:p>
                      <a:pPr algn="ctr"/>
                      <a:r>
                        <a:rPr lang="en-US" dirty="0" smtClean="0"/>
                        <a:t>no</a:t>
                      </a:r>
                      <a:endParaRPr lang="ru-RU" dirty="0"/>
                    </a:p>
                  </a:txBody>
                  <a:tcPr anchor="ctr"/>
                </a:tc>
                <a:tc>
                  <a:txBody>
                    <a:bodyPr/>
                    <a:lstStyle/>
                    <a:p>
                      <a:pPr algn="ctr"/>
                      <a:r>
                        <a:rPr lang="en-US" dirty="0" smtClean="0"/>
                        <a:t>no</a:t>
                      </a:r>
                      <a:endParaRPr lang="ru-RU" dirty="0"/>
                    </a:p>
                  </a:txBody>
                  <a:tcPr anchor="ctr"/>
                </a:tc>
              </a:tr>
              <a:tr h="602138">
                <a:tc>
                  <a:txBody>
                    <a:bodyPr/>
                    <a:lstStyle/>
                    <a:p>
                      <a:r>
                        <a:rPr lang="en-US" b="0" dirty="0" smtClean="0"/>
                        <a:t>Cost</a:t>
                      </a:r>
                      <a:r>
                        <a:rPr lang="en-US" b="0" baseline="0" dirty="0" smtClean="0"/>
                        <a:t> per mutation</a:t>
                      </a:r>
                      <a:endParaRPr lang="ru-RU" b="0" dirty="0"/>
                    </a:p>
                  </a:txBody>
                  <a:tcPr anchor="ctr"/>
                </a:tc>
                <a:tc>
                  <a:txBody>
                    <a:bodyPr/>
                    <a:lstStyle/>
                    <a:p>
                      <a:pPr algn="ctr"/>
                      <a:r>
                        <a:rPr lang="en-US" dirty="0" smtClean="0"/>
                        <a:t>none</a:t>
                      </a:r>
                      <a:endParaRPr lang="ru-RU" dirty="0"/>
                    </a:p>
                  </a:txBody>
                  <a:tcPr anchor="ctr"/>
                </a:tc>
                <a:tc>
                  <a:txBody>
                    <a:bodyPr/>
                    <a:lstStyle/>
                    <a:p>
                      <a:pPr algn="ctr"/>
                      <a:r>
                        <a:rPr lang="en-US" dirty="0" smtClean="0"/>
                        <a:t>high</a:t>
                      </a:r>
                      <a:endParaRPr lang="ru-RU" dirty="0"/>
                    </a:p>
                  </a:txBody>
                  <a:tcPr anchor="ctr"/>
                </a:tc>
                <a:tc>
                  <a:txBody>
                    <a:bodyPr/>
                    <a:lstStyle/>
                    <a:p>
                      <a:pPr algn="ctr"/>
                      <a:r>
                        <a:rPr lang="en-US" dirty="0" smtClean="0"/>
                        <a:t>low</a:t>
                      </a:r>
                      <a:endParaRPr lang="ru-RU" dirty="0"/>
                    </a:p>
                  </a:txBody>
                  <a:tcPr anchor="ctr"/>
                </a:tc>
              </a:tr>
              <a:tr h="602138">
                <a:tc>
                  <a:txBody>
                    <a:bodyPr/>
                    <a:lstStyle/>
                    <a:p>
                      <a:r>
                        <a:rPr lang="en-US" b="0" dirty="0" smtClean="0"/>
                        <a:t>Collects cycles</a:t>
                      </a:r>
                      <a:endParaRPr lang="ru-RU" b="0" dirty="0"/>
                    </a:p>
                  </a:txBody>
                  <a:tcPr anchor="ctr"/>
                </a:tc>
                <a:tc>
                  <a:txBody>
                    <a:bodyPr/>
                    <a:lstStyle/>
                    <a:p>
                      <a:pPr algn="ctr"/>
                      <a:r>
                        <a:rPr lang="en-US" dirty="0" smtClean="0"/>
                        <a:t>yes</a:t>
                      </a:r>
                      <a:endParaRPr lang="ru-RU" dirty="0"/>
                    </a:p>
                  </a:txBody>
                  <a:tcPr anchor="ctr"/>
                </a:tc>
                <a:tc>
                  <a:txBody>
                    <a:bodyPr/>
                    <a:lstStyle/>
                    <a:p>
                      <a:pPr algn="ctr"/>
                      <a:r>
                        <a:rPr lang="en-US" dirty="0" smtClean="0"/>
                        <a:t>no</a:t>
                      </a:r>
                      <a:endParaRPr lang="ru-RU" dirty="0"/>
                    </a:p>
                  </a:txBody>
                  <a:tcPr anchor="ctr"/>
                </a:tc>
                <a:tc>
                  <a:txBody>
                    <a:bodyPr/>
                    <a:lstStyle/>
                    <a:p>
                      <a:pPr algn="ctr"/>
                      <a:r>
                        <a:rPr lang="en-US" dirty="0" smtClean="0"/>
                        <a:t>yes</a:t>
                      </a:r>
                      <a:endParaRPr lang="ru-RU" dirty="0"/>
                    </a:p>
                  </a:txBody>
                  <a:tcPr anchor="ctr"/>
                </a:tc>
              </a:tr>
            </a:tbl>
          </a:graphicData>
        </a:graphic>
      </p:graphicFrame>
    </p:spTree>
    <p:extLst>
      <p:ext uri="{BB962C8B-B14F-4D97-AF65-F5344CB8AC3E}">
        <p14:creationId xmlns:p14="http://schemas.microsoft.com/office/powerpoint/2010/main" val="38829992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Agenda</a:t>
            </a:r>
            <a:endParaRPr lang="ru-RU" dirty="0"/>
          </a:p>
        </p:txBody>
      </p:sp>
      <p:sp>
        <p:nvSpPr>
          <p:cNvPr id="3" name="Content Placeholder 2"/>
          <p:cNvSpPr>
            <a:spLocks noGrp="1"/>
          </p:cNvSpPr>
          <p:nvPr>
            <p:ph idx="1"/>
          </p:nvPr>
        </p:nvSpPr>
        <p:spPr>
          <a:xfrm>
            <a:off x="818348" y="1371600"/>
            <a:ext cx="7511472" cy="4730460"/>
          </a:xfrm>
        </p:spPr>
        <p:txBody>
          <a:bodyPr>
            <a:normAutofit/>
          </a:bodyPr>
          <a:lstStyle/>
          <a:p>
            <a:r>
              <a:rPr lang="en-US" sz="2400" cap="none" dirty="0" smtClean="0">
                <a:latin typeface="Calibri" panose="020F0502020204030204" pitchFamily="34" charset="0"/>
                <a:cs typeface="Calibri" panose="020F0502020204030204" pitchFamily="34" charset="0"/>
              </a:rPr>
              <a:t>Reference counting vs. </a:t>
            </a:r>
            <a:r>
              <a:rPr lang="en-US" sz="2400" cap="none" dirty="0" smtClean="0">
                <a:latin typeface="Calibri" panose="020F0502020204030204" pitchFamily="34" charset="0"/>
                <a:cs typeface="Calibri" panose="020F0502020204030204" pitchFamily="34" charset="0"/>
              </a:rPr>
              <a:t>tracing vs. copying collection</a:t>
            </a:r>
            <a:endParaRPr lang="en-US" sz="2400" cap="none" dirty="0" smtClean="0">
              <a:latin typeface="Calibri" panose="020F0502020204030204" pitchFamily="34" charset="0"/>
              <a:cs typeface="Calibri" panose="020F0502020204030204" pitchFamily="34" charset="0"/>
            </a:endParaRPr>
          </a:p>
          <a:p>
            <a:r>
              <a:rPr lang="en-US" sz="2400" cap="none" dirty="0" smtClean="0">
                <a:latin typeface="Calibri" panose="020F0502020204030204" pitchFamily="34" charset="0"/>
                <a:cs typeface="Calibri" panose="020F0502020204030204" pitchFamily="34" charset="0"/>
              </a:rPr>
              <a:t>Memory allocation process</a:t>
            </a:r>
          </a:p>
          <a:p>
            <a:r>
              <a:rPr lang="en-US" sz="2400" cap="none" dirty="0" smtClean="0">
                <a:latin typeface="Calibri" panose="020F0502020204030204" pitchFamily="34" charset="0"/>
                <a:cs typeface="Calibri" panose="020F0502020204030204" pitchFamily="34" charset="0"/>
              </a:rPr>
              <a:t>Mark and sweep (and compact) algorithm</a:t>
            </a:r>
          </a:p>
          <a:p>
            <a:r>
              <a:rPr lang="en-US" sz="2400" cap="none" dirty="0" smtClean="0">
                <a:latin typeface="Calibri" panose="020F0502020204030204" pitchFamily="34" charset="0"/>
                <a:cs typeface="Calibri" panose="020F0502020204030204" pitchFamily="34" charset="0"/>
              </a:rPr>
              <a:t>Generations</a:t>
            </a:r>
          </a:p>
          <a:p>
            <a:r>
              <a:rPr lang="en-US" sz="2400" cap="none" dirty="0" smtClean="0">
                <a:latin typeface="Calibri" panose="020F0502020204030204" pitchFamily="34" charset="0"/>
                <a:cs typeface="Calibri" panose="020F0502020204030204" pitchFamily="34" charset="0"/>
              </a:rPr>
              <a:t>Dispose pattern</a:t>
            </a:r>
            <a:endParaRPr lang="ru-RU" sz="24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5291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Memory Allocation process</a:t>
            </a:r>
            <a:endParaRPr lang="ru-RU" dirty="0"/>
          </a:p>
        </p:txBody>
      </p:sp>
      <p:sp>
        <p:nvSpPr>
          <p:cNvPr id="3" name="Content Placeholder 2"/>
          <p:cNvSpPr>
            <a:spLocks noGrp="1"/>
          </p:cNvSpPr>
          <p:nvPr>
            <p:ph idx="1"/>
          </p:nvPr>
        </p:nvSpPr>
        <p:spPr>
          <a:xfrm>
            <a:off x="818348" y="1371600"/>
            <a:ext cx="7511472" cy="4730460"/>
          </a:xfrm>
        </p:spPr>
        <p:txBody>
          <a:bodyPr>
            <a:normAutofit/>
          </a:bodyPr>
          <a:lstStyle/>
          <a:p>
            <a:pPr marL="342900" indent="-342900">
              <a:buSzPct val="80000"/>
              <a:buFont typeface="+mj-lt"/>
              <a:buAutoNum type="arabicPeriod"/>
            </a:pPr>
            <a:r>
              <a:rPr lang="en-US" sz="2400" cap="none" dirty="0" smtClean="0">
                <a:latin typeface="Calibri" panose="020F0502020204030204" pitchFamily="34" charset="0"/>
                <a:cs typeface="Calibri" panose="020F0502020204030204" pitchFamily="34" charset="0"/>
              </a:rPr>
              <a:t>Before CLR executes the first line of the managed code, it creates three application domains.</a:t>
            </a:r>
          </a:p>
          <a:p>
            <a:pPr marL="800100" lvl="1" indent="-342900">
              <a:buSzPct val="80000"/>
              <a:buFont typeface="+mj-lt"/>
              <a:buAutoNum type="arabicPeriod"/>
            </a:pPr>
            <a:r>
              <a:rPr lang="en-US" sz="2200" cap="none" dirty="0" smtClean="0">
                <a:latin typeface="Calibri" panose="020F0502020204030204" pitchFamily="34" charset="0"/>
                <a:cs typeface="Calibri" panose="020F0502020204030204" pitchFamily="34" charset="0"/>
              </a:rPr>
              <a:t>System Domain</a:t>
            </a:r>
          </a:p>
          <a:p>
            <a:pPr marL="800100" lvl="1" indent="-342900">
              <a:buSzPct val="80000"/>
              <a:buFont typeface="+mj-lt"/>
              <a:buAutoNum type="arabicPeriod"/>
            </a:pPr>
            <a:r>
              <a:rPr lang="en-US" sz="2200" cap="none" dirty="0" smtClean="0">
                <a:latin typeface="Calibri" panose="020F0502020204030204" pitchFamily="34" charset="0"/>
                <a:cs typeface="Calibri" panose="020F0502020204030204" pitchFamily="34" charset="0"/>
              </a:rPr>
              <a:t>Shared Domain</a:t>
            </a:r>
          </a:p>
          <a:p>
            <a:pPr marL="800100" lvl="1" indent="-342900">
              <a:buSzPct val="80000"/>
              <a:buFont typeface="+mj-lt"/>
              <a:buAutoNum type="arabicPeriod"/>
            </a:pPr>
            <a:r>
              <a:rPr lang="en-US" sz="2200" cap="none" dirty="0" smtClean="0">
                <a:latin typeface="Calibri" panose="020F0502020204030204" pitchFamily="34" charset="0"/>
                <a:cs typeface="Calibri" panose="020F0502020204030204" pitchFamily="34" charset="0"/>
              </a:rPr>
              <a:t>Default </a:t>
            </a:r>
            <a:r>
              <a:rPr lang="en-US" sz="2200" cap="none" dirty="0" err="1" smtClean="0">
                <a:latin typeface="Calibri" panose="020F0502020204030204" pitchFamily="34" charset="0"/>
                <a:cs typeface="Calibri" panose="020F0502020204030204" pitchFamily="34" charset="0"/>
              </a:rPr>
              <a:t>AppDomain</a:t>
            </a:r>
            <a:endParaRPr lang="en-US" sz="2200" cap="none" dirty="0" smtClean="0">
              <a:latin typeface="Calibri" panose="020F0502020204030204" pitchFamily="34" charset="0"/>
              <a:cs typeface="Calibri" panose="020F0502020204030204" pitchFamily="34" charset="0"/>
            </a:endParaRPr>
          </a:p>
          <a:p>
            <a:pPr marL="342900" indent="-342900">
              <a:buSzPct val="80000"/>
              <a:buFont typeface="+mj-lt"/>
              <a:buAutoNum type="arabicPeriod"/>
            </a:pPr>
            <a:r>
              <a:rPr lang="en-US" sz="2400" cap="none" dirty="0" smtClean="0">
                <a:latin typeface="Calibri" panose="020F0502020204030204" pitchFamily="34" charset="0"/>
                <a:cs typeface="Calibri" panose="020F0502020204030204" pitchFamily="34" charset="0"/>
              </a:rPr>
              <a:t>Define size of object MyClass</a:t>
            </a:r>
          </a:p>
          <a:p>
            <a:pPr marL="342900" indent="-342900">
              <a:buSzPct val="80000"/>
              <a:buFont typeface="+mj-lt"/>
              <a:buAutoNum type="arabicPeriod"/>
            </a:pPr>
            <a:r>
              <a:rPr lang="en-US" sz="2400" cap="none" dirty="0" smtClean="0">
                <a:latin typeface="Calibri" panose="020F0502020204030204" pitchFamily="34" charset="0"/>
                <a:cs typeface="Calibri" panose="020F0502020204030204" pitchFamily="34" charset="0"/>
              </a:rPr>
              <a:t>Allocate memory </a:t>
            </a:r>
            <a:endParaRPr lang="ru-RU" sz="2400" cap="none" dirty="0">
              <a:latin typeface="Calibri" panose="020F0502020204030204" pitchFamily="34" charset="0"/>
              <a:cs typeface="Calibri" panose="020F0502020204030204" pitchFamily="34" charset="0"/>
            </a:endParaRPr>
          </a:p>
        </p:txBody>
      </p:sp>
      <p:sp>
        <p:nvSpPr>
          <p:cNvPr id="5" name="Rectangle 4"/>
          <p:cNvSpPr/>
          <p:nvPr/>
        </p:nvSpPr>
        <p:spPr>
          <a:xfrm>
            <a:off x="1922293" y="1371600"/>
            <a:ext cx="5303579" cy="695195"/>
          </a:xfrm>
          <a:prstGeom prst="rect">
            <a:avLst/>
          </a:prstGeom>
          <a:solidFill>
            <a:schemeClr val="tx2">
              <a:lumMod val="2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137E8"/>
                </a:solidFill>
                <a:latin typeface="Courier New" panose="02070309020205020404" pitchFamily="49" charset="0"/>
                <a:cs typeface="Courier New" panose="02070309020205020404" pitchFamily="49" charset="0"/>
              </a:rPr>
              <a:t>MyClass</a:t>
            </a:r>
            <a:r>
              <a:rPr lang="en-US" sz="2000" dirty="0" smtClean="0">
                <a:latin typeface="Courier New" panose="02070309020205020404" pitchFamily="49" charset="0"/>
                <a:cs typeface="Courier New" panose="02070309020205020404" pitchFamily="49" charset="0"/>
              </a:rPr>
              <a:t> instance = </a:t>
            </a:r>
            <a:r>
              <a:rPr lang="en-US" sz="2000" dirty="0" smtClean="0">
                <a:solidFill>
                  <a:srgbClr val="3366FF"/>
                </a:solidFill>
                <a:latin typeface="Courier New" panose="02070309020205020404" pitchFamily="49" charset="0"/>
                <a:cs typeface="Courier New" panose="02070309020205020404" pitchFamily="49" charset="0"/>
              </a:rPr>
              <a:t>new</a:t>
            </a:r>
            <a:r>
              <a:rPr lang="en-US" sz="2000" dirty="0" smtClean="0">
                <a:latin typeface="Courier New" panose="02070309020205020404" pitchFamily="49" charset="0"/>
                <a:cs typeface="Courier New" panose="02070309020205020404" pitchFamily="49" charset="0"/>
              </a:rPr>
              <a:t> </a:t>
            </a:r>
            <a:r>
              <a:rPr lang="en-US" sz="2000" dirty="0" smtClean="0">
                <a:solidFill>
                  <a:srgbClr val="F137E8"/>
                </a:solidFill>
                <a:latin typeface="Courier New" panose="02070309020205020404" pitchFamily="49" charset="0"/>
                <a:cs typeface="Courier New" panose="02070309020205020404" pitchFamily="49" charset="0"/>
              </a:rPr>
              <a:t>MyClass</a:t>
            </a:r>
            <a:r>
              <a:rPr lang="en-US" sz="2000" dirty="0" smtClean="0">
                <a:latin typeface="Courier New" panose="02070309020205020404" pitchFamily="49" charset="0"/>
                <a:cs typeface="Courier New" panose="02070309020205020404" pitchFamily="49" charset="0"/>
              </a:rPr>
              <a:t>();</a:t>
            </a:r>
            <a:endParaRPr lang="ru-RU"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978192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Mark and </a:t>
            </a:r>
            <a:r>
              <a:rPr lang="en-US" dirty="0" smtClean="0"/>
              <a:t>Sweep IN CLR</a:t>
            </a:r>
            <a:endParaRPr lang="ru-RU" dirty="0"/>
          </a:p>
        </p:txBody>
      </p:sp>
      <p:grpSp>
        <p:nvGrpSpPr>
          <p:cNvPr id="13" name="Group 12"/>
          <p:cNvGrpSpPr/>
          <p:nvPr/>
        </p:nvGrpSpPr>
        <p:grpSpPr>
          <a:xfrm>
            <a:off x="818347" y="1362853"/>
            <a:ext cx="7478038" cy="1565755"/>
            <a:chOff x="818347" y="1162828"/>
            <a:chExt cx="7478038" cy="1565755"/>
          </a:xfrm>
        </p:grpSpPr>
        <p:sp>
          <p:nvSpPr>
            <p:cNvPr id="6" name="Rectangle 5"/>
            <p:cNvSpPr/>
            <p:nvPr/>
          </p:nvSpPr>
          <p:spPr>
            <a:xfrm>
              <a:off x="818347" y="1162828"/>
              <a:ext cx="7478038" cy="1565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Roots</a:t>
              </a:r>
              <a:endParaRPr lang="ru-RU" dirty="0"/>
            </a:p>
          </p:txBody>
        </p:sp>
        <p:sp>
          <p:nvSpPr>
            <p:cNvPr id="7" name="Rectangle 6"/>
            <p:cNvSpPr/>
            <p:nvPr/>
          </p:nvSpPr>
          <p:spPr>
            <a:xfrm>
              <a:off x="1271306" y="1713973"/>
              <a:ext cx="1691014" cy="6936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solidFill>
                    <a:schemeClr val="bg1"/>
                  </a:solidFill>
                  <a:effectLst>
                    <a:outerShdw blurRad="38100" dist="38100" dir="2700000" algn="tl">
                      <a:srgbClr val="000000">
                        <a:alpha val="43137"/>
                      </a:srgbClr>
                    </a:outerShdw>
                  </a:effectLst>
                </a:rPr>
                <a:t>global</a:t>
              </a:r>
              <a:endParaRPr lang="ru-RU" b="1" dirty="0">
                <a:solidFill>
                  <a:schemeClr val="bg1"/>
                </a:solidFill>
                <a:effectLst>
                  <a:outerShdw blurRad="38100" dist="38100" dir="2700000" algn="tl">
                    <a:srgbClr val="000000">
                      <a:alpha val="43137"/>
                    </a:srgbClr>
                  </a:outerShdw>
                </a:effectLst>
              </a:endParaRPr>
            </a:p>
          </p:txBody>
        </p:sp>
        <p:sp>
          <p:nvSpPr>
            <p:cNvPr id="8" name="Rectangle 7"/>
            <p:cNvSpPr/>
            <p:nvPr/>
          </p:nvSpPr>
          <p:spPr>
            <a:xfrm>
              <a:off x="3552424" y="1703537"/>
              <a:ext cx="1691014" cy="4446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stack</a:t>
              </a:r>
              <a:endParaRPr lang="ru-RU" dirty="0"/>
            </a:p>
          </p:txBody>
        </p:sp>
        <p:sp>
          <p:nvSpPr>
            <p:cNvPr id="9" name="Rectangle 8"/>
            <p:cNvSpPr/>
            <p:nvPr/>
          </p:nvSpPr>
          <p:spPr>
            <a:xfrm>
              <a:off x="6109168" y="1703537"/>
              <a:ext cx="1691014" cy="70406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solidFill>
                    <a:schemeClr val="bg1"/>
                  </a:solidFill>
                  <a:effectLst>
                    <a:outerShdw blurRad="38100" dist="38100" dir="2700000" algn="tl">
                      <a:srgbClr val="000000">
                        <a:alpha val="43137"/>
                      </a:srgbClr>
                    </a:outerShdw>
                  </a:effectLst>
                </a:rPr>
                <a:t>CPU registers</a:t>
              </a:r>
              <a:endParaRPr lang="ru-RU" b="1" dirty="0">
                <a:solidFill>
                  <a:schemeClr val="bg1"/>
                </a:solidFill>
                <a:effectLst>
                  <a:outerShdw blurRad="38100" dist="38100" dir="2700000" algn="tl">
                    <a:srgbClr val="000000">
                      <a:alpha val="43137"/>
                    </a:srgbClr>
                  </a:outerShdw>
                </a:effectLst>
              </a:endParaRPr>
            </a:p>
          </p:txBody>
        </p:sp>
        <p:sp>
          <p:nvSpPr>
            <p:cNvPr id="10" name="Rounded Rectangle 9"/>
            <p:cNvSpPr/>
            <p:nvPr/>
          </p:nvSpPr>
          <p:spPr>
            <a:xfrm>
              <a:off x="3267074" y="1219200"/>
              <a:ext cx="2562225" cy="1362075"/>
            </a:xfrm>
            <a:prstGeom prst="roundRect">
              <a:avLst/>
            </a:prstGeom>
            <a:noFill/>
            <a:ln>
              <a:solidFill>
                <a:srgbClr val="92D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Processes</a:t>
              </a:r>
              <a:endParaRPr lang="ru-RU" dirty="0"/>
            </a:p>
          </p:txBody>
        </p:sp>
        <p:sp>
          <p:nvSpPr>
            <p:cNvPr id="11" name="Rectangle 10"/>
            <p:cNvSpPr/>
            <p:nvPr/>
          </p:nvSpPr>
          <p:spPr>
            <a:xfrm>
              <a:off x="3646325" y="1809482"/>
              <a:ext cx="1691014" cy="4446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stack</a:t>
              </a:r>
              <a:endParaRPr lang="ru-RU" dirty="0"/>
            </a:p>
          </p:txBody>
        </p:sp>
        <p:sp>
          <p:nvSpPr>
            <p:cNvPr id="12" name="Rectangle 11"/>
            <p:cNvSpPr/>
            <p:nvPr/>
          </p:nvSpPr>
          <p:spPr>
            <a:xfrm>
              <a:off x="3784138" y="1934224"/>
              <a:ext cx="1691014" cy="4446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solidFill>
                    <a:schemeClr val="bg1"/>
                  </a:solidFill>
                  <a:effectLst>
                    <a:outerShdw blurRad="38100" dist="38100" dir="2700000" algn="tl">
                      <a:srgbClr val="000000">
                        <a:alpha val="43137"/>
                      </a:srgbClr>
                    </a:outerShdw>
                  </a:effectLst>
                </a:rPr>
                <a:t>stack</a:t>
              </a:r>
              <a:endParaRPr lang="ru-RU" b="1" dirty="0">
                <a:solidFill>
                  <a:schemeClr val="bg1"/>
                </a:solidFill>
                <a:effectLst>
                  <a:outerShdw blurRad="38100" dist="38100" dir="2700000" algn="tl">
                    <a:srgbClr val="000000">
                      <a:alpha val="43137"/>
                    </a:srgbClr>
                  </a:outerShdw>
                </a:effectLst>
              </a:endParaRPr>
            </a:p>
          </p:txBody>
        </p:sp>
      </p:grpSp>
      <p:sp>
        <p:nvSpPr>
          <p:cNvPr id="15" name="Rectangle 14"/>
          <p:cNvSpPr/>
          <p:nvPr/>
        </p:nvSpPr>
        <p:spPr>
          <a:xfrm>
            <a:off x="4183378" y="3124669"/>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Rectangle 15"/>
          <p:cNvSpPr/>
          <p:nvPr/>
        </p:nvSpPr>
        <p:spPr>
          <a:xfrm>
            <a:off x="3414176" y="4136066"/>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Rectangle 16"/>
          <p:cNvSpPr/>
          <p:nvPr/>
        </p:nvSpPr>
        <p:spPr>
          <a:xfrm>
            <a:off x="4786238" y="4136066"/>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Rectangle 17"/>
          <p:cNvSpPr/>
          <p:nvPr/>
        </p:nvSpPr>
        <p:spPr>
          <a:xfrm>
            <a:off x="2946044" y="5089790"/>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Rectangle 18"/>
          <p:cNvSpPr/>
          <p:nvPr/>
        </p:nvSpPr>
        <p:spPr>
          <a:xfrm>
            <a:off x="4156169" y="5089790"/>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Rectangle 19"/>
          <p:cNvSpPr/>
          <p:nvPr/>
        </p:nvSpPr>
        <p:spPr>
          <a:xfrm>
            <a:off x="5458876" y="5149156"/>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Rectangle 20"/>
          <p:cNvSpPr/>
          <p:nvPr/>
        </p:nvSpPr>
        <p:spPr>
          <a:xfrm>
            <a:off x="6497475" y="3166402"/>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Rectangle 21"/>
          <p:cNvSpPr/>
          <p:nvPr/>
        </p:nvSpPr>
        <p:spPr>
          <a:xfrm>
            <a:off x="967481" y="3166402"/>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Rectangle 22"/>
          <p:cNvSpPr/>
          <p:nvPr/>
        </p:nvSpPr>
        <p:spPr>
          <a:xfrm>
            <a:off x="2349068" y="3166402"/>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Rectangle 23"/>
          <p:cNvSpPr/>
          <p:nvPr/>
        </p:nvSpPr>
        <p:spPr>
          <a:xfrm>
            <a:off x="356906" y="4128692"/>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Rectangle 24"/>
          <p:cNvSpPr/>
          <p:nvPr/>
        </p:nvSpPr>
        <p:spPr>
          <a:xfrm>
            <a:off x="1595681" y="4137258"/>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Rectangle 25"/>
          <p:cNvSpPr/>
          <p:nvPr/>
        </p:nvSpPr>
        <p:spPr>
          <a:xfrm>
            <a:off x="7103745" y="4136066"/>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Rectangle 26"/>
          <p:cNvSpPr/>
          <p:nvPr/>
        </p:nvSpPr>
        <p:spPr>
          <a:xfrm>
            <a:off x="7800182" y="5146246"/>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Rectangle 27"/>
          <p:cNvSpPr/>
          <p:nvPr/>
        </p:nvSpPr>
        <p:spPr>
          <a:xfrm>
            <a:off x="681281" y="5108114"/>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Rectangle 28"/>
          <p:cNvSpPr/>
          <p:nvPr/>
        </p:nvSpPr>
        <p:spPr>
          <a:xfrm>
            <a:off x="2346233" y="6014227"/>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Rectangle 29"/>
          <p:cNvSpPr/>
          <p:nvPr/>
        </p:nvSpPr>
        <p:spPr>
          <a:xfrm>
            <a:off x="3556358" y="6014227"/>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Rectangle 30"/>
          <p:cNvSpPr/>
          <p:nvPr/>
        </p:nvSpPr>
        <p:spPr>
          <a:xfrm>
            <a:off x="4859065" y="6073593"/>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3" name="Straight Connector 32"/>
          <p:cNvCxnSpPr>
            <a:stCxn id="7" idx="2"/>
            <a:endCxn id="22" idx="0"/>
          </p:cNvCxnSpPr>
          <p:nvPr/>
        </p:nvCxnSpPr>
        <p:spPr>
          <a:xfrm flipH="1">
            <a:off x="1424681" y="2607630"/>
            <a:ext cx="692132" cy="558772"/>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7" idx="2"/>
            <a:endCxn id="23" idx="0"/>
          </p:cNvCxnSpPr>
          <p:nvPr/>
        </p:nvCxnSpPr>
        <p:spPr>
          <a:xfrm>
            <a:off x="2116813" y="2607630"/>
            <a:ext cx="689455" cy="558772"/>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2" idx="2"/>
            <a:endCxn id="25" idx="0"/>
          </p:cNvCxnSpPr>
          <p:nvPr/>
        </p:nvCxnSpPr>
        <p:spPr>
          <a:xfrm>
            <a:off x="1424681" y="3699802"/>
            <a:ext cx="628200" cy="437456"/>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2" idx="2"/>
            <a:endCxn id="24" idx="0"/>
          </p:cNvCxnSpPr>
          <p:nvPr/>
        </p:nvCxnSpPr>
        <p:spPr>
          <a:xfrm flipH="1">
            <a:off x="814106" y="3699802"/>
            <a:ext cx="610575" cy="428890"/>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4" idx="2"/>
            <a:endCxn id="28" idx="0"/>
          </p:cNvCxnSpPr>
          <p:nvPr/>
        </p:nvCxnSpPr>
        <p:spPr>
          <a:xfrm>
            <a:off x="814106" y="4662092"/>
            <a:ext cx="324375" cy="446022"/>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2" idx="2"/>
            <a:endCxn id="15" idx="0"/>
          </p:cNvCxnSpPr>
          <p:nvPr/>
        </p:nvCxnSpPr>
        <p:spPr>
          <a:xfrm>
            <a:off x="4629645" y="2578924"/>
            <a:ext cx="10933" cy="545745"/>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15" idx="2"/>
            <a:endCxn id="16" idx="0"/>
          </p:cNvCxnSpPr>
          <p:nvPr/>
        </p:nvCxnSpPr>
        <p:spPr>
          <a:xfrm flipH="1">
            <a:off x="3871376" y="3658069"/>
            <a:ext cx="769202"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15" idx="2"/>
            <a:endCxn id="17" idx="0"/>
          </p:cNvCxnSpPr>
          <p:nvPr/>
        </p:nvCxnSpPr>
        <p:spPr>
          <a:xfrm>
            <a:off x="4640578" y="3658069"/>
            <a:ext cx="602860"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16" idx="2"/>
            <a:endCxn id="18" idx="0"/>
          </p:cNvCxnSpPr>
          <p:nvPr/>
        </p:nvCxnSpPr>
        <p:spPr>
          <a:xfrm flipH="1">
            <a:off x="3403244" y="4669466"/>
            <a:ext cx="468132" cy="42032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16" idx="2"/>
            <a:endCxn id="19" idx="0"/>
          </p:cNvCxnSpPr>
          <p:nvPr/>
        </p:nvCxnSpPr>
        <p:spPr>
          <a:xfrm>
            <a:off x="3871376" y="4669466"/>
            <a:ext cx="741993" cy="42032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18" idx="2"/>
            <a:endCxn id="29" idx="0"/>
          </p:cNvCxnSpPr>
          <p:nvPr/>
        </p:nvCxnSpPr>
        <p:spPr>
          <a:xfrm flipH="1">
            <a:off x="2803433" y="5623190"/>
            <a:ext cx="599811"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18" idx="2"/>
            <a:endCxn id="30" idx="0"/>
          </p:cNvCxnSpPr>
          <p:nvPr/>
        </p:nvCxnSpPr>
        <p:spPr>
          <a:xfrm>
            <a:off x="3403244" y="5623190"/>
            <a:ext cx="610314"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20" idx="2"/>
            <a:endCxn id="31" idx="0"/>
          </p:cNvCxnSpPr>
          <p:nvPr/>
        </p:nvCxnSpPr>
        <p:spPr>
          <a:xfrm flipH="1">
            <a:off x="5316265" y="5682556"/>
            <a:ext cx="599811"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17" idx="2"/>
            <a:endCxn id="20" idx="0"/>
          </p:cNvCxnSpPr>
          <p:nvPr/>
        </p:nvCxnSpPr>
        <p:spPr>
          <a:xfrm>
            <a:off x="5243438" y="4669466"/>
            <a:ext cx="672638" cy="479690"/>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9" idx="2"/>
            <a:endCxn id="21" idx="0"/>
          </p:cNvCxnSpPr>
          <p:nvPr/>
        </p:nvCxnSpPr>
        <p:spPr>
          <a:xfrm>
            <a:off x="6954675" y="2607630"/>
            <a:ext cx="0" cy="558772"/>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21" idx="2"/>
            <a:endCxn id="26" idx="0"/>
          </p:cNvCxnSpPr>
          <p:nvPr/>
        </p:nvCxnSpPr>
        <p:spPr>
          <a:xfrm>
            <a:off x="6954675" y="3699802"/>
            <a:ext cx="606270" cy="43626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26" idx="2"/>
            <a:endCxn id="27" idx="0"/>
          </p:cNvCxnSpPr>
          <p:nvPr/>
        </p:nvCxnSpPr>
        <p:spPr>
          <a:xfrm>
            <a:off x="7560945" y="4669466"/>
            <a:ext cx="696437" cy="476780"/>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30722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Mark and </a:t>
            </a:r>
            <a:r>
              <a:rPr lang="en-US" dirty="0" smtClean="0"/>
              <a:t>Sweep IN CLR</a:t>
            </a:r>
            <a:endParaRPr lang="ru-RU" dirty="0"/>
          </a:p>
        </p:txBody>
      </p:sp>
      <p:grpSp>
        <p:nvGrpSpPr>
          <p:cNvPr id="13" name="Group 12"/>
          <p:cNvGrpSpPr/>
          <p:nvPr/>
        </p:nvGrpSpPr>
        <p:grpSpPr>
          <a:xfrm>
            <a:off x="818347" y="1362853"/>
            <a:ext cx="7478038" cy="1565755"/>
            <a:chOff x="818347" y="1162828"/>
            <a:chExt cx="7478038" cy="1565755"/>
          </a:xfrm>
        </p:grpSpPr>
        <p:sp>
          <p:nvSpPr>
            <p:cNvPr id="6" name="Rectangle 5"/>
            <p:cNvSpPr/>
            <p:nvPr/>
          </p:nvSpPr>
          <p:spPr>
            <a:xfrm>
              <a:off x="818347" y="1162828"/>
              <a:ext cx="7478038" cy="1565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Roots</a:t>
              </a:r>
              <a:endParaRPr lang="ru-RU" dirty="0"/>
            </a:p>
          </p:txBody>
        </p:sp>
        <p:sp>
          <p:nvSpPr>
            <p:cNvPr id="7" name="Rectangle 6"/>
            <p:cNvSpPr/>
            <p:nvPr/>
          </p:nvSpPr>
          <p:spPr>
            <a:xfrm>
              <a:off x="1271306" y="1713973"/>
              <a:ext cx="1691014" cy="6936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solidFill>
                    <a:schemeClr val="bg1"/>
                  </a:solidFill>
                  <a:effectLst>
                    <a:outerShdw blurRad="38100" dist="38100" dir="2700000" algn="tl">
                      <a:srgbClr val="000000">
                        <a:alpha val="43137"/>
                      </a:srgbClr>
                    </a:outerShdw>
                  </a:effectLst>
                </a:rPr>
                <a:t>global</a:t>
              </a:r>
              <a:endParaRPr lang="ru-RU" b="1" dirty="0">
                <a:solidFill>
                  <a:schemeClr val="bg1"/>
                </a:solidFill>
                <a:effectLst>
                  <a:outerShdw blurRad="38100" dist="38100" dir="2700000" algn="tl">
                    <a:srgbClr val="000000">
                      <a:alpha val="43137"/>
                    </a:srgbClr>
                  </a:outerShdw>
                </a:effectLst>
              </a:endParaRPr>
            </a:p>
          </p:txBody>
        </p:sp>
        <p:sp>
          <p:nvSpPr>
            <p:cNvPr id="8" name="Rectangle 7"/>
            <p:cNvSpPr/>
            <p:nvPr/>
          </p:nvSpPr>
          <p:spPr>
            <a:xfrm>
              <a:off x="3552424" y="1703537"/>
              <a:ext cx="1691014" cy="4446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stack</a:t>
              </a:r>
              <a:endParaRPr lang="ru-RU" dirty="0"/>
            </a:p>
          </p:txBody>
        </p:sp>
        <p:sp>
          <p:nvSpPr>
            <p:cNvPr id="9" name="Rectangle 8"/>
            <p:cNvSpPr/>
            <p:nvPr/>
          </p:nvSpPr>
          <p:spPr>
            <a:xfrm>
              <a:off x="6109168" y="1703537"/>
              <a:ext cx="1691014" cy="70406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solidFill>
                    <a:schemeClr val="bg1"/>
                  </a:solidFill>
                  <a:effectLst>
                    <a:outerShdw blurRad="38100" dist="38100" dir="2700000" algn="tl">
                      <a:srgbClr val="000000">
                        <a:alpha val="43137"/>
                      </a:srgbClr>
                    </a:outerShdw>
                  </a:effectLst>
                </a:rPr>
                <a:t>CPU registers</a:t>
              </a:r>
              <a:endParaRPr lang="ru-RU" b="1" dirty="0">
                <a:solidFill>
                  <a:schemeClr val="bg1"/>
                </a:solidFill>
                <a:effectLst>
                  <a:outerShdw blurRad="38100" dist="38100" dir="2700000" algn="tl">
                    <a:srgbClr val="000000">
                      <a:alpha val="43137"/>
                    </a:srgbClr>
                  </a:outerShdw>
                </a:effectLst>
              </a:endParaRPr>
            </a:p>
          </p:txBody>
        </p:sp>
        <p:sp>
          <p:nvSpPr>
            <p:cNvPr id="10" name="Rounded Rectangle 9"/>
            <p:cNvSpPr/>
            <p:nvPr/>
          </p:nvSpPr>
          <p:spPr>
            <a:xfrm>
              <a:off x="3267074" y="1219200"/>
              <a:ext cx="2562225" cy="1362075"/>
            </a:xfrm>
            <a:prstGeom prst="roundRect">
              <a:avLst/>
            </a:prstGeom>
            <a:noFill/>
            <a:ln>
              <a:solidFill>
                <a:srgbClr val="92D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Processes</a:t>
              </a:r>
              <a:endParaRPr lang="ru-RU" dirty="0"/>
            </a:p>
          </p:txBody>
        </p:sp>
        <p:sp>
          <p:nvSpPr>
            <p:cNvPr id="11" name="Rectangle 10"/>
            <p:cNvSpPr/>
            <p:nvPr/>
          </p:nvSpPr>
          <p:spPr>
            <a:xfrm>
              <a:off x="3646325" y="1809482"/>
              <a:ext cx="1691014" cy="4446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stack</a:t>
              </a:r>
              <a:endParaRPr lang="ru-RU" dirty="0"/>
            </a:p>
          </p:txBody>
        </p:sp>
        <p:sp>
          <p:nvSpPr>
            <p:cNvPr id="12" name="Rectangle 11"/>
            <p:cNvSpPr/>
            <p:nvPr/>
          </p:nvSpPr>
          <p:spPr>
            <a:xfrm>
              <a:off x="3784138" y="1934224"/>
              <a:ext cx="1691014" cy="4446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solidFill>
                    <a:schemeClr val="bg1"/>
                  </a:solidFill>
                  <a:effectLst>
                    <a:outerShdw blurRad="38100" dist="38100" dir="2700000" algn="tl">
                      <a:srgbClr val="000000">
                        <a:alpha val="43137"/>
                      </a:srgbClr>
                    </a:outerShdw>
                  </a:effectLst>
                </a:rPr>
                <a:t>stack</a:t>
              </a:r>
              <a:endParaRPr lang="ru-RU" b="1" dirty="0">
                <a:solidFill>
                  <a:schemeClr val="bg1"/>
                </a:solidFill>
                <a:effectLst>
                  <a:outerShdw blurRad="38100" dist="38100" dir="2700000" algn="tl">
                    <a:srgbClr val="000000">
                      <a:alpha val="43137"/>
                    </a:srgbClr>
                  </a:outerShdw>
                </a:effectLst>
              </a:endParaRPr>
            </a:p>
          </p:txBody>
        </p:sp>
      </p:grpSp>
      <p:sp>
        <p:nvSpPr>
          <p:cNvPr id="15" name="Rectangle 14"/>
          <p:cNvSpPr/>
          <p:nvPr/>
        </p:nvSpPr>
        <p:spPr>
          <a:xfrm>
            <a:off x="4183378" y="3124669"/>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Rectangle 15"/>
          <p:cNvSpPr/>
          <p:nvPr/>
        </p:nvSpPr>
        <p:spPr>
          <a:xfrm>
            <a:off x="3414176" y="4136066"/>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Rectangle 16"/>
          <p:cNvSpPr/>
          <p:nvPr/>
        </p:nvSpPr>
        <p:spPr>
          <a:xfrm>
            <a:off x="4786238" y="4136066"/>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Rectangle 17"/>
          <p:cNvSpPr/>
          <p:nvPr/>
        </p:nvSpPr>
        <p:spPr>
          <a:xfrm>
            <a:off x="2946044" y="5089790"/>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Rectangle 18"/>
          <p:cNvSpPr/>
          <p:nvPr/>
        </p:nvSpPr>
        <p:spPr>
          <a:xfrm>
            <a:off x="4156169" y="5089790"/>
            <a:ext cx="914400" cy="533400"/>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Rectangle 19"/>
          <p:cNvSpPr/>
          <p:nvPr/>
        </p:nvSpPr>
        <p:spPr>
          <a:xfrm>
            <a:off x="5458876" y="5149156"/>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Rectangle 20"/>
          <p:cNvSpPr/>
          <p:nvPr/>
        </p:nvSpPr>
        <p:spPr>
          <a:xfrm>
            <a:off x="6497475" y="316640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Rectangle 21"/>
          <p:cNvSpPr/>
          <p:nvPr/>
        </p:nvSpPr>
        <p:spPr>
          <a:xfrm>
            <a:off x="967481" y="316640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Rectangle 22"/>
          <p:cNvSpPr/>
          <p:nvPr/>
        </p:nvSpPr>
        <p:spPr>
          <a:xfrm>
            <a:off x="2349068" y="316640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Rectangle 23"/>
          <p:cNvSpPr/>
          <p:nvPr/>
        </p:nvSpPr>
        <p:spPr>
          <a:xfrm>
            <a:off x="356906" y="412869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Rectangle 24"/>
          <p:cNvSpPr/>
          <p:nvPr/>
        </p:nvSpPr>
        <p:spPr>
          <a:xfrm>
            <a:off x="1595681" y="4137258"/>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Rectangle 25"/>
          <p:cNvSpPr/>
          <p:nvPr/>
        </p:nvSpPr>
        <p:spPr>
          <a:xfrm>
            <a:off x="7103745" y="4136066"/>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Rectangle 26"/>
          <p:cNvSpPr/>
          <p:nvPr/>
        </p:nvSpPr>
        <p:spPr>
          <a:xfrm>
            <a:off x="7800182" y="5146246"/>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Rectangle 27"/>
          <p:cNvSpPr/>
          <p:nvPr/>
        </p:nvSpPr>
        <p:spPr>
          <a:xfrm>
            <a:off x="681281" y="5108114"/>
            <a:ext cx="914400" cy="533400"/>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Rectangle 28"/>
          <p:cNvSpPr/>
          <p:nvPr/>
        </p:nvSpPr>
        <p:spPr>
          <a:xfrm>
            <a:off x="2346233" y="6014227"/>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Rectangle 29"/>
          <p:cNvSpPr/>
          <p:nvPr/>
        </p:nvSpPr>
        <p:spPr>
          <a:xfrm>
            <a:off x="3556358" y="6014227"/>
            <a:ext cx="914400" cy="533400"/>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Rectangle 30"/>
          <p:cNvSpPr/>
          <p:nvPr/>
        </p:nvSpPr>
        <p:spPr>
          <a:xfrm>
            <a:off x="4859065" y="6073593"/>
            <a:ext cx="914400" cy="533400"/>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3" name="Straight Connector 32"/>
          <p:cNvCxnSpPr>
            <a:stCxn id="7" idx="2"/>
            <a:endCxn id="22" idx="0"/>
          </p:cNvCxnSpPr>
          <p:nvPr/>
        </p:nvCxnSpPr>
        <p:spPr>
          <a:xfrm flipH="1">
            <a:off x="1424681" y="2607630"/>
            <a:ext cx="692132" cy="558772"/>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7" idx="2"/>
            <a:endCxn id="23" idx="0"/>
          </p:cNvCxnSpPr>
          <p:nvPr/>
        </p:nvCxnSpPr>
        <p:spPr>
          <a:xfrm>
            <a:off x="2116813" y="2607630"/>
            <a:ext cx="689455" cy="558772"/>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2" idx="2"/>
            <a:endCxn id="25" idx="0"/>
          </p:cNvCxnSpPr>
          <p:nvPr/>
        </p:nvCxnSpPr>
        <p:spPr>
          <a:xfrm>
            <a:off x="1424681" y="3699802"/>
            <a:ext cx="628200" cy="437456"/>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2" idx="2"/>
            <a:endCxn id="24" idx="0"/>
          </p:cNvCxnSpPr>
          <p:nvPr/>
        </p:nvCxnSpPr>
        <p:spPr>
          <a:xfrm flipH="1">
            <a:off x="814106" y="3699802"/>
            <a:ext cx="610575" cy="428890"/>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4" idx="2"/>
            <a:endCxn id="28" idx="0"/>
          </p:cNvCxnSpPr>
          <p:nvPr/>
        </p:nvCxnSpPr>
        <p:spPr>
          <a:xfrm>
            <a:off x="814106" y="4662092"/>
            <a:ext cx="324375" cy="446022"/>
          </a:xfrm>
          <a:prstGeom prst="line">
            <a:avLst/>
          </a:prstGeom>
          <a:ln w="254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2" idx="2"/>
            <a:endCxn id="15" idx="0"/>
          </p:cNvCxnSpPr>
          <p:nvPr/>
        </p:nvCxnSpPr>
        <p:spPr>
          <a:xfrm>
            <a:off x="4629645" y="2578924"/>
            <a:ext cx="10933" cy="545745"/>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15" idx="2"/>
            <a:endCxn id="16" idx="0"/>
          </p:cNvCxnSpPr>
          <p:nvPr/>
        </p:nvCxnSpPr>
        <p:spPr>
          <a:xfrm flipH="1">
            <a:off x="3871376" y="3658069"/>
            <a:ext cx="769202"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15" idx="2"/>
            <a:endCxn id="17" idx="0"/>
          </p:cNvCxnSpPr>
          <p:nvPr/>
        </p:nvCxnSpPr>
        <p:spPr>
          <a:xfrm>
            <a:off x="4640578" y="3658069"/>
            <a:ext cx="602860"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16" idx="2"/>
            <a:endCxn id="18" idx="0"/>
          </p:cNvCxnSpPr>
          <p:nvPr/>
        </p:nvCxnSpPr>
        <p:spPr>
          <a:xfrm flipH="1">
            <a:off x="3403244" y="4669466"/>
            <a:ext cx="468132" cy="42032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16" idx="2"/>
            <a:endCxn id="19" idx="0"/>
          </p:cNvCxnSpPr>
          <p:nvPr/>
        </p:nvCxnSpPr>
        <p:spPr>
          <a:xfrm>
            <a:off x="3871376" y="4669466"/>
            <a:ext cx="741993" cy="420324"/>
          </a:xfrm>
          <a:prstGeom prst="line">
            <a:avLst/>
          </a:prstGeom>
          <a:ln w="254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18" idx="2"/>
            <a:endCxn id="29" idx="0"/>
          </p:cNvCxnSpPr>
          <p:nvPr/>
        </p:nvCxnSpPr>
        <p:spPr>
          <a:xfrm flipH="1">
            <a:off x="2803433" y="5623190"/>
            <a:ext cx="599811"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18" idx="2"/>
            <a:endCxn id="30" idx="0"/>
          </p:cNvCxnSpPr>
          <p:nvPr/>
        </p:nvCxnSpPr>
        <p:spPr>
          <a:xfrm>
            <a:off x="3403244" y="5623190"/>
            <a:ext cx="610314" cy="391037"/>
          </a:xfrm>
          <a:prstGeom prst="line">
            <a:avLst/>
          </a:prstGeom>
          <a:ln w="254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20" idx="2"/>
            <a:endCxn id="31" idx="0"/>
          </p:cNvCxnSpPr>
          <p:nvPr/>
        </p:nvCxnSpPr>
        <p:spPr>
          <a:xfrm flipH="1">
            <a:off x="5316265" y="5682556"/>
            <a:ext cx="599811" cy="391037"/>
          </a:xfrm>
          <a:prstGeom prst="line">
            <a:avLst/>
          </a:prstGeom>
          <a:ln w="254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17" idx="2"/>
            <a:endCxn id="20" idx="0"/>
          </p:cNvCxnSpPr>
          <p:nvPr/>
        </p:nvCxnSpPr>
        <p:spPr>
          <a:xfrm>
            <a:off x="5243438" y="4669466"/>
            <a:ext cx="672638" cy="479690"/>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9" idx="2"/>
            <a:endCxn id="21" idx="0"/>
          </p:cNvCxnSpPr>
          <p:nvPr/>
        </p:nvCxnSpPr>
        <p:spPr>
          <a:xfrm>
            <a:off x="6954675" y="2607630"/>
            <a:ext cx="0" cy="558772"/>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21" idx="2"/>
            <a:endCxn id="26" idx="0"/>
          </p:cNvCxnSpPr>
          <p:nvPr/>
        </p:nvCxnSpPr>
        <p:spPr>
          <a:xfrm>
            <a:off x="6954675" y="3699802"/>
            <a:ext cx="606270" cy="43626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26" idx="2"/>
            <a:endCxn id="27" idx="0"/>
          </p:cNvCxnSpPr>
          <p:nvPr/>
        </p:nvCxnSpPr>
        <p:spPr>
          <a:xfrm>
            <a:off x="7560945" y="4669466"/>
            <a:ext cx="696437" cy="476780"/>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4678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Mark and </a:t>
            </a:r>
            <a:r>
              <a:rPr lang="en-US" dirty="0" smtClean="0"/>
              <a:t>Sweep in CLR</a:t>
            </a:r>
            <a:endParaRPr lang="ru-RU" dirty="0"/>
          </a:p>
        </p:txBody>
      </p:sp>
      <p:grpSp>
        <p:nvGrpSpPr>
          <p:cNvPr id="13" name="Group 12"/>
          <p:cNvGrpSpPr/>
          <p:nvPr/>
        </p:nvGrpSpPr>
        <p:grpSpPr>
          <a:xfrm>
            <a:off x="818347" y="1362853"/>
            <a:ext cx="7478038" cy="1565755"/>
            <a:chOff x="818347" y="1162828"/>
            <a:chExt cx="7478038" cy="1565755"/>
          </a:xfrm>
        </p:grpSpPr>
        <p:sp>
          <p:nvSpPr>
            <p:cNvPr id="6" name="Rectangle 5"/>
            <p:cNvSpPr/>
            <p:nvPr/>
          </p:nvSpPr>
          <p:spPr>
            <a:xfrm>
              <a:off x="818347" y="1162828"/>
              <a:ext cx="7478038" cy="1565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Roots</a:t>
              </a:r>
              <a:endParaRPr lang="ru-RU" dirty="0"/>
            </a:p>
          </p:txBody>
        </p:sp>
        <p:sp>
          <p:nvSpPr>
            <p:cNvPr id="7" name="Rectangle 6"/>
            <p:cNvSpPr/>
            <p:nvPr/>
          </p:nvSpPr>
          <p:spPr>
            <a:xfrm>
              <a:off x="1271306" y="1713973"/>
              <a:ext cx="1691014" cy="6936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solidFill>
                    <a:schemeClr val="bg1"/>
                  </a:solidFill>
                  <a:effectLst>
                    <a:outerShdw blurRad="38100" dist="38100" dir="2700000" algn="tl">
                      <a:srgbClr val="000000">
                        <a:alpha val="43137"/>
                      </a:srgbClr>
                    </a:outerShdw>
                  </a:effectLst>
                </a:rPr>
                <a:t>global</a:t>
              </a:r>
              <a:endParaRPr lang="ru-RU" b="1" dirty="0">
                <a:solidFill>
                  <a:schemeClr val="bg1"/>
                </a:solidFill>
                <a:effectLst>
                  <a:outerShdw blurRad="38100" dist="38100" dir="2700000" algn="tl">
                    <a:srgbClr val="000000">
                      <a:alpha val="43137"/>
                    </a:srgbClr>
                  </a:outerShdw>
                </a:effectLst>
              </a:endParaRPr>
            </a:p>
          </p:txBody>
        </p:sp>
        <p:sp>
          <p:nvSpPr>
            <p:cNvPr id="8" name="Rectangle 7"/>
            <p:cNvSpPr/>
            <p:nvPr/>
          </p:nvSpPr>
          <p:spPr>
            <a:xfrm>
              <a:off x="3552424" y="1703537"/>
              <a:ext cx="1691014" cy="4446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stack</a:t>
              </a:r>
              <a:endParaRPr lang="ru-RU" dirty="0"/>
            </a:p>
          </p:txBody>
        </p:sp>
        <p:sp>
          <p:nvSpPr>
            <p:cNvPr id="9" name="Rectangle 8"/>
            <p:cNvSpPr/>
            <p:nvPr/>
          </p:nvSpPr>
          <p:spPr>
            <a:xfrm>
              <a:off x="6109168" y="1703537"/>
              <a:ext cx="1691014" cy="70406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solidFill>
                    <a:schemeClr val="bg1"/>
                  </a:solidFill>
                  <a:effectLst>
                    <a:outerShdw blurRad="38100" dist="38100" dir="2700000" algn="tl">
                      <a:srgbClr val="000000">
                        <a:alpha val="43137"/>
                      </a:srgbClr>
                    </a:outerShdw>
                  </a:effectLst>
                </a:rPr>
                <a:t>CPU registers</a:t>
              </a:r>
              <a:endParaRPr lang="ru-RU" b="1" dirty="0">
                <a:solidFill>
                  <a:schemeClr val="bg1"/>
                </a:solidFill>
                <a:effectLst>
                  <a:outerShdw blurRad="38100" dist="38100" dir="2700000" algn="tl">
                    <a:srgbClr val="000000">
                      <a:alpha val="43137"/>
                    </a:srgbClr>
                  </a:outerShdw>
                </a:effectLst>
              </a:endParaRPr>
            </a:p>
          </p:txBody>
        </p:sp>
        <p:sp>
          <p:nvSpPr>
            <p:cNvPr id="10" name="Rounded Rectangle 9"/>
            <p:cNvSpPr/>
            <p:nvPr/>
          </p:nvSpPr>
          <p:spPr>
            <a:xfrm>
              <a:off x="3267074" y="1219200"/>
              <a:ext cx="2562225" cy="1362075"/>
            </a:xfrm>
            <a:prstGeom prst="roundRect">
              <a:avLst/>
            </a:prstGeom>
            <a:noFill/>
            <a:ln>
              <a:solidFill>
                <a:srgbClr val="92D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Processes</a:t>
              </a:r>
              <a:endParaRPr lang="ru-RU" dirty="0"/>
            </a:p>
          </p:txBody>
        </p:sp>
        <p:sp>
          <p:nvSpPr>
            <p:cNvPr id="11" name="Rectangle 10"/>
            <p:cNvSpPr/>
            <p:nvPr/>
          </p:nvSpPr>
          <p:spPr>
            <a:xfrm>
              <a:off x="3646325" y="1809482"/>
              <a:ext cx="1691014" cy="4446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stack</a:t>
              </a:r>
              <a:endParaRPr lang="ru-RU" dirty="0"/>
            </a:p>
          </p:txBody>
        </p:sp>
        <p:sp>
          <p:nvSpPr>
            <p:cNvPr id="12" name="Rectangle 11"/>
            <p:cNvSpPr/>
            <p:nvPr/>
          </p:nvSpPr>
          <p:spPr>
            <a:xfrm>
              <a:off x="3784138" y="1934224"/>
              <a:ext cx="1691014" cy="4446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solidFill>
                    <a:schemeClr val="bg1"/>
                  </a:solidFill>
                  <a:effectLst>
                    <a:outerShdw blurRad="38100" dist="38100" dir="2700000" algn="tl">
                      <a:srgbClr val="000000">
                        <a:alpha val="43137"/>
                      </a:srgbClr>
                    </a:outerShdw>
                  </a:effectLst>
                </a:rPr>
                <a:t>stack</a:t>
              </a:r>
              <a:endParaRPr lang="ru-RU" b="1" dirty="0">
                <a:solidFill>
                  <a:schemeClr val="bg1"/>
                </a:solidFill>
                <a:effectLst>
                  <a:outerShdw blurRad="38100" dist="38100" dir="2700000" algn="tl">
                    <a:srgbClr val="000000">
                      <a:alpha val="43137"/>
                    </a:srgbClr>
                  </a:outerShdw>
                </a:effectLst>
              </a:endParaRPr>
            </a:p>
          </p:txBody>
        </p:sp>
      </p:grpSp>
      <p:sp>
        <p:nvSpPr>
          <p:cNvPr id="15" name="Rectangle 14"/>
          <p:cNvSpPr/>
          <p:nvPr/>
        </p:nvSpPr>
        <p:spPr>
          <a:xfrm>
            <a:off x="4183378" y="3124669"/>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Rectangle 15"/>
          <p:cNvSpPr/>
          <p:nvPr/>
        </p:nvSpPr>
        <p:spPr>
          <a:xfrm>
            <a:off x="3414176" y="4136066"/>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Rectangle 16"/>
          <p:cNvSpPr/>
          <p:nvPr/>
        </p:nvSpPr>
        <p:spPr>
          <a:xfrm>
            <a:off x="4786238" y="4136066"/>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Rectangle 17"/>
          <p:cNvSpPr/>
          <p:nvPr/>
        </p:nvSpPr>
        <p:spPr>
          <a:xfrm>
            <a:off x="2946044" y="5089790"/>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Rectangle 19"/>
          <p:cNvSpPr/>
          <p:nvPr/>
        </p:nvSpPr>
        <p:spPr>
          <a:xfrm>
            <a:off x="5458876" y="5149156"/>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Rectangle 20"/>
          <p:cNvSpPr/>
          <p:nvPr/>
        </p:nvSpPr>
        <p:spPr>
          <a:xfrm>
            <a:off x="6497475" y="3166402"/>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Rectangle 21"/>
          <p:cNvSpPr/>
          <p:nvPr/>
        </p:nvSpPr>
        <p:spPr>
          <a:xfrm>
            <a:off x="967481" y="3166402"/>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Rectangle 22"/>
          <p:cNvSpPr/>
          <p:nvPr/>
        </p:nvSpPr>
        <p:spPr>
          <a:xfrm>
            <a:off x="2349068" y="3166402"/>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Rectangle 23"/>
          <p:cNvSpPr/>
          <p:nvPr/>
        </p:nvSpPr>
        <p:spPr>
          <a:xfrm>
            <a:off x="356906" y="4128692"/>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Rectangle 24"/>
          <p:cNvSpPr/>
          <p:nvPr/>
        </p:nvSpPr>
        <p:spPr>
          <a:xfrm>
            <a:off x="1595681" y="4137258"/>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Rectangle 25"/>
          <p:cNvSpPr/>
          <p:nvPr/>
        </p:nvSpPr>
        <p:spPr>
          <a:xfrm>
            <a:off x="7103745" y="4136066"/>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Rectangle 26"/>
          <p:cNvSpPr/>
          <p:nvPr/>
        </p:nvSpPr>
        <p:spPr>
          <a:xfrm>
            <a:off x="7800182" y="5146246"/>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Rectangle 28"/>
          <p:cNvSpPr/>
          <p:nvPr/>
        </p:nvSpPr>
        <p:spPr>
          <a:xfrm>
            <a:off x="2346233" y="6014227"/>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3" name="Straight Connector 32"/>
          <p:cNvCxnSpPr>
            <a:stCxn id="7" idx="2"/>
            <a:endCxn id="22" idx="0"/>
          </p:cNvCxnSpPr>
          <p:nvPr/>
        </p:nvCxnSpPr>
        <p:spPr>
          <a:xfrm flipH="1">
            <a:off x="1424681" y="2607630"/>
            <a:ext cx="692132" cy="558772"/>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7" idx="2"/>
            <a:endCxn id="23" idx="0"/>
          </p:cNvCxnSpPr>
          <p:nvPr/>
        </p:nvCxnSpPr>
        <p:spPr>
          <a:xfrm>
            <a:off x="2116813" y="2607630"/>
            <a:ext cx="689455" cy="558772"/>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2" idx="2"/>
            <a:endCxn id="25" idx="0"/>
          </p:cNvCxnSpPr>
          <p:nvPr/>
        </p:nvCxnSpPr>
        <p:spPr>
          <a:xfrm>
            <a:off x="1424681" y="3699802"/>
            <a:ext cx="628200" cy="437456"/>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2" idx="2"/>
            <a:endCxn id="24" idx="0"/>
          </p:cNvCxnSpPr>
          <p:nvPr/>
        </p:nvCxnSpPr>
        <p:spPr>
          <a:xfrm flipH="1">
            <a:off x="814106" y="3699802"/>
            <a:ext cx="610575" cy="428890"/>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2" idx="2"/>
            <a:endCxn id="15" idx="0"/>
          </p:cNvCxnSpPr>
          <p:nvPr/>
        </p:nvCxnSpPr>
        <p:spPr>
          <a:xfrm>
            <a:off x="4629645" y="2578924"/>
            <a:ext cx="10933" cy="545745"/>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15" idx="2"/>
            <a:endCxn id="16" idx="0"/>
          </p:cNvCxnSpPr>
          <p:nvPr/>
        </p:nvCxnSpPr>
        <p:spPr>
          <a:xfrm flipH="1">
            <a:off x="3871376" y="3658069"/>
            <a:ext cx="769202"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15" idx="2"/>
            <a:endCxn id="17" idx="0"/>
          </p:cNvCxnSpPr>
          <p:nvPr/>
        </p:nvCxnSpPr>
        <p:spPr>
          <a:xfrm>
            <a:off x="4640578" y="3658069"/>
            <a:ext cx="602860"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16" idx="2"/>
            <a:endCxn id="18" idx="0"/>
          </p:cNvCxnSpPr>
          <p:nvPr/>
        </p:nvCxnSpPr>
        <p:spPr>
          <a:xfrm flipH="1">
            <a:off x="3403244" y="4669466"/>
            <a:ext cx="468132" cy="42032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18" idx="2"/>
            <a:endCxn id="29" idx="0"/>
          </p:cNvCxnSpPr>
          <p:nvPr/>
        </p:nvCxnSpPr>
        <p:spPr>
          <a:xfrm flipH="1">
            <a:off x="2803433" y="5623190"/>
            <a:ext cx="599811"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17" idx="2"/>
            <a:endCxn id="20" idx="0"/>
          </p:cNvCxnSpPr>
          <p:nvPr/>
        </p:nvCxnSpPr>
        <p:spPr>
          <a:xfrm>
            <a:off x="5243438" y="4669466"/>
            <a:ext cx="672638" cy="479690"/>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9" idx="2"/>
            <a:endCxn id="21" idx="0"/>
          </p:cNvCxnSpPr>
          <p:nvPr/>
        </p:nvCxnSpPr>
        <p:spPr>
          <a:xfrm>
            <a:off x="6954675" y="2607630"/>
            <a:ext cx="0" cy="558772"/>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21" idx="2"/>
            <a:endCxn id="26" idx="0"/>
          </p:cNvCxnSpPr>
          <p:nvPr/>
        </p:nvCxnSpPr>
        <p:spPr>
          <a:xfrm>
            <a:off x="6954675" y="3699802"/>
            <a:ext cx="606270" cy="43626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26" idx="2"/>
            <a:endCxn id="27" idx="0"/>
          </p:cNvCxnSpPr>
          <p:nvPr/>
        </p:nvCxnSpPr>
        <p:spPr>
          <a:xfrm>
            <a:off x="7560945" y="4669466"/>
            <a:ext cx="696437" cy="476780"/>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30753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Finalization</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Each type which contains</a:t>
            </a:r>
            <a:r>
              <a:rPr lang="en-US" sz="2400" cap="none" dirty="0" smtClean="0">
                <a:latin typeface="Calibri" panose="020F0502020204030204" pitchFamily="34" charset="0"/>
                <a:cs typeface="Calibri" panose="020F0502020204030204" pitchFamily="34" charset="0"/>
              </a:rPr>
              <a:t> unmanaged resources, like file, network connection or mutex, should implement finalization.</a:t>
            </a:r>
            <a:endParaRPr lang="en-US" sz="2400" cap="none" dirty="0" smtClean="0">
              <a:latin typeface="Calibri" panose="020F0502020204030204" pitchFamily="34" charset="0"/>
              <a:cs typeface="Calibri" panose="020F0502020204030204" pitchFamily="34" charset="0"/>
            </a:endParaRPr>
          </a:p>
        </p:txBody>
      </p:sp>
      <p:sp>
        <p:nvSpPr>
          <p:cNvPr id="4" name="Rectangle 3"/>
          <p:cNvSpPr/>
          <p:nvPr/>
        </p:nvSpPr>
        <p:spPr>
          <a:xfrm>
            <a:off x="350729" y="2580362"/>
            <a:ext cx="8417490" cy="4277638"/>
          </a:xfrm>
          <a:prstGeom prst="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569CD6"/>
                </a:solidFill>
                <a:highlight>
                  <a:srgbClr val="1E1E1E"/>
                </a:highlight>
                <a:latin typeface="Consolas" panose="020B0609020204030204" pitchFamily="49" charset="0"/>
              </a:rPr>
              <a:t>public</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class</a:t>
            </a:r>
            <a:r>
              <a:rPr lang="en-US" dirty="0">
                <a:solidFill>
                  <a:srgbClr val="DCDCDC"/>
                </a:solidFill>
                <a:highlight>
                  <a:srgbClr val="1E1E1E"/>
                </a:highlight>
                <a:latin typeface="Consolas" panose="020B0609020204030204" pitchFamily="49" charset="0"/>
              </a:rPr>
              <a:t> </a:t>
            </a:r>
            <a:r>
              <a:rPr lang="en-US" dirty="0">
                <a:solidFill>
                  <a:srgbClr val="4EC9B0"/>
                </a:solidFill>
                <a:highlight>
                  <a:srgbClr val="1E1E1E"/>
                </a:highlight>
                <a:latin typeface="Consolas" panose="020B0609020204030204" pitchFamily="49" charset="0"/>
              </a:rPr>
              <a:t>Fin</a:t>
            </a:r>
            <a:endParaRPr lang="en-US" dirty="0">
              <a:solidFill>
                <a:srgbClr val="DCDCDC"/>
              </a:solidFill>
              <a:highlight>
                <a:srgbClr val="1E1E1E"/>
              </a:highlight>
              <a:latin typeface="Consolas" panose="020B0609020204030204" pitchFamily="49" charset="0"/>
            </a:endParaRPr>
          </a:p>
          <a:p>
            <a:r>
              <a:rPr lang="ru-RU"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public</a:t>
            </a:r>
            <a:r>
              <a:rPr lang="en-US" dirty="0">
                <a:solidFill>
                  <a:srgbClr val="DCDCDC"/>
                </a:solidFill>
                <a:highlight>
                  <a:srgbClr val="1E1E1E"/>
                </a:highlight>
                <a:latin typeface="Consolas" panose="020B0609020204030204" pitchFamily="49" charset="0"/>
              </a:rPr>
              <a:t> </a:t>
            </a:r>
            <a:r>
              <a:rPr lang="en-US" dirty="0">
                <a:solidFill>
                  <a:srgbClr val="4EC9B0"/>
                </a:solidFill>
                <a:highlight>
                  <a:srgbClr val="1E1E1E"/>
                </a:highlight>
                <a:latin typeface="Consolas" panose="020B0609020204030204" pitchFamily="49" charset="0"/>
              </a:rPr>
              <a:t>FileStream</a:t>
            </a:r>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fs</a:t>
            </a:r>
            <a:r>
              <a:rPr lang="en-US" dirty="0">
                <a:solidFill>
                  <a:srgbClr val="DCDCDC"/>
                </a:solidFill>
                <a:highlight>
                  <a:srgbClr val="1E1E1E"/>
                </a:highlight>
                <a:latin typeface="Consolas" panose="020B0609020204030204" pitchFamily="49" charset="0"/>
              </a:rPr>
              <a:t>;</a:t>
            </a:r>
          </a:p>
          <a:p>
            <a:endParaRPr lang="ru-RU" dirty="0">
              <a:solidFill>
                <a:srgbClr val="DCDCDC"/>
              </a:solidFill>
              <a:highlight>
                <a:srgbClr val="1E1E1E"/>
              </a:highlight>
              <a:latin typeface="Consolas" panose="020B0609020204030204" pitchFamily="49" charset="0"/>
            </a:endParaRPr>
          </a:p>
          <a:p>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Fin</a:t>
            </a:r>
            <a:r>
              <a:rPr lang="en-US" dirty="0">
                <a:solidFill>
                  <a:srgbClr val="DCDCDC"/>
                </a:solidFill>
                <a:highlight>
                  <a:srgbClr val="1E1E1E"/>
                </a:highlight>
                <a:latin typeface="Consolas" panose="020B0609020204030204" pitchFamily="49" charset="0"/>
              </a:rPr>
              <a:t>()</a:t>
            </a:r>
          </a:p>
          <a:p>
            <a:r>
              <a:rPr lang="ru-RU" dirty="0">
                <a:solidFill>
                  <a:srgbClr val="DCDCDC"/>
                </a:solidFill>
                <a:highlight>
                  <a:srgbClr val="1E1E1E"/>
                </a:highlight>
                <a:latin typeface="Consolas" panose="020B0609020204030204" pitchFamily="49" charset="0"/>
              </a:rPr>
              <a:t>    {</a:t>
            </a:r>
          </a:p>
          <a:p>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fs</a:t>
            </a:r>
            <a:r>
              <a:rPr lang="en-US" dirty="0">
                <a:solidFill>
                  <a:srgbClr val="DCDCDC"/>
                </a:solidFill>
                <a:highlight>
                  <a:srgbClr val="1E1E1E"/>
                </a:highlight>
                <a:latin typeface="Consolas" panose="020B0609020204030204" pitchFamily="49" charset="0"/>
              </a:rPr>
              <a:t> </a:t>
            </a:r>
            <a:r>
              <a:rPr lang="en-US" dirty="0">
                <a:solidFill>
                  <a:srgbClr val="B4B4B4"/>
                </a:solidFill>
                <a:highlight>
                  <a:srgbClr val="1E1E1E"/>
                </a:highlight>
                <a:latin typeface="Consolas" panose="020B0609020204030204" pitchFamily="49" charset="0"/>
              </a:rPr>
              <a:t>=</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new</a:t>
            </a:r>
            <a:r>
              <a:rPr lang="en-US" dirty="0">
                <a:solidFill>
                  <a:srgbClr val="DCDCDC"/>
                </a:solidFill>
                <a:highlight>
                  <a:srgbClr val="1E1E1E"/>
                </a:highlight>
                <a:latin typeface="Consolas" panose="020B0609020204030204" pitchFamily="49" charset="0"/>
              </a:rPr>
              <a:t> </a:t>
            </a:r>
            <a:r>
              <a:rPr lang="en-US" dirty="0">
                <a:solidFill>
                  <a:srgbClr val="4EC9B0"/>
                </a:solidFill>
                <a:highlight>
                  <a:srgbClr val="1E1E1E"/>
                </a:highlight>
                <a:latin typeface="Consolas" panose="020B0609020204030204" pitchFamily="49" charset="0"/>
              </a:rPr>
              <a:t>FileStream</a:t>
            </a:r>
            <a:r>
              <a:rPr lang="en-US" dirty="0">
                <a:solidFill>
                  <a:srgbClr val="DCDCDC"/>
                </a:solidFill>
                <a:highlight>
                  <a:srgbClr val="1E1E1E"/>
                </a:highlight>
                <a:latin typeface="Consolas" panose="020B0609020204030204" pitchFamily="49" charset="0"/>
              </a:rPr>
              <a:t>(</a:t>
            </a:r>
            <a:r>
              <a:rPr lang="en-US" dirty="0">
                <a:solidFill>
                  <a:srgbClr val="D69D85"/>
                </a:solidFill>
                <a:highlight>
                  <a:srgbClr val="1E1E1E"/>
                </a:highlight>
                <a:latin typeface="Consolas" panose="020B0609020204030204" pitchFamily="49" charset="0"/>
              </a:rPr>
              <a:t>"text.txt"</a:t>
            </a:r>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FileMode</a:t>
            </a:r>
            <a:r>
              <a:rPr lang="en-US" dirty="0" smtClean="0">
                <a:solidFill>
                  <a:srgbClr val="B4B4B4"/>
                </a:solidFill>
                <a:highlight>
                  <a:srgbClr val="1E1E1E"/>
                </a:highlight>
                <a:latin typeface="Consolas" panose="020B0609020204030204" pitchFamily="49" charset="0"/>
              </a:rPr>
              <a:t>.</a:t>
            </a:r>
            <a:r>
              <a:rPr lang="en-US" dirty="0" smtClean="0">
                <a:solidFill>
                  <a:srgbClr val="FFFFFF"/>
                </a:solidFill>
                <a:highlight>
                  <a:srgbClr val="1E1E1E"/>
                </a:highlight>
                <a:latin typeface="Consolas" panose="020B0609020204030204" pitchFamily="49" charset="0"/>
              </a:rPr>
              <a:t> Create</a:t>
            </a:r>
            <a:r>
              <a:rPr lang="en-US" dirty="0">
                <a:solidFill>
                  <a:srgbClr val="DCDCDC"/>
                </a:solidFill>
                <a:highlight>
                  <a:srgbClr val="1E1E1E"/>
                </a:highlight>
                <a:latin typeface="Consolas" panose="020B0609020204030204" pitchFamily="49" charset="0"/>
              </a:rPr>
              <a:t>);</a:t>
            </a:r>
          </a:p>
          <a:p>
            <a:r>
              <a:rPr lang="ru-RU" dirty="0">
                <a:solidFill>
                  <a:srgbClr val="DCDCDC"/>
                </a:solidFill>
                <a:highlight>
                  <a:srgbClr val="1E1E1E"/>
                </a:highlight>
                <a:latin typeface="Consolas" panose="020B0609020204030204" pitchFamily="49" charset="0"/>
              </a:rPr>
              <a:t>    </a:t>
            </a:r>
            <a:r>
              <a:rPr lang="ru-RU" dirty="0" smtClean="0">
                <a:solidFill>
                  <a:srgbClr val="DCDCDC"/>
                </a:solidFill>
                <a:highlight>
                  <a:srgbClr val="1E1E1E"/>
                </a:highlight>
                <a:latin typeface="Consolas" panose="020B0609020204030204" pitchFamily="49" charset="0"/>
              </a:rPr>
              <a:t>}</a:t>
            </a:r>
            <a:endParaRPr lang="ru-RU" dirty="0">
              <a:solidFill>
                <a:srgbClr val="DCDCDC"/>
              </a:solidFill>
              <a:highlight>
                <a:srgbClr val="1E1E1E"/>
              </a:highlight>
              <a:latin typeface="Consolas" panose="020B0609020204030204" pitchFamily="49" charset="0"/>
            </a:endParaRPr>
          </a:p>
          <a:p>
            <a:r>
              <a:rPr lang="ru-RU" dirty="0">
                <a:solidFill>
                  <a:srgbClr val="DCDCDC"/>
                </a:solidFill>
                <a:highlight>
                  <a:srgbClr val="1E1E1E"/>
                </a:highlight>
                <a:latin typeface="Consolas" panose="020B0609020204030204" pitchFamily="49" charset="0"/>
              </a:rPr>
              <a:t>        </a:t>
            </a:r>
          </a:p>
          <a:p>
            <a:r>
              <a:rPr lang="en-US" dirty="0">
                <a:solidFill>
                  <a:srgbClr val="DCDCDC"/>
                </a:solidFill>
                <a:highlight>
                  <a:srgbClr val="1E1E1E"/>
                </a:highlight>
                <a:latin typeface="Consolas" panose="020B0609020204030204" pitchFamily="49" charset="0"/>
              </a:rPr>
              <a:t>    </a:t>
            </a:r>
            <a:r>
              <a:rPr lang="en-US" dirty="0">
                <a:solidFill>
                  <a:srgbClr val="B4B4B4"/>
                </a:solidFill>
                <a:highlight>
                  <a:srgbClr val="1E1E1E"/>
                </a:highlight>
                <a:latin typeface="Consolas" panose="020B0609020204030204" pitchFamily="49" charset="0"/>
              </a:rPr>
              <a:t>~</a:t>
            </a:r>
            <a:r>
              <a:rPr lang="en-US" dirty="0">
                <a:solidFill>
                  <a:srgbClr val="FFFFFF"/>
                </a:solidFill>
                <a:highlight>
                  <a:srgbClr val="1E1E1E"/>
                </a:highlight>
                <a:latin typeface="Consolas" panose="020B0609020204030204" pitchFamily="49" charset="0"/>
              </a:rPr>
              <a:t>Fin</a:t>
            </a:r>
            <a:r>
              <a:rPr lang="en-US" dirty="0">
                <a:solidFill>
                  <a:srgbClr val="DCDCDC"/>
                </a:solidFill>
                <a:highlight>
                  <a:srgbClr val="1E1E1E"/>
                </a:highlight>
                <a:latin typeface="Consolas" panose="020B0609020204030204" pitchFamily="49" charset="0"/>
              </a:rPr>
              <a:t>()</a:t>
            </a:r>
          </a:p>
          <a:p>
            <a:r>
              <a:rPr lang="ru-RU" dirty="0">
                <a:solidFill>
                  <a:srgbClr val="DCDCDC"/>
                </a:solidFill>
                <a:highlight>
                  <a:srgbClr val="1E1E1E"/>
                </a:highlight>
                <a:latin typeface="Consolas" panose="020B0609020204030204" pitchFamily="49" charset="0"/>
              </a:rPr>
              <a:t>    {</a:t>
            </a:r>
          </a:p>
          <a:p>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fs</a:t>
            </a:r>
            <a:r>
              <a:rPr lang="en-US" dirty="0">
                <a:solidFill>
                  <a:srgbClr val="B4B4B4"/>
                </a:solidFill>
                <a:highlight>
                  <a:srgbClr val="1E1E1E"/>
                </a:highlight>
                <a:latin typeface="Consolas" panose="020B0609020204030204" pitchFamily="49" charset="0"/>
              </a:rPr>
              <a:t>.</a:t>
            </a:r>
            <a:r>
              <a:rPr lang="en-US" dirty="0">
                <a:solidFill>
                  <a:srgbClr val="FFFFFF"/>
                </a:solidFill>
                <a:highlight>
                  <a:srgbClr val="1E1E1E"/>
                </a:highlight>
                <a:latin typeface="Consolas" panose="020B0609020204030204" pitchFamily="49" charset="0"/>
              </a:rPr>
              <a:t>Close</a:t>
            </a:r>
            <a:r>
              <a:rPr lang="en-US" dirty="0">
                <a:solidFill>
                  <a:srgbClr val="DCDCDC"/>
                </a:solidFill>
                <a:highlight>
                  <a:srgbClr val="1E1E1E"/>
                </a:highlight>
                <a:latin typeface="Consolas" panose="020B0609020204030204" pitchFamily="49" charset="0"/>
              </a:rPr>
              <a:t>();</a:t>
            </a:r>
          </a:p>
          <a:p>
            <a:r>
              <a:rPr lang="ru-RU" dirty="0">
                <a:solidFill>
                  <a:srgbClr val="DCDCDC"/>
                </a:solidFill>
                <a:highlight>
                  <a:srgbClr val="1E1E1E"/>
                </a:highlight>
                <a:latin typeface="Consolas" panose="020B0609020204030204" pitchFamily="49" charset="0"/>
              </a:rPr>
              <a:t>    }</a:t>
            </a:r>
          </a:p>
          <a:p>
            <a:r>
              <a:rPr lang="ru-RU" dirty="0">
                <a:solidFill>
                  <a:srgbClr val="DCDCDC"/>
                </a:solidFill>
                <a:highlight>
                  <a:srgbClr val="1E1E1E"/>
                </a:highlight>
                <a:latin typeface="Consolas" panose="020B0609020204030204" pitchFamily="49" charset="0"/>
              </a:rPr>
              <a:t>}</a:t>
            </a:r>
            <a:endParaRPr lang="ru-RU" dirty="0"/>
          </a:p>
        </p:txBody>
      </p:sp>
    </p:spTree>
    <p:extLst>
      <p:ext uri="{BB962C8B-B14F-4D97-AF65-F5344CB8AC3E}">
        <p14:creationId xmlns:p14="http://schemas.microsoft.com/office/powerpoint/2010/main" val="41553409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Finalization</a:t>
            </a:r>
            <a:endParaRPr lang="ru-RU" dirty="0"/>
          </a:p>
        </p:txBody>
      </p:sp>
      <p:sp>
        <p:nvSpPr>
          <p:cNvPr id="3" name="Content Placeholder 2"/>
          <p:cNvSpPr>
            <a:spLocks noGrp="1"/>
          </p:cNvSpPr>
          <p:nvPr>
            <p:ph idx="1"/>
          </p:nvPr>
        </p:nvSpPr>
        <p:spPr>
          <a:xfrm>
            <a:off x="818348" y="1371600"/>
            <a:ext cx="7511472" cy="5254668"/>
          </a:xfrm>
        </p:spPr>
        <p:txBody>
          <a:bodyPr anchor="t">
            <a:normAutofit/>
          </a:bodyPr>
          <a:lstStyle/>
          <a:p>
            <a:pPr marL="0" indent="0">
              <a:buSzPct val="80000"/>
              <a:buNone/>
            </a:pPr>
            <a:r>
              <a:rPr lang="en-US" sz="2400" cap="none" dirty="0" smtClean="0">
                <a:latin typeface="Calibri" panose="020F0502020204030204" pitchFamily="34" charset="0"/>
                <a:cs typeface="Calibri" panose="020F0502020204030204" pitchFamily="34" charset="0"/>
              </a:rPr>
              <a:t>Finalization can be called in following cases</a:t>
            </a:r>
          </a:p>
          <a:p>
            <a:pPr>
              <a:buSzPct val="80000"/>
            </a:pPr>
            <a:r>
              <a:rPr lang="en-US" sz="2400" cap="none" dirty="0" smtClean="0">
                <a:latin typeface="Calibri" panose="020F0502020204030204" pitchFamily="34" charset="0"/>
                <a:cs typeface="Calibri" panose="020F0502020204030204" pitchFamily="34" charset="0"/>
              </a:rPr>
              <a:t>Generation 0 is full</a:t>
            </a:r>
          </a:p>
          <a:p>
            <a:pPr lvl="1">
              <a:buSzPct val="80000"/>
            </a:pPr>
            <a:r>
              <a:rPr lang="en-US" sz="2200" cap="none" dirty="0" smtClean="0">
                <a:latin typeface="Calibri" panose="020F0502020204030204" pitchFamily="34" charset="0"/>
                <a:cs typeface="Calibri" panose="020F0502020204030204" pitchFamily="34" charset="0"/>
              </a:rPr>
              <a:t>The most common way to call Finalize().</a:t>
            </a:r>
          </a:p>
          <a:p>
            <a:pPr>
              <a:buSzPct val="80000"/>
            </a:pPr>
            <a:r>
              <a:rPr lang="en-US" sz="2400" cap="none" dirty="0" smtClean="0">
                <a:latin typeface="Calibri" panose="020F0502020204030204" pitchFamily="34" charset="0"/>
                <a:cs typeface="Calibri" panose="020F0502020204030204" pitchFamily="34" charset="0"/>
              </a:rPr>
              <a:t>Explicit call static method </a:t>
            </a:r>
            <a:r>
              <a:rPr lang="en-US" sz="2400" cap="none" dirty="0" err="1" smtClean="0">
                <a:latin typeface="Calibri" panose="020F0502020204030204" pitchFamily="34" charset="0"/>
                <a:cs typeface="Calibri" panose="020F0502020204030204" pitchFamily="34" charset="0"/>
              </a:rPr>
              <a:t>GC.Collect</a:t>
            </a:r>
            <a:r>
              <a:rPr lang="en-US" sz="2400" cap="none" dirty="0" smtClean="0">
                <a:latin typeface="Calibri" panose="020F0502020204030204" pitchFamily="34" charset="0"/>
                <a:cs typeface="Calibri" panose="020F0502020204030204" pitchFamily="34" charset="0"/>
              </a:rPr>
              <a:t>()</a:t>
            </a:r>
          </a:p>
          <a:p>
            <a:pPr lvl="1">
              <a:buSzPct val="80000"/>
            </a:pPr>
            <a:r>
              <a:rPr lang="en-US" sz="2200" cap="none" dirty="0" smtClean="0">
                <a:latin typeface="Calibri" panose="020F0502020204030204" pitchFamily="34" charset="0"/>
                <a:cs typeface="Calibri" panose="020F0502020204030204" pitchFamily="34" charset="0"/>
              </a:rPr>
              <a:t>Although Microsoft does not recommend to do that, sometime it make sense to force collecting.</a:t>
            </a:r>
            <a:endParaRPr lang="en-US" sz="2200"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Unload application domain.</a:t>
            </a:r>
          </a:p>
          <a:p>
            <a:pPr lvl="1">
              <a:buSzPct val="80000"/>
            </a:pPr>
            <a:r>
              <a:rPr lang="en-US" sz="2200" cap="none" dirty="0" smtClean="0">
                <a:latin typeface="Calibri" panose="020F0502020204030204" pitchFamily="34" charset="0"/>
                <a:cs typeface="Calibri" panose="020F0502020204030204" pitchFamily="34" charset="0"/>
              </a:rPr>
              <a:t>CLR treat that application has no roots anymore.</a:t>
            </a:r>
          </a:p>
          <a:p>
            <a:pPr>
              <a:buSzPct val="80000"/>
            </a:pPr>
            <a:r>
              <a:rPr lang="en-US" sz="2400" cap="none" dirty="0" smtClean="0">
                <a:latin typeface="Calibri" panose="020F0502020204030204" pitchFamily="34" charset="0"/>
                <a:cs typeface="Calibri" panose="020F0502020204030204" pitchFamily="34" charset="0"/>
              </a:rPr>
              <a:t>Closing CLR</a:t>
            </a:r>
          </a:p>
          <a:p>
            <a:pPr lvl="1">
              <a:buSzPct val="80000"/>
            </a:pPr>
            <a:r>
              <a:rPr lang="en-US" sz="2200" cap="none" dirty="0" smtClean="0">
                <a:latin typeface="Calibri" panose="020F0502020204030204" pitchFamily="34" charset="0"/>
                <a:cs typeface="Calibri" panose="020F0502020204030204" pitchFamily="34" charset="0"/>
              </a:rPr>
              <a:t>CLR tries to call Finalize() for each object in managed heap</a:t>
            </a:r>
            <a:endParaRPr lang="en-US" sz="22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57578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Finalization</a:t>
            </a:r>
            <a:endParaRPr lang="ru-RU" dirty="0"/>
          </a:p>
        </p:txBody>
      </p:sp>
      <p:sp>
        <p:nvSpPr>
          <p:cNvPr id="5" name="Rectangle 4"/>
          <p:cNvSpPr/>
          <p:nvPr/>
        </p:nvSpPr>
        <p:spPr>
          <a:xfrm>
            <a:off x="2229318" y="2222795"/>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a:t>
            </a:r>
            <a:endParaRPr lang="ru-RU" dirty="0">
              <a:solidFill>
                <a:schemeClr val="bg1"/>
              </a:solidFill>
            </a:endParaRPr>
          </a:p>
        </p:txBody>
      </p:sp>
      <p:sp>
        <p:nvSpPr>
          <p:cNvPr id="6" name="Rectangle 5"/>
          <p:cNvSpPr/>
          <p:nvPr/>
        </p:nvSpPr>
        <p:spPr>
          <a:xfrm>
            <a:off x="1460116" y="323419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a:t>
            </a:r>
            <a:endParaRPr lang="ru-RU" dirty="0">
              <a:solidFill>
                <a:schemeClr val="bg1"/>
              </a:solidFill>
            </a:endParaRPr>
          </a:p>
        </p:txBody>
      </p:sp>
      <p:sp>
        <p:nvSpPr>
          <p:cNvPr id="7" name="Rectangle 6"/>
          <p:cNvSpPr/>
          <p:nvPr/>
        </p:nvSpPr>
        <p:spPr>
          <a:xfrm>
            <a:off x="2832178" y="3234192"/>
            <a:ext cx="914400" cy="533400"/>
          </a:xfrm>
          <a:prstGeom prst="rect">
            <a:avLst/>
          </a:prstGeom>
          <a:solidFill>
            <a:srgbClr val="92D050"/>
          </a:solidFill>
          <a:ln w="476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a:t>
            </a:r>
            <a:endParaRPr lang="ru-RU" dirty="0">
              <a:solidFill>
                <a:schemeClr val="bg1"/>
              </a:solidFill>
            </a:endParaRPr>
          </a:p>
        </p:txBody>
      </p:sp>
      <p:sp>
        <p:nvSpPr>
          <p:cNvPr id="8" name="Rectangle 7"/>
          <p:cNvSpPr/>
          <p:nvPr/>
        </p:nvSpPr>
        <p:spPr>
          <a:xfrm>
            <a:off x="991984" y="4187916"/>
            <a:ext cx="914400" cy="533400"/>
          </a:xfrm>
          <a:prstGeom prst="rect">
            <a:avLst/>
          </a:prstGeom>
          <a:solidFill>
            <a:srgbClr val="92D050"/>
          </a:solidFill>
          <a:ln w="476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
            </a:r>
            <a:endParaRPr lang="ru-RU" dirty="0">
              <a:solidFill>
                <a:schemeClr val="bg1"/>
              </a:solidFill>
            </a:endParaRPr>
          </a:p>
        </p:txBody>
      </p:sp>
      <p:sp>
        <p:nvSpPr>
          <p:cNvPr id="9" name="Rectangle 8"/>
          <p:cNvSpPr/>
          <p:nvPr/>
        </p:nvSpPr>
        <p:spPr>
          <a:xfrm>
            <a:off x="2202109" y="4187916"/>
            <a:ext cx="914400" cy="533400"/>
          </a:xfrm>
          <a:prstGeom prst="rect">
            <a:avLst/>
          </a:prstGeom>
          <a:solidFill>
            <a:srgbClr val="92D050"/>
          </a:solidFill>
          <a:ln w="476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a:t>
            </a:r>
            <a:endParaRPr lang="ru-RU" dirty="0">
              <a:solidFill>
                <a:schemeClr val="bg1"/>
              </a:solidFill>
            </a:endParaRPr>
          </a:p>
        </p:txBody>
      </p:sp>
      <p:sp>
        <p:nvSpPr>
          <p:cNvPr id="10" name="Rectangle 9"/>
          <p:cNvSpPr/>
          <p:nvPr/>
        </p:nvSpPr>
        <p:spPr>
          <a:xfrm>
            <a:off x="3504816" y="424728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f</a:t>
            </a:r>
            <a:endParaRPr lang="ru-RU" dirty="0">
              <a:solidFill>
                <a:schemeClr val="bg1"/>
              </a:solidFill>
            </a:endParaRPr>
          </a:p>
        </p:txBody>
      </p:sp>
      <p:sp>
        <p:nvSpPr>
          <p:cNvPr id="11" name="Rectangle 10"/>
          <p:cNvSpPr/>
          <p:nvPr/>
        </p:nvSpPr>
        <p:spPr>
          <a:xfrm>
            <a:off x="392173" y="5112353"/>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a:t>
            </a:r>
            <a:endParaRPr lang="ru-RU" dirty="0">
              <a:solidFill>
                <a:schemeClr val="bg1"/>
              </a:solidFill>
            </a:endParaRPr>
          </a:p>
        </p:txBody>
      </p:sp>
      <p:sp>
        <p:nvSpPr>
          <p:cNvPr id="12" name="Rectangle 11"/>
          <p:cNvSpPr/>
          <p:nvPr/>
        </p:nvSpPr>
        <p:spPr>
          <a:xfrm>
            <a:off x="1602298" y="5112353"/>
            <a:ext cx="914400" cy="533400"/>
          </a:xfrm>
          <a:prstGeom prst="rect">
            <a:avLst/>
          </a:prstGeom>
          <a:solidFill>
            <a:srgbClr val="92D050"/>
          </a:solidFill>
          <a:ln w="476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t>
            </a:r>
            <a:endParaRPr lang="ru-RU" dirty="0">
              <a:solidFill>
                <a:schemeClr val="bg1"/>
              </a:solidFill>
            </a:endParaRPr>
          </a:p>
        </p:txBody>
      </p:sp>
      <p:sp>
        <p:nvSpPr>
          <p:cNvPr id="13" name="Rectangle 12"/>
          <p:cNvSpPr/>
          <p:nvPr/>
        </p:nvSpPr>
        <p:spPr>
          <a:xfrm>
            <a:off x="2905005" y="5171719"/>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rPr>
              <a:t>i</a:t>
            </a:r>
            <a:endParaRPr lang="ru-RU" dirty="0">
              <a:solidFill>
                <a:schemeClr val="bg1"/>
              </a:solidFill>
            </a:endParaRPr>
          </a:p>
        </p:txBody>
      </p:sp>
      <p:cxnSp>
        <p:nvCxnSpPr>
          <p:cNvPr id="14" name="Straight Connector 13"/>
          <p:cNvCxnSpPr>
            <a:stCxn id="5" idx="2"/>
            <a:endCxn id="6" idx="0"/>
          </p:cNvCxnSpPr>
          <p:nvPr/>
        </p:nvCxnSpPr>
        <p:spPr>
          <a:xfrm flipH="1">
            <a:off x="1917316" y="2756195"/>
            <a:ext cx="769202"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2"/>
            <a:endCxn id="7" idx="0"/>
          </p:cNvCxnSpPr>
          <p:nvPr/>
        </p:nvCxnSpPr>
        <p:spPr>
          <a:xfrm>
            <a:off x="2686518" y="2756195"/>
            <a:ext cx="602860"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2"/>
            <a:endCxn id="8" idx="0"/>
          </p:cNvCxnSpPr>
          <p:nvPr/>
        </p:nvCxnSpPr>
        <p:spPr>
          <a:xfrm flipH="1">
            <a:off x="1449184" y="3767592"/>
            <a:ext cx="468132" cy="42032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2"/>
            <a:endCxn id="9" idx="0"/>
          </p:cNvCxnSpPr>
          <p:nvPr/>
        </p:nvCxnSpPr>
        <p:spPr>
          <a:xfrm>
            <a:off x="1917316" y="3767592"/>
            <a:ext cx="741993" cy="42032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8" idx="2"/>
            <a:endCxn id="11" idx="0"/>
          </p:cNvCxnSpPr>
          <p:nvPr/>
        </p:nvCxnSpPr>
        <p:spPr>
          <a:xfrm flipH="1">
            <a:off x="849373" y="4721316"/>
            <a:ext cx="599811"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2"/>
            <a:endCxn id="12" idx="0"/>
          </p:cNvCxnSpPr>
          <p:nvPr/>
        </p:nvCxnSpPr>
        <p:spPr>
          <a:xfrm>
            <a:off x="1449184" y="4721316"/>
            <a:ext cx="610314"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0" idx="2"/>
            <a:endCxn id="13" idx="0"/>
          </p:cNvCxnSpPr>
          <p:nvPr/>
        </p:nvCxnSpPr>
        <p:spPr>
          <a:xfrm flipH="1">
            <a:off x="3362205" y="4780682"/>
            <a:ext cx="599811"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7" idx="2"/>
            <a:endCxn id="10" idx="0"/>
          </p:cNvCxnSpPr>
          <p:nvPr/>
        </p:nvCxnSpPr>
        <p:spPr>
          <a:xfrm>
            <a:off x="3289378" y="3767592"/>
            <a:ext cx="672638" cy="479690"/>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7340263" y="414317"/>
            <a:ext cx="989557" cy="3832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TextBox 22"/>
          <p:cNvSpPr txBox="1"/>
          <p:nvPr/>
        </p:nvSpPr>
        <p:spPr>
          <a:xfrm>
            <a:off x="7062287" y="4285281"/>
            <a:ext cx="1545507" cy="646331"/>
          </a:xfrm>
          <a:prstGeom prst="rect">
            <a:avLst/>
          </a:prstGeom>
          <a:noFill/>
        </p:spPr>
        <p:txBody>
          <a:bodyPr wrap="square" rtlCol="0">
            <a:spAutoFit/>
          </a:bodyPr>
          <a:lstStyle/>
          <a:p>
            <a:pPr algn="ctr"/>
            <a:r>
              <a:rPr lang="en-US" dirty="0" smtClean="0"/>
              <a:t>Finalization queue</a:t>
            </a:r>
            <a:endParaRPr lang="ru-RU" dirty="0"/>
          </a:p>
        </p:txBody>
      </p:sp>
      <p:sp>
        <p:nvSpPr>
          <p:cNvPr id="24" name="Rectangle 23"/>
          <p:cNvSpPr/>
          <p:nvPr/>
        </p:nvSpPr>
        <p:spPr>
          <a:xfrm>
            <a:off x="5442663" y="3347110"/>
            <a:ext cx="989557" cy="2748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TextBox 24"/>
          <p:cNvSpPr txBox="1"/>
          <p:nvPr/>
        </p:nvSpPr>
        <p:spPr>
          <a:xfrm>
            <a:off x="5164687" y="6133521"/>
            <a:ext cx="1545507" cy="646331"/>
          </a:xfrm>
          <a:prstGeom prst="rect">
            <a:avLst/>
          </a:prstGeom>
          <a:noFill/>
        </p:spPr>
        <p:txBody>
          <a:bodyPr wrap="square" rtlCol="0">
            <a:spAutoFit/>
          </a:bodyPr>
          <a:lstStyle/>
          <a:p>
            <a:pPr algn="ctr"/>
            <a:r>
              <a:rPr lang="en-US" dirty="0" smtClean="0"/>
              <a:t>F-reachable queue</a:t>
            </a:r>
            <a:endParaRPr lang="ru-RU" dirty="0"/>
          </a:p>
        </p:txBody>
      </p:sp>
    </p:spTree>
    <p:extLst>
      <p:ext uri="{BB962C8B-B14F-4D97-AF65-F5344CB8AC3E}">
        <p14:creationId xmlns:p14="http://schemas.microsoft.com/office/powerpoint/2010/main" val="15946947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Finalization</a:t>
            </a:r>
            <a:endParaRPr lang="ru-RU" dirty="0"/>
          </a:p>
        </p:txBody>
      </p:sp>
      <p:sp>
        <p:nvSpPr>
          <p:cNvPr id="5" name="Rectangle 4"/>
          <p:cNvSpPr/>
          <p:nvPr/>
        </p:nvSpPr>
        <p:spPr>
          <a:xfrm>
            <a:off x="2229318" y="2222795"/>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a:t>
            </a:r>
            <a:endParaRPr lang="ru-RU" dirty="0">
              <a:solidFill>
                <a:schemeClr val="bg1"/>
              </a:solidFill>
            </a:endParaRPr>
          </a:p>
        </p:txBody>
      </p:sp>
      <p:sp>
        <p:nvSpPr>
          <p:cNvPr id="6" name="Rectangle 5"/>
          <p:cNvSpPr/>
          <p:nvPr/>
        </p:nvSpPr>
        <p:spPr>
          <a:xfrm>
            <a:off x="1460116" y="323419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a:t>
            </a:r>
            <a:endParaRPr lang="ru-RU" dirty="0">
              <a:solidFill>
                <a:schemeClr val="bg1"/>
              </a:solidFill>
            </a:endParaRPr>
          </a:p>
        </p:txBody>
      </p:sp>
      <p:sp>
        <p:nvSpPr>
          <p:cNvPr id="7" name="Rectangle 6"/>
          <p:cNvSpPr/>
          <p:nvPr/>
        </p:nvSpPr>
        <p:spPr>
          <a:xfrm>
            <a:off x="2832178" y="323419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a:t>
            </a:r>
            <a:endParaRPr lang="ru-RU" dirty="0">
              <a:solidFill>
                <a:schemeClr val="bg1"/>
              </a:solidFill>
            </a:endParaRPr>
          </a:p>
        </p:txBody>
      </p:sp>
      <p:sp>
        <p:nvSpPr>
          <p:cNvPr id="8" name="Rectangle 7"/>
          <p:cNvSpPr/>
          <p:nvPr/>
        </p:nvSpPr>
        <p:spPr>
          <a:xfrm>
            <a:off x="991984" y="4187916"/>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
            </a:r>
            <a:endParaRPr lang="ru-RU" dirty="0">
              <a:solidFill>
                <a:schemeClr val="bg1"/>
              </a:solidFill>
            </a:endParaRPr>
          </a:p>
        </p:txBody>
      </p:sp>
      <p:sp>
        <p:nvSpPr>
          <p:cNvPr id="9" name="Rectangle 8"/>
          <p:cNvSpPr/>
          <p:nvPr/>
        </p:nvSpPr>
        <p:spPr>
          <a:xfrm>
            <a:off x="2202109" y="4187916"/>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a:t>
            </a:r>
            <a:endParaRPr lang="ru-RU" dirty="0">
              <a:solidFill>
                <a:schemeClr val="bg1"/>
              </a:solidFill>
            </a:endParaRPr>
          </a:p>
        </p:txBody>
      </p:sp>
      <p:sp>
        <p:nvSpPr>
          <p:cNvPr id="10" name="Rectangle 9"/>
          <p:cNvSpPr/>
          <p:nvPr/>
        </p:nvSpPr>
        <p:spPr>
          <a:xfrm>
            <a:off x="3504816" y="424728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f</a:t>
            </a:r>
            <a:endParaRPr lang="ru-RU" dirty="0">
              <a:solidFill>
                <a:schemeClr val="bg1"/>
              </a:solidFill>
            </a:endParaRPr>
          </a:p>
        </p:txBody>
      </p:sp>
      <p:sp>
        <p:nvSpPr>
          <p:cNvPr id="11" name="Rectangle 10"/>
          <p:cNvSpPr/>
          <p:nvPr/>
        </p:nvSpPr>
        <p:spPr>
          <a:xfrm>
            <a:off x="392173" y="5112353"/>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a:t>
            </a:r>
            <a:endParaRPr lang="ru-RU" dirty="0">
              <a:solidFill>
                <a:schemeClr val="bg1"/>
              </a:solidFill>
            </a:endParaRPr>
          </a:p>
        </p:txBody>
      </p:sp>
      <p:sp>
        <p:nvSpPr>
          <p:cNvPr id="12" name="Rectangle 11"/>
          <p:cNvSpPr/>
          <p:nvPr/>
        </p:nvSpPr>
        <p:spPr>
          <a:xfrm>
            <a:off x="1602298" y="5112353"/>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t>
            </a:r>
            <a:endParaRPr lang="ru-RU" dirty="0">
              <a:solidFill>
                <a:schemeClr val="bg1"/>
              </a:solidFill>
            </a:endParaRPr>
          </a:p>
        </p:txBody>
      </p:sp>
      <p:sp>
        <p:nvSpPr>
          <p:cNvPr id="13" name="Rectangle 12"/>
          <p:cNvSpPr/>
          <p:nvPr/>
        </p:nvSpPr>
        <p:spPr>
          <a:xfrm>
            <a:off x="2905005" y="5171719"/>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rPr>
              <a:t>i</a:t>
            </a:r>
            <a:endParaRPr lang="ru-RU" dirty="0">
              <a:solidFill>
                <a:schemeClr val="bg1"/>
              </a:solidFill>
            </a:endParaRPr>
          </a:p>
        </p:txBody>
      </p:sp>
      <p:cxnSp>
        <p:nvCxnSpPr>
          <p:cNvPr id="14" name="Straight Connector 13"/>
          <p:cNvCxnSpPr>
            <a:stCxn id="5" idx="2"/>
            <a:endCxn id="6" idx="0"/>
          </p:cNvCxnSpPr>
          <p:nvPr/>
        </p:nvCxnSpPr>
        <p:spPr>
          <a:xfrm flipH="1">
            <a:off x="1917316" y="2756195"/>
            <a:ext cx="769202"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2"/>
            <a:endCxn id="7" idx="0"/>
          </p:cNvCxnSpPr>
          <p:nvPr/>
        </p:nvCxnSpPr>
        <p:spPr>
          <a:xfrm>
            <a:off x="2686518" y="2756195"/>
            <a:ext cx="602860"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2"/>
            <a:endCxn id="8" idx="0"/>
          </p:cNvCxnSpPr>
          <p:nvPr/>
        </p:nvCxnSpPr>
        <p:spPr>
          <a:xfrm flipH="1">
            <a:off x="1449184" y="3767592"/>
            <a:ext cx="468132" cy="42032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2"/>
            <a:endCxn id="9" idx="0"/>
          </p:cNvCxnSpPr>
          <p:nvPr/>
        </p:nvCxnSpPr>
        <p:spPr>
          <a:xfrm>
            <a:off x="1917316" y="3767592"/>
            <a:ext cx="741993" cy="42032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8" idx="2"/>
            <a:endCxn id="11" idx="0"/>
          </p:cNvCxnSpPr>
          <p:nvPr/>
        </p:nvCxnSpPr>
        <p:spPr>
          <a:xfrm flipH="1">
            <a:off x="849373" y="4721316"/>
            <a:ext cx="599811"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2"/>
            <a:endCxn id="12" idx="0"/>
          </p:cNvCxnSpPr>
          <p:nvPr/>
        </p:nvCxnSpPr>
        <p:spPr>
          <a:xfrm>
            <a:off x="1449184" y="4721316"/>
            <a:ext cx="610314"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0" idx="2"/>
            <a:endCxn id="13" idx="0"/>
          </p:cNvCxnSpPr>
          <p:nvPr/>
        </p:nvCxnSpPr>
        <p:spPr>
          <a:xfrm flipH="1">
            <a:off x="3362205" y="4780682"/>
            <a:ext cx="599811"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7" idx="2"/>
            <a:endCxn id="10" idx="0"/>
          </p:cNvCxnSpPr>
          <p:nvPr/>
        </p:nvCxnSpPr>
        <p:spPr>
          <a:xfrm>
            <a:off x="3289378" y="3767592"/>
            <a:ext cx="672638" cy="479690"/>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7340263" y="414317"/>
            <a:ext cx="989557" cy="3832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TextBox 22"/>
          <p:cNvSpPr txBox="1"/>
          <p:nvPr/>
        </p:nvSpPr>
        <p:spPr>
          <a:xfrm>
            <a:off x="7062287" y="4285281"/>
            <a:ext cx="1545507" cy="646331"/>
          </a:xfrm>
          <a:prstGeom prst="rect">
            <a:avLst/>
          </a:prstGeom>
          <a:noFill/>
        </p:spPr>
        <p:txBody>
          <a:bodyPr wrap="square" rtlCol="0">
            <a:spAutoFit/>
          </a:bodyPr>
          <a:lstStyle/>
          <a:p>
            <a:pPr algn="ctr"/>
            <a:r>
              <a:rPr lang="en-US" dirty="0" smtClean="0"/>
              <a:t>Finalization queue</a:t>
            </a:r>
            <a:endParaRPr lang="ru-RU" dirty="0"/>
          </a:p>
        </p:txBody>
      </p:sp>
      <p:sp>
        <p:nvSpPr>
          <p:cNvPr id="24" name="Rectangle 23"/>
          <p:cNvSpPr/>
          <p:nvPr/>
        </p:nvSpPr>
        <p:spPr>
          <a:xfrm>
            <a:off x="5442663" y="3347110"/>
            <a:ext cx="989557" cy="2748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TextBox 24"/>
          <p:cNvSpPr txBox="1"/>
          <p:nvPr/>
        </p:nvSpPr>
        <p:spPr>
          <a:xfrm>
            <a:off x="5164687" y="6133521"/>
            <a:ext cx="1545507" cy="646331"/>
          </a:xfrm>
          <a:prstGeom prst="rect">
            <a:avLst/>
          </a:prstGeom>
          <a:noFill/>
        </p:spPr>
        <p:txBody>
          <a:bodyPr wrap="square" rtlCol="0">
            <a:spAutoFit/>
          </a:bodyPr>
          <a:lstStyle/>
          <a:p>
            <a:pPr algn="ctr"/>
            <a:r>
              <a:rPr lang="en-US" dirty="0" smtClean="0"/>
              <a:t>F-reachable queue</a:t>
            </a:r>
            <a:endParaRPr lang="ru-RU" dirty="0"/>
          </a:p>
        </p:txBody>
      </p:sp>
      <p:sp>
        <p:nvSpPr>
          <p:cNvPr id="33" name="Rectangle 32"/>
          <p:cNvSpPr/>
          <p:nvPr/>
        </p:nvSpPr>
        <p:spPr>
          <a:xfrm>
            <a:off x="7377840" y="596018"/>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a:t>
            </a:r>
            <a:endParaRPr lang="ru-RU" dirty="0">
              <a:solidFill>
                <a:schemeClr val="bg1"/>
              </a:solidFill>
            </a:endParaRPr>
          </a:p>
        </p:txBody>
      </p:sp>
      <p:sp>
        <p:nvSpPr>
          <p:cNvPr id="34" name="Rectangle 33"/>
          <p:cNvSpPr/>
          <p:nvPr/>
        </p:nvSpPr>
        <p:spPr>
          <a:xfrm>
            <a:off x="7377840" y="1167417"/>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
            </a:r>
            <a:endParaRPr lang="ru-RU" dirty="0">
              <a:solidFill>
                <a:schemeClr val="bg1"/>
              </a:solidFill>
            </a:endParaRPr>
          </a:p>
        </p:txBody>
      </p:sp>
      <p:sp>
        <p:nvSpPr>
          <p:cNvPr id="35" name="Rectangle 34"/>
          <p:cNvSpPr/>
          <p:nvPr/>
        </p:nvSpPr>
        <p:spPr>
          <a:xfrm>
            <a:off x="7377840" y="1749755"/>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a:t>
            </a:r>
            <a:endParaRPr lang="ru-RU" dirty="0">
              <a:solidFill>
                <a:schemeClr val="bg1"/>
              </a:solidFill>
            </a:endParaRPr>
          </a:p>
        </p:txBody>
      </p:sp>
      <p:sp>
        <p:nvSpPr>
          <p:cNvPr id="36" name="Rectangle 35"/>
          <p:cNvSpPr/>
          <p:nvPr/>
        </p:nvSpPr>
        <p:spPr>
          <a:xfrm>
            <a:off x="7387888" y="2321154"/>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t>
            </a:r>
            <a:endParaRPr lang="ru-RU" dirty="0">
              <a:solidFill>
                <a:schemeClr val="bg1"/>
              </a:solidFill>
            </a:endParaRPr>
          </a:p>
        </p:txBody>
      </p:sp>
    </p:spTree>
    <p:extLst>
      <p:ext uri="{BB962C8B-B14F-4D97-AF65-F5344CB8AC3E}">
        <p14:creationId xmlns:p14="http://schemas.microsoft.com/office/powerpoint/2010/main" val="21304221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Finalization</a:t>
            </a:r>
            <a:endParaRPr lang="ru-RU" dirty="0"/>
          </a:p>
        </p:txBody>
      </p:sp>
      <p:sp>
        <p:nvSpPr>
          <p:cNvPr id="5" name="Rectangle 4"/>
          <p:cNvSpPr/>
          <p:nvPr/>
        </p:nvSpPr>
        <p:spPr>
          <a:xfrm>
            <a:off x="2229318" y="2222795"/>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a:t>
            </a:r>
            <a:endParaRPr lang="ru-RU" dirty="0">
              <a:solidFill>
                <a:schemeClr val="bg1"/>
              </a:solidFill>
            </a:endParaRPr>
          </a:p>
        </p:txBody>
      </p:sp>
      <p:sp>
        <p:nvSpPr>
          <p:cNvPr id="6" name="Rectangle 5"/>
          <p:cNvSpPr/>
          <p:nvPr/>
        </p:nvSpPr>
        <p:spPr>
          <a:xfrm>
            <a:off x="1460116" y="323419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a:t>
            </a:r>
            <a:endParaRPr lang="ru-RU" dirty="0">
              <a:solidFill>
                <a:schemeClr val="bg1"/>
              </a:solidFill>
            </a:endParaRPr>
          </a:p>
        </p:txBody>
      </p:sp>
      <p:sp>
        <p:nvSpPr>
          <p:cNvPr id="7" name="Rectangle 6"/>
          <p:cNvSpPr/>
          <p:nvPr/>
        </p:nvSpPr>
        <p:spPr>
          <a:xfrm>
            <a:off x="2832178" y="3234192"/>
            <a:ext cx="914400" cy="533400"/>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a:t>
            </a:r>
            <a:endParaRPr lang="ru-RU" dirty="0">
              <a:solidFill>
                <a:schemeClr val="bg1"/>
              </a:solidFill>
            </a:endParaRPr>
          </a:p>
        </p:txBody>
      </p:sp>
      <p:sp>
        <p:nvSpPr>
          <p:cNvPr id="8" name="Rectangle 7"/>
          <p:cNvSpPr/>
          <p:nvPr/>
        </p:nvSpPr>
        <p:spPr>
          <a:xfrm>
            <a:off x="991984" y="4187916"/>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
            </a:r>
            <a:endParaRPr lang="ru-RU" dirty="0">
              <a:solidFill>
                <a:schemeClr val="bg1"/>
              </a:solidFill>
            </a:endParaRPr>
          </a:p>
        </p:txBody>
      </p:sp>
      <p:sp>
        <p:nvSpPr>
          <p:cNvPr id="9" name="Rectangle 8"/>
          <p:cNvSpPr/>
          <p:nvPr/>
        </p:nvSpPr>
        <p:spPr>
          <a:xfrm>
            <a:off x="2202109" y="4187916"/>
            <a:ext cx="914400" cy="533400"/>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a:t>
            </a:r>
            <a:endParaRPr lang="ru-RU" dirty="0">
              <a:solidFill>
                <a:schemeClr val="bg1"/>
              </a:solidFill>
            </a:endParaRPr>
          </a:p>
        </p:txBody>
      </p:sp>
      <p:sp>
        <p:nvSpPr>
          <p:cNvPr id="10" name="Rectangle 9"/>
          <p:cNvSpPr/>
          <p:nvPr/>
        </p:nvSpPr>
        <p:spPr>
          <a:xfrm>
            <a:off x="3504816" y="424728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f</a:t>
            </a:r>
            <a:endParaRPr lang="ru-RU" dirty="0">
              <a:solidFill>
                <a:schemeClr val="bg1"/>
              </a:solidFill>
            </a:endParaRPr>
          </a:p>
        </p:txBody>
      </p:sp>
      <p:sp>
        <p:nvSpPr>
          <p:cNvPr id="11" name="Rectangle 10"/>
          <p:cNvSpPr/>
          <p:nvPr/>
        </p:nvSpPr>
        <p:spPr>
          <a:xfrm>
            <a:off x="392173" y="5112353"/>
            <a:ext cx="914400" cy="533400"/>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a:t>
            </a:r>
            <a:endParaRPr lang="ru-RU" dirty="0">
              <a:solidFill>
                <a:schemeClr val="bg1"/>
              </a:solidFill>
            </a:endParaRPr>
          </a:p>
        </p:txBody>
      </p:sp>
      <p:sp>
        <p:nvSpPr>
          <p:cNvPr id="12" name="Rectangle 11"/>
          <p:cNvSpPr/>
          <p:nvPr/>
        </p:nvSpPr>
        <p:spPr>
          <a:xfrm>
            <a:off x="1602298" y="5112353"/>
            <a:ext cx="914400" cy="533400"/>
          </a:xfrm>
          <a:prstGeom prst="rect">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t>
            </a:r>
            <a:endParaRPr lang="ru-RU" dirty="0">
              <a:solidFill>
                <a:schemeClr val="bg1"/>
              </a:solidFill>
            </a:endParaRPr>
          </a:p>
        </p:txBody>
      </p:sp>
      <p:sp>
        <p:nvSpPr>
          <p:cNvPr id="13" name="Rectangle 12"/>
          <p:cNvSpPr/>
          <p:nvPr/>
        </p:nvSpPr>
        <p:spPr>
          <a:xfrm>
            <a:off x="2905005" y="5171719"/>
            <a:ext cx="914400" cy="533400"/>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rPr>
              <a:t>i</a:t>
            </a:r>
            <a:endParaRPr lang="ru-RU" dirty="0">
              <a:solidFill>
                <a:schemeClr val="bg1"/>
              </a:solidFill>
            </a:endParaRPr>
          </a:p>
        </p:txBody>
      </p:sp>
      <p:cxnSp>
        <p:nvCxnSpPr>
          <p:cNvPr id="14" name="Straight Connector 13"/>
          <p:cNvCxnSpPr>
            <a:stCxn id="5" idx="2"/>
            <a:endCxn id="6" idx="0"/>
          </p:cNvCxnSpPr>
          <p:nvPr/>
        </p:nvCxnSpPr>
        <p:spPr>
          <a:xfrm flipH="1">
            <a:off x="1917316" y="2756195"/>
            <a:ext cx="769202"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2"/>
            <a:endCxn id="7" idx="0"/>
          </p:cNvCxnSpPr>
          <p:nvPr/>
        </p:nvCxnSpPr>
        <p:spPr>
          <a:xfrm>
            <a:off x="2686518" y="2756195"/>
            <a:ext cx="602860"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2"/>
            <a:endCxn id="8" idx="0"/>
          </p:cNvCxnSpPr>
          <p:nvPr/>
        </p:nvCxnSpPr>
        <p:spPr>
          <a:xfrm flipH="1">
            <a:off x="1449184" y="3767592"/>
            <a:ext cx="468132" cy="42032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2"/>
            <a:endCxn id="9" idx="0"/>
          </p:cNvCxnSpPr>
          <p:nvPr/>
        </p:nvCxnSpPr>
        <p:spPr>
          <a:xfrm>
            <a:off x="1917316" y="3767592"/>
            <a:ext cx="741993" cy="42032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8" idx="2"/>
            <a:endCxn id="11" idx="0"/>
          </p:cNvCxnSpPr>
          <p:nvPr/>
        </p:nvCxnSpPr>
        <p:spPr>
          <a:xfrm flipH="1">
            <a:off x="849373" y="4721316"/>
            <a:ext cx="599811"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2"/>
            <a:endCxn id="12" idx="0"/>
          </p:cNvCxnSpPr>
          <p:nvPr/>
        </p:nvCxnSpPr>
        <p:spPr>
          <a:xfrm>
            <a:off x="1449184" y="4721316"/>
            <a:ext cx="610314"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0" idx="2"/>
            <a:endCxn id="13" idx="0"/>
          </p:cNvCxnSpPr>
          <p:nvPr/>
        </p:nvCxnSpPr>
        <p:spPr>
          <a:xfrm flipH="1">
            <a:off x="3362205" y="4780682"/>
            <a:ext cx="599811"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7" idx="2"/>
            <a:endCxn id="10" idx="0"/>
          </p:cNvCxnSpPr>
          <p:nvPr/>
        </p:nvCxnSpPr>
        <p:spPr>
          <a:xfrm>
            <a:off x="3289378" y="3767592"/>
            <a:ext cx="672638" cy="479690"/>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7340263" y="414317"/>
            <a:ext cx="989557" cy="3832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TextBox 22"/>
          <p:cNvSpPr txBox="1"/>
          <p:nvPr/>
        </p:nvSpPr>
        <p:spPr>
          <a:xfrm>
            <a:off x="7062287" y="4285281"/>
            <a:ext cx="1545507" cy="646331"/>
          </a:xfrm>
          <a:prstGeom prst="rect">
            <a:avLst/>
          </a:prstGeom>
          <a:noFill/>
        </p:spPr>
        <p:txBody>
          <a:bodyPr wrap="square" rtlCol="0">
            <a:spAutoFit/>
          </a:bodyPr>
          <a:lstStyle/>
          <a:p>
            <a:pPr algn="ctr"/>
            <a:r>
              <a:rPr lang="en-US" dirty="0" smtClean="0"/>
              <a:t>Finalization queue</a:t>
            </a:r>
            <a:endParaRPr lang="ru-RU" dirty="0"/>
          </a:p>
        </p:txBody>
      </p:sp>
      <p:sp>
        <p:nvSpPr>
          <p:cNvPr id="24" name="Rectangle 23"/>
          <p:cNvSpPr/>
          <p:nvPr/>
        </p:nvSpPr>
        <p:spPr>
          <a:xfrm>
            <a:off x="5442663" y="3347110"/>
            <a:ext cx="989557" cy="2748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TextBox 24"/>
          <p:cNvSpPr txBox="1"/>
          <p:nvPr/>
        </p:nvSpPr>
        <p:spPr>
          <a:xfrm>
            <a:off x="5164687" y="6133521"/>
            <a:ext cx="1545507" cy="646331"/>
          </a:xfrm>
          <a:prstGeom prst="rect">
            <a:avLst/>
          </a:prstGeom>
          <a:noFill/>
        </p:spPr>
        <p:txBody>
          <a:bodyPr wrap="square" rtlCol="0">
            <a:spAutoFit/>
          </a:bodyPr>
          <a:lstStyle/>
          <a:p>
            <a:pPr algn="ctr"/>
            <a:r>
              <a:rPr lang="en-US" dirty="0" smtClean="0"/>
              <a:t>F-reachable queue</a:t>
            </a:r>
            <a:endParaRPr lang="ru-RU" dirty="0"/>
          </a:p>
        </p:txBody>
      </p:sp>
      <p:sp>
        <p:nvSpPr>
          <p:cNvPr id="33" name="Rectangle 32"/>
          <p:cNvSpPr/>
          <p:nvPr/>
        </p:nvSpPr>
        <p:spPr>
          <a:xfrm>
            <a:off x="7377840" y="596018"/>
            <a:ext cx="914400" cy="533400"/>
          </a:xfrm>
          <a:prstGeom prst="rect">
            <a:avLst/>
          </a:prstGeom>
          <a:pattFill prst="pct80">
            <a:fgClr>
              <a:srgbClr val="92D05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a:t>
            </a:r>
            <a:endParaRPr lang="ru-RU" dirty="0">
              <a:solidFill>
                <a:schemeClr val="bg1"/>
              </a:solidFill>
            </a:endParaRPr>
          </a:p>
        </p:txBody>
      </p:sp>
      <p:sp>
        <p:nvSpPr>
          <p:cNvPr id="34" name="Rectangle 33"/>
          <p:cNvSpPr/>
          <p:nvPr/>
        </p:nvSpPr>
        <p:spPr>
          <a:xfrm>
            <a:off x="7377840" y="1167417"/>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
            </a:r>
            <a:endParaRPr lang="ru-RU" dirty="0">
              <a:solidFill>
                <a:schemeClr val="bg1"/>
              </a:solidFill>
            </a:endParaRPr>
          </a:p>
        </p:txBody>
      </p:sp>
      <p:sp>
        <p:nvSpPr>
          <p:cNvPr id="35" name="Rectangle 34"/>
          <p:cNvSpPr/>
          <p:nvPr/>
        </p:nvSpPr>
        <p:spPr>
          <a:xfrm>
            <a:off x="7377840" y="1749755"/>
            <a:ext cx="914400" cy="533400"/>
          </a:xfrm>
          <a:prstGeom prst="rect">
            <a:avLst/>
          </a:prstGeom>
          <a:pattFill prst="pct80">
            <a:fgClr>
              <a:srgbClr val="92D05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a:t>
            </a:r>
            <a:endParaRPr lang="ru-RU" dirty="0">
              <a:solidFill>
                <a:schemeClr val="bg1"/>
              </a:solidFill>
            </a:endParaRPr>
          </a:p>
        </p:txBody>
      </p:sp>
      <p:sp>
        <p:nvSpPr>
          <p:cNvPr id="36" name="Rectangle 35"/>
          <p:cNvSpPr/>
          <p:nvPr/>
        </p:nvSpPr>
        <p:spPr>
          <a:xfrm>
            <a:off x="7387888" y="2321154"/>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t>
            </a:r>
            <a:endParaRPr lang="ru-RU" dirty="0">
              <a:solidFill>
                <a:schemeClr val="bg1"/>
              </a:solidFill>
            </a:endParaRPr>
          </a:p>
        </p:txBody>
      </p:sp>
    </p:spTree>
    <p:extLst>
      <p:ext uri="{BB962C8B-B14F-4D97-AF65-F5344CB8AC3E}">
        <p14:creationId xmlns:p14="http://schemas.microsoft.com/office/powerpoint/2010/main" val="37106991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Finalization</a:t>
            </a:r>
            <a:endParaRPr lang="ru-RU" dirty="0"/>
          </a:p>
        </p:txBody>
      </p:sp>
      <p:sp>
        <p:nvSpPr>
          <p:cNvPr id="5" name="Rectangle 4"/>
          <p:cNvSpPr/>
          <p:nvPr/>
        </p:nvSpPr>
        <p:spPr>
          <a:xfrm>
            <a:off x="2229318" y="2222795"/>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a:t>
            </a:r>
            <a:endParaRPr lang="ru-RU" dirty="0">
              <a:solidFill>
                <a:schemeClr val="bg1"/>
              </a:solidFill>
            </a:endParaRPr>
          </a:p>
        </p:txBody>
      </p:sp>
      <p:sp>
        <p:nvSpPr>
          <p:cNvPr id="6" name="Rectangle 5"/>
          <p:cNvSpPr/>
          <p:nvPr/>
        </p:nvSpPr>
        <p:spPr>
          <a:xfrm>
            <a:off x="1460116" y="323419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a:t>
            </a:r>
            <a:endParaRPr lang="ru-RU" dirty="0">
              <a:solidFill>
                <a:schemeClr val="bg1"/>
              </a:solidFill>
            </a:endParaRPr>
          </a:p>
        </p:txBody>
      </p:sp>
      <p:sp>
        <p:nvSpPr>
          <p:cNvPr id="7" name="Rectangle 6"/>
          <p:cNvSpPr/>
          <p:nvPr/>
        </p:nvSpPr>
        <p:spPr>
          <a:xfrm>
            <a:off x="2832178" y="3234192"/>
            <a:ext cx="914400" cy="533400"/>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a:t>
            </a:r>
            <a:endParaRPr lang="ru-RU" dirty="0">
              <a:solidFill>
                <a:schemeClr val="bg1"/>
              </a:solidFill>
            </a:endParaRPr>
          </a:p>
        </p:txBody>
      </p:sp>
      <p:sp>
        <p:nvSpPr>
          <p:cNvPr id="8" name="Rectangle 7"/>
          <p:cNvSpPr/>
          <p:nvPr/>
        </p:nvSpPr>
        <p:spPr>
          <a:xfrm>
            <a:off x="991984" y="4187916"/>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
            </a:r>
            <a:endParaRPr lang="ru-RU" dirty="0">
              <a:solidFill>
                <a:schemeClr val="bg1"/>
              </a:solidFill>
            </a:endParaRPr>
          </a:p>
        </p:txBody>
      </p:sp>
      <p:sp>
        <p:nvSpPr>
          <p:cNvPr id="9" name="Rectangle 8"/>
          <p:cNvSpPr/>
          <p:nvPr/>
        </p:nvSpPr>
        <p:spPr>
          <a:xfrm>
            <a:off x="2202109" y="4187916"/>
            <a:ext cx="914400" cy="533400"/>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a:t>
            </a:r>
            <a:endParaRPr lang="ru-RU" dirty="0">
              <a:solidFill>
                <a:schemeClr val="bg1"/>
              </a:solidFill>
            </a:endParaRPr>
          </a:p>
        </p:txBody>
      </p:sp>
      <p:sp>
        <p:nvSpPr>
          <p:cNvPr id="10" name="Rectangle 9"/>
          <p:cNvSpPr/>
          <p:nvPr/>
        </p:nvSpPr>
        <p:spPr>
          <a:xfrm>
            <a:off x="3504816" y="424728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f</a:t>
            </a:r>
            <a:endParaRPr lang="ru-RU" dirty="0">
              <a:solidFill>
                <a:schemeClr val="bg1"/>
              </a:solidFill>
            </a:endParaRPr>
          </a:p>
        </p:txBody>
      </p:sp>
      <p:sp>
        <p:nvSpPr>
          <p:cNvPr id="12" name="Rectangle 11"/>
          <p:cNvSpPr/>
          <p:nvPr/>
        </p:nvSpPr>
        <p:spPr>
          <a:xfrm>
            <a:off x="1602298" y="5112353"/>
            <a:ext cx="914400" cy="533400"/>
          </a:xfrm>
          <a:prstGeom prst="rect">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t>
            </a:r>
            <a:endParaRPr lang="ru-RU" dirty="0">
              <a:solidFill>
                <a:schemeClr val="bg1"/>
              </a:solidFill>
            </a:endParaRPr>
          </a:p>
        </p:txBody>
      </p:sp>
      <p:cxnSp>
        <p:nvCxnSpPr>
          <p:cNvPr id="14" name="Straight Connector 13"/>
          <p:cNvCxnSpPr>
            <a:stCxn id="5" idx="2"/>
            <a:endCxn id="6" idx="0"/>
          </p:cNvCxnSpPr>
          <p:nvPr/>
        </p:nvCxnSpPr>
        <p:spPr>
          <a:xfrm flipH="1">
            <a:off x="1917316" y="2756195"/>
            <a:ext cx="769202"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2"/>
            <a:endCxn id="7" idx="0"/>
          </p:cNvCxnSpPr>
          <p:nvPr/>
        </p:nvCxnSpPr>
        <p:spPr>
          <a:xfrm>
            <a:off x="2686518" y="2756195"/>
            <a:ext cx="602860"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2"/>
            <a:endCxn id="8" idx="0"/>
          </p:cNvCxnSpPr>
          <p:nvPr/>
        </p:nvCxnSpPr>
        <p:spPr>
          <a:xfrm flipH="1">
            <a:off x="1449184" y="3767592"/>
            <a:ext cx="468132" cy="42032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2"/>
            <a:endCxn id="9" idx="0"/>
          </p:cNvCxnSpPr>
          <p:nvPr/>
        </p:nvCxnSpPr>
        <p:spPr>
          <a:xfrm>
            <a:off x="1917316" y="3767592"/>
            <a:ext cx="741993" cy="42032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2"/>
            <a:endCxn id="12" idx="0"/>
          </p:cNvCxnSpPr>
          <p:nvPr/>
        </p:nvCxnSpPr>
        <p:spPr>
          <a:xfrm>
            <a:off x="1449184" y="4721316"/>
            <a:ext cx="610314"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7" idx="2"/>
            <a:endCxn id="10" idx="0"/>
          </p:cNvCxnSpPr>
          <p:nvPr/>
        </p:nvCxnSpPr>
        <p:spPr>
          <a:xfrm>
            <a:off x="3289378" y="3767592"/>
            <a:ext cx="672638" cy="479690"/>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7340263" y="414317"/>
            <a:ext cx="989557" cy="3832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TextBox 22"/>
          <p:cNvSpPr txBox="1"/>
          <p:nvPr/>
        </p:nvSpPr>
        <p:spPr>
          <a:xfrm>
            <a:off x="7062287" y="4285281"/>
            <a:ext cx="1545507" cy="646331"/>
          </a:xfrm>
          <a:prstGeom prst="rect">
            <a:avLst/>
          </a:prstGeom>
          <a:noFill/>
        </p:spPr>
        <p:txBody>
          <a:bodyPr wrap="square" rtlCol="0">
            <a:spAutoFit/>
          </a:bodyPr>
          <a:lstStyle/>
          <a:p>
            <a:pPr algn="ctr"/>
            <a:r>
              <a:rPr lang="en-US" dirty="0" smtClean="0"/>
              <a:t>Finalization queue</a:t>
            </a:r>
            <a:endParaRPr lang="ru-RU" dirty="0"/>
          </a:p>
        </p:txBody>
      </p:sp>
      <p:sp>
        <p:nvSpPr>
          <p:cNvPr id="24" name="Rectangle 23"/>
          <p:cNvSpPr/>
          <p:nvPr/>
        </p:nvSpPr>
        <p:spPr>
          <a:xfrm>
            <a:off x="5442663" y="3347110"/>
            <a:ext cx="989557" cy="2748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TextBox 24"/>
          <p:cNvSpPr txBox="1"/>
          <p:nvPr/>
        </p:nvSpPr>
        <p:spPr>
          <a:xfrm>
            <a:off x="5164687" y="6133521"/>
            <a:ext cx="1545507" cy="646331"/>
          </a:xfrm>
          <a:prstGeom prst="rect">
            <a:avLst/>
          </a:prstGeom>
          <a:noFill/>
        </p:spPr>
        <p:txBody>
          <a:bodyPr wrap="square" rtlCol="0">
            <a:spAutoFit/>
          </a:bodyPr>
          <a:lstStyle/>
          <a:p>
            <a:pPr algn="ctr"/>
            <a:r>
              <a:rPr lang="en-US" dirty="0" smtClean="0"/>
              <a:t>F-reachable queue</a:t>
            </a:r>
            <a:endParaRPr lang="ru-RU" dirty="0"/>
          </a:p>
        </p:txBody>
      </p:sp>
      <p:sp>
        <p:nvSpPr>
          <p:cNvPr id="33" name="Rectangle 32"/>
          <p:cNvSpPr/>
          <p:nvPr/>
        </p:nvSpPr>
        <p:spPr>
          <a:xfrm>
            <a:off x="5480240" y="3444354"/>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a:t>
            </a:r>
            <a:endParaRPr lang="ru-RU" dirty="0">
              <a:solidFill>
                <a:schemeClr val="bg1"/>
              </a:solidFill>
            </a:endParaRPr>
          </a:p>
        </p:txBody>
      </p:sp>
      <p:sp>
        <p:nvSpPr>
          <p:cNvPr id="34" name="Rectangle 33"/>
          <p:cNvSpPr/>
          <p:nvPr/>
        </p:nvSpPr>
        <p:spPr>
          <a:xfrm>
            <a:off x="7377840" y="1167417"/>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
            </a:r>
            <a:endParaRPr lang="ru-RU" dirty="0">
              <a:solidFill>
                <a:schemeClr val="bg1"/>
              </a:solidFill>
            </a:endParaRPr>
          </a:p>
        </p:txBody>
      </p:sp>
      <p:sp>
        <p:nvSpPr>
          <p:cNvPr id="35" name="Rectangle 34"/>
          <p:cNvSpPr/>
          <p:nvPr/>
        </p:nvSpPr>
        <p:spPr>
          <a:xfrm>
            <a:off x="5488630" y="4007437"/>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a:t>
            </a:r>
            <a:endParaRPr lang="ru-RU" dirty="0">
              <a:solidFill>
                <a:schemeClr val="bg1"/>
              </a:solidFill>
            </a:endParaRPr>
          </a:p>
        </p:txBody>
      </p:sp>
      <p:sp>
        <p:nvSpPr>
          <p:cNvPr id="36" name="Rectangle 35"/>
          <p:cNvSpPr/>
          <p:nvPr/>
        </p:nvSpPr>
        <p:spPr>
          <a:xfrm>
            <a:off x="7387888" y="2321154"/>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t>
            </a:r>
            <a:endParaRPr lang="ru-RU" dirty="0">
              <a:solidFill>
                <a:schemeClr val="bg1"/>
              </a:solidFill>
            </a:endParaRPr>
          </a:p>
        </p:txBody>
      </p:sp>
      <p:cxnSp>
        <p:nvCxnSpPr>
          <p:cNvPr id="4" name="Straight Arrow Connector 3"/>
          <p:cNvCxnSpPr>
            <a:stCxn id="33" idx="1"/>
            <a:endCxn id="7" idx="3"/>
          </p:cNvCxnSpPr>
          <p:nvPr/>
        </p:nvCxnSpPr>
        <p:spPr>
          <a:xfrm flipH="1" flipV="1">
            <a:off x="3746578" y="3500892"/>
            <a:ext cx="1733662" cy="210162"/>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35" idx="1"/>
            <a:endCxn id="9" idx="3"/>
          </p:cNvCxnSpPr>
          <p:nvPr/>
        </p:nvCxnSpPr>
        <p:spPr>
          <a:xfrm flipH="1">
            <a:off x="3116509" y="4274137"/>
            <a:ext cx="2372121" cy="180479"/>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80654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GC Algorithms</a:t>
            </a:r>
            <a:endParaRPr lang="ru-RU" dirty="0"/>
          </a:p>
        </p:txBody>
      </p:sp>
      <p:sp>
        <p:nvSpPr>
          <p:cNvPr id="3" name="Content Placeholder 2"/>
          <p:cNvSpPr>
            <a:spLocks noGrp="1"/>
          </p:cNvSpPr>
          <p:nvPr>
            <p:ph idx="1"/>
          </p:nvPr>
        </p:nvSpPr>
        <p:spPr>
          <a:xfrm>
            <a:off x="818348" y="1371600"/>
            <a:ext cx="7511472" cy="4730460"/>
          </a:xfrm>
        </p:spPr>
        <p:txBody>
          <a:bodyPr>
            <a:normAutofit/>
          </a:bodyPr>
          <a:lstStyle/>
          <a:p>
            <a:pPr>
              <a:buSzPct val="80000"/>
            </a:pPr>
            <a:r>
              <a:rPr lang="en-US" sz="2400" cap="none" dirty="0" smtClean="0">
                <a:latin typeface="Calibri" panose="020F0502020204030204" pitchFamily="34" charset="0"/>
                <a:cs typeface="Calibri" panose="020F0502020204030204" pitchFamily="34" charset="0"/>
              </a:rPr>
              <a:t>Tracing [McCarthy, 1960</a:t>
            </a:r>
            <a:r>
              <a:rPr lang="en-US" sz="2400" cap="none" dirty="0" smtClean="0">
                <a:latin typeface="Calibri" panose="020F0502020204030204" pitchFamily="34" charset="0"/>
                <a:cs typeface="Calibri" panose="020F0502020204030204" pitchFamily="34" charset="0"/>
              </a:rPr>
              <a:t>]</a:t>
            </a:r>
          </a:p>
          <a:p>
            <a:pPr lvl="1">
              <a:buSzPct val="80000"/>
            </a:pPr>
            <a:r>
              <a:rPr lang="en-US" sz="2200" cap="none" dirty="0" smtClean="0">
                <a:latin typeface="Calibri" panose="020F0502020204030204" pitchFamily="34" charset="0"/>
                <a:cs typeface="Calibri" panose="020F0502020204030204" pitchFamily="34" charset="0"/>
              </a:rPr>
              <a:t>“Mark and Sweep”</a:t>
            </a:r>
            <a:endParaRPr lang="en-US" sz="2400" cap="none" dirty="0" smtClean="0">
              <a:latin typeface="Calibri" panose="020F0502020204030204" pitchFamily="34" charset="0"/>
              <a:cs typeface="Calibri" panose="020F0502020204030204" pitchFamily="34" charset="0"/>
            </a:endParaRPr>
          </a:p>
          <a:p>
            <a:pPr>
              <a:buSzPct val="80000"/>
            </a:pPr>
            <a:endParaRPr lang="en-US" sz="2400"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Reference Counting [Collins, 1960]</a:t>
            </a:r>
          </a:p>
          <a:p>
            <a:pPr>
              <a:buSzPct val="80000"/>
            </a:pPr>
            <a:endParaRPr lang="en-US" sz="2400" cap="none" dirty="0" smtClean="0">
              <a:latin typeface="Calibri" panose="020F0502020204030204" pitchFamily="34" charset="0"/>
              <a:cs typeface="Calibri" panose="020F0502020204030204" pitchFamily="34" charset="0"/>
            </a:endParaRPr>
          </a:p>
          <a:p>
            <a:pPr>
              <a:buSzPct val="80000"/>
            </a:pPr>
            <a:endParaRPr lang="en-US" sz="2400"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Copying Collection [Minsky, 1963</a:t>
            </a:r>
            <a:r>
              <a:rPr lang="en-US" sz="2400" cap="none" dirty="0" smtClean="0">
                <a:latin typeface="Calibri" panose="020F0502020204030204" pitchFamily="34" charset="0"/>
                <a:cs typeface="Calibri" panose="020F0502020204030204" pitchFamily="34" charset="0"/>
              </a:rPr>
              <a:t>]</a:t>
            </a:r>
          </a:p>
          <a:p>
            <a:pPr lvl="1">
              <a:buSzPct val="80000"/>
            </a:pPr>
            <a:r>
              <a:rPr lang="en-US" sz="2200" cap="none" dirty="0" smtClean="0">
                <a:latin typeface="Calibri" panose="020F0502020204030204" pitchFamily="34" charset="0"/>
                <a:cs typeface="Calibri" panose="020F0502020204030204" pitchFamily="34" charset="0"/>
              </a:rPr>
              <a:t>“Stop and Copy”</a:t>
            </a:r>
            <a:endParaRPr lang="ru-RU" sz="2200" cap="none" dirty="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stretch>
            <a:fillRect/>
          </a:stretch>
        </p:blipFill>
        <p:spPr>
          <a:xfrm>
            <a:off x="7138611" y="4994718"/>
            <a:ext cx="1503268" cy="1685482"/>
          </a:xfrm>
          <a:prstGeom prst="rect">
            <a:avLst/>
          </a:prstGeom>
          <a:ln w="31750">
            <a:noFill/>
          </a:ln>
          <a:effectLst>
            <a:glow rad="63500">
              <a:schemeClr val="accent2">
                <a:satMod val="175000"/>
                <a:alpha val="40000"/>
              </a:schemeClr>
            </a:glow>
            <a:softEdge rad="88900"/>
          </a:effectLst>
        </p:spPr>
      </p:pic>
      <p:pic>
        <p:nvPicPr>
          <p:cNvPr id="7" name="Picture 6"/>
          <p:cNvPicPr>
            <a:picLocks noChangeAspect="1"/>
          </p:cNvPicPr>
          <p:nvPr/>
        </p:nvPicPr>
        <p:blipFill>
          <a:blip r:embed="rId3"/>
          <a:stretch>
            <a:fillRect/>
          </a:stretch>
        </p:blipFill>
        <p:spPr>
          <a:xfrm>
            <a:off x="7113738" y="3035300"/>
            <a:ext cx="1553014" cy="1676119"/>
          </a:xfrm>
          <a:prstGeom prst="rect">
            <a:avLst/>
          </a:prstGeom>
          <a:ln w="31750">
            <a:noFill/>
          </a:ln>
          <a:effectLst>
            <a:glow rad="63500">
              <a:schemeClr val="accent2">
                <a:satMod val="175000"/>
                <a:alpha val="40000"/>
              </a:schemeClr>
            </a:glow>
            <a:softEdge rad="88900"/>
          </a:effectLst>
        </p:spPr>
      </p:pic>
      <p:pic>
        <p:nvPicPr>
          <p:cNvPr id="10" name="Picture 9"/>
          <p:cNvPicPr>
            <a:picLocks noChangeAspect="1"/>
          </p:cNvPicPr>
          <p:nvPr/>
        </p:nvPicPr>
        <p:blipFill>
          <a:blip r:embed="rId4"/>
          <a:stretch>
            <a:fillRect/>
          </a:stretch>
        </p:blipFill>
        <p:spPr>
          <a:xfrm>
            <a:off x="7098158" y="1076461"/>
            <a:ext cx="1568594" cy="1676119"/>
          </a:xfrm>
          <a:prstGeom prst="rect">
            <a:avLst/>
          </a:prstGeom>
          <a:ln w="31750">
            <a:noFill/>
          </a:ln>
          <a:effectLst>
            <a:glow rad="63500">
              <a:schemeClr val="accent2">
                <a:satMod val="175000"/>
                <a:alpha val="40000"/>
              </a:schemeClr>
            </a:glow>
            <a:softEdge rad="88900"/>
          </a:effectLst>
        </p:spPr>
      </p:pic>
    </p:spTree>
    <p:extLst>
      <p:ext uri="{BB962C8B-B14F-4D97-AF65-F5344CB8AC3E}">
        <p14:creationId xmlns:p14="http://schemas.microsoft.com/office/powerpoint/2010/main" val="23516311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Finalization</a:t>
            </a:r>
            <a:endParaRPr lang="ru-RU" dirty="0"/>
          </a:p>
        </p:txBody>
      </p:sp>
      <p:sp>
        <p:nvSpPr>
          <p:cNvPr id="5" name="Rectangle 4"/>
          <p:cNvSpPr/>
          <p:nvPr/>
        </p:nvSpPr>
        <p:spPr>
          <a:xfrm>
            <a:off x="2229318" y="2222795"/>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a:t>
            </a:r>
            <a:endParaRPr lang="ru-RU" dirty="0">
              <a:solidFill>
                <a:schemeClr val="bg1"/>
              </a:solidFill>
            </a:endParaRPr>
          </a:p>
        </p:txBody>
      </p:sp>
      <p:sp>
        <p:nvSpPr>
          <p:cNvPr id="6" name="Rectangle 5"/>
          <p:cNvSpPr/>
          <p:nvPr/>
        </p:nvSpPr>
        <p:spPr>
          <a:xfrm>
            <a:off x="1460116" y="323419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a:t>
            </a:r>
            <a:endParaRPr lang="ru-RU" dirty="0">
              <a:solidFill>
                <a:schemeClr val="bg1"/>
              </a:solidFill>
            </a:endParaRPr>
          </a:p>
        </p:txBody>
      </p:sp>
      <p:sp>
        <p:nvSpPr>
          <p:cNvPr id="7" name="Rectangle 6"/>
          <p:cNvSpPr/>
          <p:nvPr/>
        </p:nvSpPr>
        <p:spPr>
          <a:xfrm>
            <a:off x="2832178" y="3234192"/>
            <a:ext cx="914400" cy="533400"/>
          </a:xfrm>
          <a:prstGeom prst="rect">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f</a:t>
            </a:r>
            <a:endParaRPr lang="ru-RU" dirty="0">
              <a:solidFill>
                <a:schemeClr val="bg1"/>
              </a:solidFill>
            </a:endParaRPr>
          </a:p>
        </p:txBody>
      </p:sp>
      <p:sp>
        <p:nvSpPr>
          <p:cNvPr id="8" name="Rectangle 7"/>
          <p:cNvSpPr/>
          <p:nvPr/>
        </p:nvSpPr>
        <p:spPr>
          <a:xfrm>
            <a:off x="991984" y="4187916"/>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
            </a:r>
            <a:endParaRPr lang="ru-RU" dirty="0">
              <a:solidFill>
                <a:schemeClr val="bg1"/>
              </a:solidFill>
            </a:endParaRPr>
          </a:p>
        </p:txBody>
      </p:sp>
      <p:sp>
        <p:nvSpPr>
          <p:cNvPr id="9" name="Rectangle 8"/>
          <p:cNvSpPr/>
          <p:nvPr/>
        </p:nvSpPr>
        <p:spPr>
          <a:xfrm>
            <a:off x="2202109" y="4187916"/>
            <a:ext cx="914400" cy="533400"/>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a:t>
            </a:r>
            <a:endParaRPr lang="ru-RU" dirty="0">
              <a:solidFill>
                <a:schemeClr val="bg1"/>
              </a:solidFill>
            </a:endParaRPr>
          </a:p>
        </p:txBody>
      </p:sp>
      <p:sp>
        <p:nvSpPr>
          <p:cNvPr id="12" name="Rectangle 11"/>
          <p:cNvSpPr/>
          <p:nvPr/>
        </p:nvSpPr>
        <p:spPr>
          <a:xfrm>
            <a:off x="1602298" y="5112353"/>
            <a:ext cx="914400" cy="533400"/>
          </a:xfrm>
          <a:prstGeom prst="rect">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t>
            </a:r>
            <a:endParaRPr lang="ru-RU" dirty="0">
              <a:solidFill>
                <a:schemeClr val="bg1"/>
              </a:solidFill>
            </a:endParaRPr>
          </a:p>
        </p:txBody>
      </p:sp>
      <p:cxnSp>
        <p:nvCxnSpPr>
          <p:cNvPr id="14" name="Straight Connector 13"/>
          <p:cNvCxnSpPr>
            <a:stCxn id="5" idx="2"/>
            <a:endCxn id="6" idx="0"/>
          </p:cNvCxnSpPr>
          <p:nvPr/>
        </p:nvCxnSpPr>
        <p:spPr>
          <a:xfrm flipH="1">
            <a:off x="1917316" y="2756195"/>
            <a:ext cx="769202"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2"/>
            <a:endCxn id="7" idx="0"/>
          </p:cNvCxnSpPr>
          <p:nvPr/>
        </p:nvCxnSpPr>
        <p:spPr>
          <a:xfrm>
            <a:off x="2686518" y="2756195"/>
            <a:ext cx="602860"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2"/>
            <a:endCxn id="8" idx="0"/>
          </p:cNvCxnSpPr>
          <p:nvPr/>
        </p:nvCxnSpPr>
        <p:spPr>
          <a:xfrm flipH="1">
            <a:off x="1449184" y="3767592"/>
            <a:ext cx="468132" cy="42032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2"/>
            <a:endCxn id="9" idx="0"/>
          </p:cNvCxnSpPr>
          <p:nvPr/>
        </p:nvCxnSpPr>
        <p:spPr>
          <a:xfrm>
            <a:off x="1917316" y="3767592"/>
            <a:ext cx="741993" cy="42032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2"/>
            <a:endCxn id="12" idx="0"/>
          </p:cNvCxnSpPr>
          <p:nvPr/>
        </p:nvCxnSpPr>
        <p:spPr>
          <a:xfrm>
            <a:off x="1449184" y="4721316"/>
            <a:ext cx="610314"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7340263" y="414317"/>
            <a:ext cx="989557" cy="3832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TextBox 22"/>
          <p:cNvSpPr txBox="1"/>
          <p:nvPr/>
        </p:nvSpPr>
        <p:spPr>
          <a:xfrm>
            <a:off x="7062287" y="4285281"/>
            <a:ext cx="1545507" cy="646331"/>
          </a:xfrm>
          <a:prstGeom prst="rect">
            <a:avLst/>
          </a:prstGeom>
          <a:noFill/>
        </p:spPr>
        <p:txBody>
          <a:bodyPr wrap="square" rtlCol="0">
            <a:spAutoFit/>
          </a:bodyPr>
          <a:lstStyle/>
          <a:p>
            <a:pPr algn="ctr"/>
            <a:r>
              <a:rPr lang="en-US" dirty="0" smtClean="0"/>
              <a:t>Finalization queue</a:t>
            </a:r>
            <a:endParaRPr lang="ru-RU" dirty="0"/>
          </a:p>
        </p:txBody>
      </p:sp>
      <p:sp>
        <p:nvSpPr>
          <p:cNvPr id="24" name="Rectangle 23"/>
          <p:cNvSpPr/>
          <p:nvPr/>
        </p:nvSpPr>
        <p:spPr>
          <a:xfrm>
            <a:off x="5442663" y="3347110"/>
            <a:ext cx="989557" cy="2748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TextBox 24"/>
          <p:cNvSpPr txBox="1"/>
          <p:nvPr/>
        </p:nvSpPr>
        <p:spPr>
          <a:xfrm>
            <a:off x="5164687" y="6133521"/>
            <a:ext cx="1545507" cy="646331"/>
          </a:xfrm>
          <a:prstGeom prst="rect">
            <a:avLst/>
          </a:prstGeom>
          <a:noFill/>
        </p:spPr>
        <p:txBody>
          <a:bodyPr wrap="square" rtlCol="0">
            <a:spAutoFit/>
          </a:bodyPr>
          <a:lstStyle/>
          <a:p>
            <a:pPr algn="ctr"/>
            <a:r>
              <a:rPr lang="en-US" dirty="0" smtClean="0"/>
              <a:t>F-reachable queue</a:t>
            </a:r>
            <a:endParaRPr lang="ru-RU" dirty="0"/>
          </a:p>
        </p:txBody>
      </p:sp>
      <p:sp>
        <p:nvSpPr>
          <p:cNvPr id="34" name="Rectangle 33"/>
          <p:cNvSpPr/>
          <p:nvPr/>
        </p:nvSpPr>
        <p:spPr>
          <a:xfrm>
            <a:off x="7377840" y="1167417"/>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
            </a:r>
            <a:endParaRPr lang="ru-RU" dirty="0">
              <a:solidFill>
                <a:schemeClr val="bg1"/>
              </a:solidFill>
            </a:endParaRPr>
          </a:p>
        </p:txBody>
      </p:sp>
      <p:sp>
        <p:nvSpPr>
          <p:cNvPr id="35" name="Rectangle 34"/>
          <p:cNvSpPr/>
          <p:nvPr/>
        </p:nvSpPr>
        <p:spPr>
          <a:xfrm>
            <a:off x="5488630" y="4007437"/>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a:t>
            </a:r>
            <a:endParaRPr lang="ru-RU" dirty="0">
              <a:solidFill>
                <a:schemeClr val="bg1"/>
              </a:solidFill>
            </a:endParaRPr>
          </a:p>
        </p:txBody>
      </p:sp>
      <p:sp>
        <p:nvSpPr>
          <p:cNvPr id="36" name="Rectangle 35"/>
          <p:cNvSpPr/>
          <p:nvPr/>
        </p:nvSpPr>
        <p:spPr>
          <a:xfrm>
            <a:off x="7387888" y="2321154"/>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t>
            </a:r>
            <a:endParaRPr lang="ru-RU" dirty="0">
              <a:solidFill>
                <a:schemeClr val="bg1"/>
              </a:solidFill>
            </a:endParaRPr>
          </a:p>
        </p:txBody>
      </p:sp>
      <p:cxnSp>
        <p:nvCxnSpPr>
          <p:cNvPr id="30" name="Straight Arrow Connector 29"/>
          <p:cNvCxnSpPr>
            <a:stCxn id="35" idx="1"/>
            <a:endCxn id="9" idx="3"/>
          </p:cNvCxnSpPr>
          <p:nvPr/>
        </p:nvCxnSpPr>
        <p:spPr>
          <a:xfrm flipH="1">
            <a:off x="3116509" y="4274137"/>
            <a:ext cx="2372121" cy="180479"/>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24" idx="0"/>
          </p:cNvCxnSpPr>
          <p:nvPr/>
        </p:nvCxnSpPr>
        <p:spPr>
          <a:xfrm>
            <a:off x="5937337" y="2756195"/>
            <a:ext cx="105" cy="590915"/>
          </a:xfrm>
          <a:prstGeom prst="straightConnector1">
            <a:avLst/>
          </a:prstGeom>
          <a:ln w="317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52195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Finalization</a:t>
            </a:r>
            <a:endParaRPr lang="ru-RU" dirty="0"/>
          </a:p>
        </p:txBody>
      </p:sp>
      <p:sp>
        <p:nvSpPr>
          <p:cNvPr id="5" name="Rectangle 4"/>
          <p:cNvSpPr/>
          <p:nvPr/>
        </p:nvSpPr>
        <p:spPr>
          <a:xfrm>
            <a:off x="2229318" y="2222795"/>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a:t>
            </a:r>
            <a:endParaRPr lang="ru-RU" dirty="0">
              <a:solidFill>
                <a:schemeClr val="bg1"/>
              </a:solidFill>
            </a:endParaRPr>
          </a:p>
        </p:txBody>
      </p:sp>
      <p:sp>
        <p:nvSpPr>
          <p:cNvPr id="6" name="Rectangle 5"/>
          <p:cNvSpPr/>
          <p:nvPr/>
        </p:nvSpPr>
        <p:spPr>
          <a:xfrm>
            <a:off x="1460116" y="323419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a:t>
            </a:r>
            <a:endParaRPr lang="ru-RU" dirty="0">
              <a:solidFill>
                <a:schemeClr val="bg1"/>
              </a:solidFill>
            </a:endParaRPr>
          </a:p>
        </p:txBody>
      </p:sp>
      <p:sp>
        <p:nvSpPr>
          <p:cNvPr id="7" name="Rectangle 6"/>
          <p:cNvSpPr/>
          <p:nvPr/>
        </p:nvSpPr>
        <p:spPr>
          <a:xfrm>
            <a:off x="2832178" y="3234192"/>
            <a:ext cx="914400" cy="533400"/>
          </a:xfrm>
          <a:prstGeom prst="rect">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f</a:t>
            </a:r>
            <a:endParaRPr lang="ru-RU" dirty="0">
              <a:solidFill>
                <a:schemeClr val="bg1"/>
              </a:solidFill>
            </a:endParaRPr>
          </a:p>
        </p:txBody>
      </p:sp>
      <p:sp>
        <p:nvSpPr>
          <p:cNvPr id="8" name="Rectangle 7"/>
          <p:cNvSpPr/>
          <p:nvPr/>
        </p:nvSpPr>
        <p:spPr>
          <a:xfrm>
            <a:off x="991984" y="4187916"/>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
            </a:r>
            <a:endParaRPr lang="ru-RU" dirty="0">
              <a:solidFill>
                <a:schemeClr val="bg1"/>
              </a:solidFill>
            </a:endParaRPr>
          </a:p>
        </p:txBody>
      </p:sp>
      <p:sp>
        <p:nvSpPr>
          <p:cNvPr id="12" name="Rectangle 11"/>
          <p:cNvSpPr/>
          <p:nvPr/>
        </p:nvSpPr>
        <p:spPr>
          <a:xfrm>
            <a:off x="1602298" y="5112353"/>
            <a:ext cx="914400" cy="533400"/>
          </a:xfrm>
          <a:prstGeom prst="rect">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t>
            </a:r>
            <a:endParaRPr lang="ru-RU" dirty="0">
              <a:solidFill>
                <a:schemeClr val="bg1"/>
              </a:solidFill>
            </a:endParaRPr>
          </a:p>
        </p:txBody>
      </p:sp>
      <p:cxnSp>
        <p:nvCxnSpPr>
          <p:cNvPr id="14" name="Straight Connector 13"/>
          <p:cNvCxnSpPr>
            <a:stCxn id="5" idx="2"/>
            <a:endCxn id="6" idx="0"/>
          </p:cNvCxnSpPr>
          <p:nvPr/>
        </p:nvCxnSpPr>
        <p:spPr>
          <a:xfrm flipH="1">
            <a:off x="1917316" y="2756195"/>
            <a:ext cx="769202"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2"/>
            <a:endCxn id="7" idx="0"/>
          </p:cNvCxnSpPr>
          <p:nvPr/>
        </p:nvCxnSpPr>
        <p:spPr>
          <a:xfrm>
            <a:off x="2686518" y="2756195"/>
            <a:ext cx="602860"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2"/>
            <a:endCxn id="8" idx="0"/>
          </p:cNvCxnSpPr>
          <p:nvPr/>
        </p:nvCxnSpPr>
        <p:spPr>
          <a:xfrm flipH="1">
            <a:off x="1449184" y="3767592"/>
            <a:ext cx="468132" cy="42032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2"/>
            <a:endCxn id="12" idx="0"/>
          </p:cNvCxnSpPr>
          <p:nvPr/>
        </p:nvCxnSpPr>
        <p:spPr>
          <a:xfrm>
            <a:off x="1449184" y="4721316"/>
            <a:ext cx="610314"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7340263" y="414317"/>
            <a:ext cx="989557" cy="3832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TextBox 22"/>
          <p:cNvSpPr txBox="1"/>
          <p:nvPr/>
        </p:nvSpPr>
        <p:spPr>
          <a:xfrm>
            <a:off x="7062287" y="4285281"/>
            <a:ext cx="1545507" cy="646331"/>
          </a:xfrm>
          <a:prstGeom prst="rect">
            <a:avLst/>
          </a:prstGeom>
          <a:noFill/>
        </p:spPr>
        <p:txBody>
          <a:bodyPr wrap="square" rtlCol="0">
            <a:spAutoFit/>
          </a:bodyPr>
          <a:lstStyle/>
          <a:p>
            <a:pPr algn="ctr"/>
            <a:r>
              <a:rPr lang="en-US" dirty="0" smtClean="0"/>
              <a:t>Finalization queue</a:t>
            </a:r>
            <a:endParaRPr lang="ru-RU" dirty="0"/>
          </a:p>
        </p:txBody>
      </p:sp>
      <p:sp>
        <p:nvSpPr>
          <p:cNvPr id="24" name="Rectangle 23"/>
          <p:cNvSpPr/>
          <p:nvPr/>
        </p:nvSpPr>
        <p:spPr>
          <a:xfrm>
            <a:off x="5442663" y="3347110"/>
            <a:ext cx="989557" cy="2748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TextBox 24"/>
          <p:cNvSpPr txBox="1"/>
          <p:nvPr/>
        </p:nvSpPr>
        <p:spPr>
          <a:xfrm>
            <a:off x="5164687" y="6133521"/>
            <a:ext cx="1545507" cy="646331"/>
          </a:xfrm>
          <a:prstGeom prst="rect">
            <a:avLst/>
          </a:prstGeom>
          <a:noFill/>
        </p:spPr>
        <p:txBody>
          <a:bodyPr wrap="square" rtlCol="0">
            <a:spAutoFit/>
          </a:bodyPr>
          <a:lstStyle/>
          <a:p>
            <a:pPr algn="ctr"/>
            <a:r>
              <a:rPr lang="en-US" dirty="0" smtClean="0"/>
              <a:t>F-reachable queue</a:t>
            </a:r>
            <a:endParaRPr lang="ru-RU" dirty="0"/>
          </a:p>
        </p:txBody>
      </p:sp>
      <p:sp>
        <p:nvSpPr>
          <p:cNvPr id="34" name="Rectangle 33"/>
          <p:cNvSpPr/>
          <p:nvPr/>
        </p:nvSpPr>
        <p:spPr>
          <a:xfrm>
            <a:off x="7377840" y="1167417"/>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
            </a:r>
            <a:endParaRPr lang="ru-RU" dirty="0">
              <a:solidFill>
                <a:schemeClr val="bg1"/>
              </a:solidFill>
            </a:endParaRPr>
          </a:p>
        </p:txBody>
      </p:sp>
      <p:sp>
        <p:nvSpPr>
          <p:cNvPr id="36" name="Rectangle 35"/>
          <p:cNvSpPr/>
          <p:nvPr/>
        </p:nvSpPr>
        <p:spPr>
          <a:xfrm>
            <a:off x="7387888" y="2321154"/>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t>
            </a:r>
            <a:endParaRPr lang="ru-RU" dirty="0">
              <a:solidFill>
                <a:schemeClr val="bg1"/>
              </a:solidFill>
            </a:endParaRPr>
          </a:p>
        </p:txBody>
      </p:sp>
      <p:cxnSp>
        <p:nvCxnSpPr>
          <p:cNvPr id="26" name="Straight Arrow Connector 25"/>
          <p:cNvCxnSpPr>
            <a:endCxn id="24" idx="0"/>
          </p:cNvCxnSpPr>
          <p:nvPr/>
        </p:nvCxnSpPr>
        <p:spPr>
          <a:xfrm>
            <a:off x="5937337" y="2756195"/>
            <a:ext cx="105" cy="590915"/>
          </a:xfrm>
          <a:prstGeom prst="straightConnector1">
            <a:avLst/>
          </a:prstGeom>
          <a:ln w="317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57614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Finalization</a:t>
            </a:r>
            <a:endParaRPr lang="ru-RU" dirty="0"/>
          </a:p>
        </p:txBody>
      </p:sp>
      <p:sp>
        <p:nvSpPr>
          <p:cNvPr id="3" name="Content Placeholder 2"/>
          <p:cNvSpPr>
            <a:spLocks noGrp="1"/>
          </p:cNvSpPr>
          <p:nvPr>
            <p:ph idx="1"/>
          </p:nvPr>
        </p:nvSpPr>
        <p:spPr>
          <a:xfrm>
            <a:off x="818348" y="1371600"/>
            <a:ext cx="7511472" cy="5254668"/>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Finalize is calling when object is not using.</a:t>
            </a:r>
          </a:p>
          <a:p>
            <a:pPr>
              <a:buSzPct val="80000"/>
            </a:pPr>
            <a:endParaRPr lang="en-US" sz="2400" cap="none" dirty="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But, in Finalize() method, we can save reference to this object to some global variable, and use it in future.</a:t>
            </a:r>
          </a:p>
        </p:txBody>
      </p:sp>
      <p:sp>
        <p:nvSpPr>
          <p:cNvPr id="4" name="Rectangle 3"/>
          <p:cNvSpPr/>
          <p:nvPr/>
        </p:nvSpPr>
        <p:spPr>
          <a:xfrm>
            <a:off x="1668045" y="3998934"/>
            <a:ext cx="5334004" cy="2160740"/>
          </a:xfrm>
          <a:prstGeom prst="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B4B4B4"/>
                </a:solidFill>
                <a:highlight>
                  <a:srgbClr val="1E1E1E"/>
                </a:highlight>
                <a:latin typeface="Consolas" panose="020B0609020204030204" pitchFamily="49" charset="0"/>
              </a:rPr>
              <a:t>~</a:t>
            </a:r>
            <a:r>
              <a:rPr lang="en-US" dirty="0">
                <a:solidFill>
                  <a:srgbClr val="FFFFFF"/>
                </a:solidFill>
                <a:highlight>
                  <a:srgbClr val="1E1E1E"/>
                </a:highlight>
                <a:latin typeface="Consolas" panose="020B0609020204030204" pitchFamily="49" charset="0"/>
              </a:rPr>
              <a:t>Fin</a:t>
            </a:r>
            <a:r>
              <a:rPr lang="en-US" dirty="0">
                <a:solidFill>
                  <a:srgbClr val="DCDCDC"/>
                </a:solidFill>
                <a:highlight>
                  <a:srgbClr val="1E1E1E"/>
                </a:highlight>
                <a:latin typeface="Consolas" panose="020B0609020204030204" pitchFamily="49" charset="0"/>
              </a:rPr>
              <a:t>()</a:t>
            </a:r>
          </a:p>
          <a:p>
            <a:r>
              <a:rPr lang="ru-RU" dirty="0" smtClean="0">
                <a:solidFill>
                  <a:srgbClr val="DCDCDC"/>
                </a:solidFill>
                <a:highlight>
                  <a:srgbClr val="1E1E1E"/>
                </a:highlight>
                <a:latin typeface="Consolas" panose="020B0609020204030204" pitchFamily="49" charset="0"/>
              </a:rPr>
              <a:t>{</a:t>
            </a:r>
            <a:endParaRPr lang="ru-RU" dirty="0">
              <a:solidFill>
                <a:srgbClr val="DCDCDC"/>
              </a:solidFill>
              <a:highlight>
                <a:srgbClr val="1E1E1E"/>
              </a:highlight>
              <a:latin typeface="Consolas" panose="020B0609020204030204" pitchFamily="49" charset="0"/>
            </a:endParaRPr>
          </a:p>
          <a:p>
            <a:r>
              <a:rPr lang="en-US" dirty="0" smtClean="0">
                <a:solidFill>
                  <a:srgbClr val="DCDCDC"/>
                </a:solidFill>
                <a:highlight>
                  <a:srgbClr val="1E1E1E"/>
                </a:highlight>
                <a:latin typeface="Consolas" panose="020B0609020204030204" pitchFamily="49" charset="0"/>
              </a:rPr>
              <a:t>    </a:t>
            </a:r>
            <a:r>
              <a:rPr lang="en-US" dirty="0" smtClean="0">
                <a:solidFill>
                  <a:srgbClr val="FFFFFF"/>
                </a:solidFill>
                <a:highlight>
                  <a:srgbClr val="1E1E1E"/>
                </a:highlight>
                <a:latin typeface="Consolas" panose="020B0609020204030204" pitchFamily="49" charset="0"/>
              </a:rPr>
              <a:t>someGlobalVar = </a:t>
            </a:r>
            <a:r>
              <a:rPr lang="en-US" dirty="0" smtClean="0">
                <a:solidFill>
                  <a:srgbClr val="0070C0"/>
                </a:solidFill>
                <a:highlight>
                  <a:srgbClr val="1E1E1E"/>
                </a:highlight>
                <a:latin typeface="Consolas" panose="020B0609020204030204" pitchFamily="49" charset="0"/>
              </a:rPr>
              <a:t>this</a:t>
            </a:r>
            <a:r>
              <a:rPr lang="en-US" dirty="0" smtClean="0">
                <a:solidFill>
                  <a:srgbClr val="FFFFFF"/>
                </a:solidFill>
                <a:highlight>
                  <a:srgbClr val="1E1E1E"/>
                </a:highlight>
                <a:latin typeface="Consolas" panose="020B0609020204030204" pitchFamily="49" charset="0"/>
              </a:rPr>
              <a:t>;</a:t>
            </a:r>
            <a:endParaRPr lang="en-US" dirty="0">
              <a:solidFill>
                <a:srgbClr val="DCDCDC"/>
              </a:solidFill>
              <a:highlight>
                <a:srgbClr val="1E1E1E"/>
              </a:highlight>
              <a:latin typeface="Consolas" panose="020B0609020204030204" pitchFamily="49" charset="0"/>
            </a:endParaRPr>
          </a:p>
          <a:p>
            <a:r>
              <a:rPr lang="ru-RU" dirty="0" smtClean="0">
                <a:solidFill>
                  <a:srgbClr val="DCDCDC"/>
                </a:solidFill>
                <a:highlight>
                  <a:srgbClr val="1E1E1E"/>
                </a:highlight>
                <a:latin typeface="Consolas" panose="020B0609020204030204" pitchFamily="49" charset="0"/>
              </a:rPr>
              <a:t>}</a:t>
            </a:r>
            <a:endParaRPr lang="ru-RU" dirty="0">
              <a:solidFill>
                <a:srgbClr val="DCDCDC"/>
              </a:solidFill>
              <a:highlight>
                <a:srgbClr val="1E1E1E"/>
              </a:highlight>
              <a:latin typeface="Consolas" panose="020B0609020204030204" pitchFamily="49" charset="0"/>
            </a:endParaRPr>
          </a:p>
          <a:p>
            <a:endParaRPr lang="ru-RU" dirty="0"/>
          </a:p>
        </p:txBody>
      </p:sp>
    </p:spTree>
    <p:extLst>
      <p:ext uri="{BB962C8B-B14F-4D97-AF65-F5344CB8AC3E}">
        <p14:creationId xmlns:p14="http://schemas.microsoft.com/office/powerpoint/2010/main" val="1635875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Generations</a:t>
            </a:r>
            <a:endParaRPr lang="ru-RU" dirty="0"/>
          </a:p>
        </p:txBody>
      </p:sp>
      <p:sp>
        <p:nvSpPr>
          <p:cNvPr id="3" name="Content Placeholder 2"/>
          <p:cNvSpPr>
            <a:spLocks noGrp="1"/>
          </p:cNvSpPr>
          <p:nvPr>
            <p:ph idx="1"/>
          </p:nvPr>
        </p:nvSpPr>
        <p:spPr>
          <a:xfrm>
            <a:off x="818348" y="1371600"/>
            <a:ext cx="7511472" cy="5254668"/>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Younger objects dies faster</a:t>
            </a:r>
          </a:p>
          <a:p>
            <a:pPr>
              <a:buSzPct val="80000"/>
            </a:pPr>
            <a:r>
              <a:rPr lang="en-US" sz="2400" cap="none" dirty="0" smtClean="0">
                <a:latin typeface="Calibri" panose="020F0502020204030204" pitchFamily="34" charset="0"/>
                <a:cs typeface="Calibri" panose="020F0502020204030204" pitchFamily="34" charset="0"/>
              </a:rPr>
              <a:t>Older objects live longer </a:t>
            </a:r>
          </a:p>
          <a:p>
            <a:pPr>
              <a:buSzPct val="80000"/>
            </a:pPr>
            <a:r>
              <a:rPr lang="en-US" sz="2400" cap="none" dirty="0" smtClean="0">
                <a:latin typeface="Calibri" panose="020F0502020204030204" pitchFamily="34" charset="0"/>
                <a:cs typeface="Calibri" panose="020F0502020204030204" pitchFamily="34" charset="0"/>
              </a:rPr>
              <a:t>Garbage collection works faster for part of the heap, than for whole heap.</a:t>
            </a:r>
          </a:p>
          <a:p>
            <a:pPr>
              <a:buSzPct val="80000"/>
            </a:pPr>
            <a:endParaRPr lang="en-US" sz="2400" cap="none" dirty="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GLR has 3 generations:</a:t>
            </a:r>
          </a:p>
          <a:p>
            <a:pPr lvl="1">
              <a:buSzPct val="80000"/>
            </a:pPr>
            <a:r>
              <a:rPr lang="en-US" sz="2200" cap="none" dirty="0" smtClean="0">
                <a:latin typeface="Calibri" panose="020F0502020204030204" pitchFamily="34" charset="0"/>
                <a:cs typeface="Calibri" panose="020F0502020204030204" pitchFamily="34" charset="0"/>
              </a:rPr>
              <a:t>0 – for new objects</a:t>
            </a:r>
          </a:p>
          <a:p>
            <a:pPr lvl="1">
              <a:buSzPct val="80000"/>
            </a:pPr>
            <a:r>
              <a:rPr lang="en-US" sz="2200" cap="none" dirty="0" smtClean="0">
                <a:latin typeface="Calibri" panose="020F0502020204030204" pitchFamily="34" charset="0"/>
                <a:cs typeface="Calibri" panose="020F0502020204030204" pitchFamily="34" charset="0"/>
              </a:rPr>
              <a:t>1 – for old objects</a:t>
            </a:r>
          </a:p>
          <a:p>
            <a:pPr lvl="1">
              <a:buSzPct val="80000"/>
            </a:pPr>
            <a:r>
              <a:rPr lang="en-US" sz="2200" cap="none" dirty="0" smtClean="0">
                <a:latin typeface="Calibri" panose="020F0502020204030204" pitchFamily="34" charset="0"/>
                <a:cs typeface="Calibri" panose="020F0502020204030204" pitchFamily="34" charset="0"/>
              </a:rPr>
              <a:t>2 – for the oldest</a:t>
            </a:r>
          </a:p>
          <a:p>
            <a:pPr>
              <a:buSzPct val="80000"/>
            </a:pPr>
            <a:endParaRPr lang="en-US" sz="2400" cap="none" dirty="0">
              <a:latin typeface="Calibri" panose="020F0502020204030204" pitchFamily="34" charset="0"/>
              <a:cs typeface="Calibri" panose="020F0502020204030204" pitchFamily="34" charset="0"/>
            </a:endParaRPr>
          </a:p>
          <a:p>
            <a:pPr>
              <a:buSzPct val="80000"/>
            </a:pPr>
            <a:endParaRPr lang="en-US" sz="24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38339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Generations</a:t>
            </a:r>
            <a:endParaRPr lang="ru-RU" dirty="0"/>
          </a:p>
        </p:txBody>
      </p:sp>
      <p:sp>
        <p:nvSpPr>
          <p:cNvPr id="3" name="Content Placeholder 2"/>
          <p:cNvSpPr>
            <a:spLocks noGrp="1"/>
          </p:cNvSpPr>
          <p:nvPr>
            <p:ph idx="1"/>
          </p:nvPr>
        </p:nvSpPr>
        <p:spPr>
          <a:xfrm>
            <a:off x="818348" y="1371600"/>
            <a:ext cx="7511472" cy="5254668"/>
          </a:xfrm>
        </p:spPr>
        <p:txBody>
          <a:bodyPr anchor="t">
            <a:normAutofit/>
          </a:bodyPr>
          <a:lstStyle/>
          <a:p>
            <a:pPr>
              <a:buSzPct val="80000"/>
            </a:pPr>
            <a:endParaRPr lang="en-US" sz="2400" cap="none" dirty="0">
              <a:latin typeface="Calibri" panose="020F0502020204030204" pitchFamily="34" charset="0"/>
              <a:cs typeface="Calibri" panose="020F0502020204030204" pitchFamily="34" charset="0"/>
            </a:endParaRPr>
          </a:p>
          <a:p>
            <a:pPr>
              <a:buSzPct val="80000"/>
            </a:pPr>
            <a:endParaRPr lang="en-US" sz="2400" cap="none" dirty="0" smtClean="0">
              <a:latin typeface="Calibri" panose="020F0502020204030204" pitchFamily="34" charset="0"/>
              <a:cs typeface="Calibri" panose="020F0502020204030204" pitchFamily="34" charset="0"/>
            </a:endParaRPr>
          </a:p>
        </p:txBody>
      </p:sp>
      <p:grpSp>
        <p:nvGrpSpPr>
          <p:cNvPr id="12" name="Group 11"/>
          <p:cNvGrpSpPr/>
          <p:nvPr/>
        </p:nvGrpSpPr>
        <p:grpSpPr>
          <a:xfrm>
            <a:off x="442574" y="1597257"/>
            <a:ext cx="8263011" cy="1602785"/>
            <a:chOff x="442577" y="2066794"/>
            <a:chExt cx="8263011" cy="1602785"/>
          </a:xfrm>
        </p:grpSpPr>
        <p:sp>
          <p:nvSpPr>
            <p:cNvPr id="4" name="Rectangle 3"/>
            <p:cNvSpPr/>
            <p:nvPr/>
          </p:nvSpPr>
          <p:spPr>
            <a:xfrm>
              <a:off x="442577" y="2066794"/>
              <a:ext cx="8263011" cy="826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Rectangle 4"/>
            <p:cNvSpPr/>
            <p:nvPr/>
          </p:nvSpPr>
          <p:spPr>
            <a:xfrm>
              <a:off x="447809" y="2195519"/>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a</a:t>
              </a:r>
              <a:endParaRPr lang="ru-RU" b="1" dirty="0">
                <a:solidFill>
                  <a:schemeClr val="bg1"/>
                </a:solidFill>
              </a:endParaRPr>
            </a:p>
          </p:txBody>
        </p:sp>
        <p:sp>
          <p:nvSpPr>
            <p:cNvPr id="6" name="Rectangle 5"/>
            <p:cNvSpPr/>
            <p:nvPr/>
          </p:nvSpPr>
          <p:spPr>
            <a:xfrm>
              <a:off x="1209809" y="2195518"/>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b</a:t>
              </a:r>
              <a:endParaRPr lang="ru-RU" b="1" dirty="0">
                <a:solidFill>
                  <a:schemeClr val="bg1"/>
                </a:solidFill>
              </a:endParaRPr>
            </a:p>
          </p:txBody>
        </p:sp>
        <p:sp>
          <p:nvSpPr>
            <p:cNvPr id="7" name="Rectangle 6"/>
            <p:cNvSpPr/>
            <p:nvPr/>
          </p:nvSpPr>
          <p:spPr>
            <a:xfrm>
              <a:off x="1955168" y="2195517"/>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c</a:t>
              </a:r>
              <a:endParaRPr lang="ru-RU" b="1" dirty="0">
                <a:solidFill>
                  <a:schemeClr val="bg1"/>
                </a:solidFill>
              </a:endParaRPr>
            </a:p>
          </p:txBody>
        </p:sp>
        <p:sp>
          <p:nvSpPr>
            <p:cNvPr id="8" name="Rectangle 7"/>
            <p:cNvSpPr/>
            <p:nvPr/>
          </p:nvSpPr>
          <p:spPr>
            <a:xfrm>
              <a:off x="2727629" y="2195516"/>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d</a:t>
              </a:r>
              <a:endParaRPr lang="ru-RU" b="1" dirty="0">
                <a:solidFill>
                  <a:schemeClr val="bg1"/>
                </a:solidFill>
              </a:endParaRPr>
            </a:p>
          </p:txBody>
        </p:sp>
        <p:sp>
          <p:nvSpPr>
            <p:cNvPr id="9" name="Rectangle 8"/>
            <p:cNvSpPr/>
            <p:nvPr/>
          </p:nvSpPr>
          <p:spPr>
            <a:xfrm>
              <a:off x="3500090" y="2195515"/>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e</a:t>
              </a:r>
              <a:endParaRPr lang="ru-RU" b="1" dirty="0">
                <a:solidFill>
                  <a:schemeClr val="bg1"/>
                </a:solidFill>
              </a:endParaRPr>
            </a:p>
          </p:txBody>
        </p:sp>
        <p:sp>
          <p:nvSpPr>
            <p:cNvPr id="10" name="Left Brace 9"/>
            <p:cNvSpPr/>
            <p:nvPr/>
          </p:nvSpPr>
          <p:spPr>
            <a:xfrm rot="16200000">
              <a:off x="2156665" y="1069563"/>
              <a:ext cx="409180" cy="3801674"/>
            </a:xfrm>
            <a:prstGeom prst="leftBrace">
              <a:avLst/>
            </a:prstGeom>
            <a:ln w="317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1" name="TextBox 10"/>
            <p:cNvSpPr txBox="1"/>
            <p:nvPr/>
          </p:nvSpPr>
          <p:spPr>
            <a:xfrm>
              <a:off x="2183963" y="3207914"/>
              <a:ext cx="354584" cy="461665"/>
            </a:xfrm>
            <a:prstGeom prst="rect">
              <a:avLst/>
            </a:prstGeom>
            <a:noFill/>
          </p:spPr>
          <p:txBody>
            <a:bodyPr wrap="none" rtlCol="0">
              <a:spAutoFit/>
            </a:bodyPr>
            <a:lstStyle/>
            <a:p>
              <a:r>
                <a:rPr lang="en-US" sz="2400" dirty="0" smtClean="0"/>
                <a:t>0</a:t>
              </a:r>
              <a:endParaRPr lang="ru-RU" sz="2400" dirty="0"/>
            </a:p>
          </p:txBody>
        </p:sp>
      </p:grpSp>
      <p:grpSp>
        <p:nvGrpSpPr>
          <p:cNvPr id="26" name="Group 25"/>
          <p:cNvGrpSpPr/>
          <p:nvPr/>
        </p:nvGrpSpPr>
        <p:grpSpPr>
          <a:xfrm>
            <a:off x="442575" y="5129950"/>
            <a:ext cx="8263011" cy="1637057"/>
            <a:chOff x="442577" y="4359057"/>
            <a:chExt cx="8263011" cy="1637057"/>
          </a:xfrm>
        </p:grpSpPr>
        <p:sp>
          <p:nvSpPr>
            <p:cNvPr id="14" name="Rectangle 13"/>
            <p:cNvSpPr/>
            <p:nvPr/>
          </p:nvSpPr>
          <p:spPr>
            <a:xfrm>
              <a:off x="442577" y="4359057"/>
              <a:ext cx="8263011" cy="826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Rectangle 14"/>
            <p:cNvSpPr/>
            <p:nvPr/>
          </p:nvSpPr>
          <p:spPr>
            <a:xfrm>
              <a:off x="447809" y="4487782"/>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a</a:t>
              </a:r>
              <a:endParaRPr lang="ru-RU" b="1" dirty="0">
                <a:solidFill>
                  <a:schemeClr val="bg1"/>
                </a:solidFill>
              </a:endParaRPr>
            </a:p>
          </p:txBody>
        </p:sp>
        <p:sp>
          <p:nvSpPr>
            <p:cNvPr id="16" name="Rectangle 15"/>
            <p:cNvSpPr/>
            <p:nvPr/>
          </p:nvSpPr>
          <p:spPr>
            <a:xfrm>
              <a:off x="1209809" y="4487781"/>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b</a:t>
              </a:r>
              <a:endParaRPr lang="ru-RU" b="1" dirty="0">
                <a:solidFill>
                  <a:schemeClr val="bg1"/>
                </a:solidFill>
              </a:endParaRPr>
            </a:p>
          </p:txBody>
        </p:sp>
        <p:sp>
          <p:nvSpPr>
            <p:cNvPr id="17" name="Rectangle 16"/>
            <p:cNvSpPr/>
            <p:nvPr/>
          </p:nvSpPr>
          <p:spPr>
            <a:xfrm>
              <a:off x="1955168" y="4487780"/>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d</a:t>
              </a:r>
              <a:endParaRPr lang="ru-RU" b="1" dirty="0">
                <a:solidFill>
                  <a:schemeClr val="bg1"/>
                </a:solidFill>
              </a:endParaRPr>
            </a:p>
          </p:txBody>
        </p:sp>
        <p:sp>
          <p:nvSpPr>
            <p:cNvPr id="20" name="Left Brace 19"/>
            <p:cNvSpPr/>
            <p:nvPr/>
          </p:nvSpPr>
          <p:spPr>
            <a:xfrm rot="16200000">
              <a:off x="1384203" y="4134288"/>
              <a:ext cx="409180" cy="2256750"/>
            </a:xfrm>
            <a:prstGeom prst="leftBrace">
              <a:avLst/>
            </a:prstGeom>
            <a:ln w="317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1" name="TextBox 20"/>
            <p:cNvSpPr txBox="1"/>
            <p:nvPr/>
          </p:nvSpPr>
          <p:spPr>
            <a:xfrm>
              <a:off x="1411500" y="5534449"/>
              <a:ext cx="354584" cy="461665"/>
            </a:xfrm>
            <a:prstGeom prst="rect">
              <a:avLst/>
            </a:prstGeom>
            <a:noFill/>
          </p:spPr>
          <p:txBody>
            <a:bodyPr wrap="none" rtlCol="0">
              <a:spAutoFit/>
            </a:bodyPr>
            <a:lstStyle/>
            <a:p>
              <a:r>
                <a:rPr lang="en-US" sz="2400" dirty="0" smtClean="0"/>
                <a:t>1</a:t>
              </a:r>
              <a:endParaRPr lang="ru-RU" sz="2400" dirty="0"/>
            </a:p>
          </p:txBody>
        </p:sp>
        <p:sp>
          <p:nvSpPr>
            <p:cNvPr id="24" name="Left Brace 23"/>
            <p:cNvSpPr/>
            <p:nvPr/>
          </p:nvSpPr>
          <p:spPr>
            <a:xfrm rot="16200000">
              <a:off x="3714987" y="4134288"/>
              <a:ext cx="409180" cy="2256750"/>
            </a:xfrm>
            <a:prstGeom prst="leftBrace">
              <a:avLst/>
            </a:prstGeom>
            <a:ln w="317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5" name="TextBox 24"/>
            <p:cNvSpPr txBox="1"/>
            <p:nvPr/>
          </p:nvSpPr>
          <p:spPr>
            <a:xfrm>
              <a:off x="3742284" y="5534449"/>
              <a:ext cx="354584" cy="461665"/>
            </a:xfrm>
            <a:prstGeom prst="rect">
              <a:avLst/>
            </a:prstGeom>
            <a:noFill/>
          </p:spPr>
          <p:txBody>
            <a:bodyPr wrap="none" rtlCol="0">
              <a:spAutoFit/>
            </a:bodyPr>
            <a:lstStyle/>
            <a:p>
              <a:r>
                <a:rPr lang="en-US" sz="2400" dirty="0" smtClean="0"/>
                <a:t>0</a:t>
              </a:r>
              <a:endParaRPr lang="ru-RU" sz="2400" dirty="0"/>
            </a:p>
          </p:txBody>
        </p:sp>
      </p:grpSp>
      <p:grpSp>
        <p:nvGrpSpPr>
          <p:cNvPr id="36" name="Group 35"/>
          <p:cNvGrpSpPr/>
          <p:nvPr/>
        </p:nvGrpSpPr>
        <p:grpSpPr>
          <a:xfrm>
            <a:off x="442574" y="3333331"/>
            <a:ext cx="8263011" cy="1602785"/>
            <a:chOff x="442574" y="3333331"/>
            <a:chExt cx="8263011" cy="1602785"/>
          </a:xfrm>
        </p:grpSpPr>
        <p:sp>
          <p:nvSpPr>
            <p:cNvPr id="28" name="Rectangle 27"/>
            <p:cNvSpPr/>
            <p:nvPr/>
          </p:nvSpPr>
          <p:spPr>
            <a:xfrm>
              <a:off x="442574" y="3333331"/>
              <a:ext cx="8263011" cy="826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Rectangle 28"/>
            <p:cNvSpPr/>
            <p:nvPr/>
          </p:nvSpPr>
          <p:spPr>
            <a:xfrm>
              <a:off x="447806" y="3462056"/>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a</a:t>
              </a:r>
              <a:endParaRPr lang="ru-RU" b="1" dirty="0">
                <a:solidFill>
                  <a:schemeClr val="bg1"/>
                </a:solidFill>
              </a:endParaRPr>
            </a:p>
          </p:txBody>
        </p:sp>
        <p:sp>
          <p:nvSpPr>
            <p:cNvPr id="30" name="Rectangle 29"/>
            <p:cNvSpPr/>
            <p:nvPr/>
          </p:nvSpPr>
          <p:spPr>
            <a:xfrm>
              <a:off x="1209806" y="3462055"/>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b</a:t>
              </a:r>
              <a:endParaRPr lang="ru-RU" b="1" dirty="0">
                <a:solidFill>
                  <a:schemeClr val="bg1"/>
                </a:solidFill>
              </a:endParaRPr>
            </a:p>
          </p:txBody>
        </p:sp>
        <p:sp>
          <p:nvSpPr>
            <p:cNvPr id="31" name="Rectangle 30"/>
            <p:cNvSpPr/>
            <p:nvPr/>
          </p:nvSpPr>
          <p:spPr>
            <a:xfrm>
              <a:off x="1955165" y="3462054"/>
              <a:ext cx="762000" cy="544215"/>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c</a:t>
              </a:r>
              <a:endParaRPr lang="ru-RU" b="1" dirty="0">
                <a:solidFill>
                  <a:schemeClr val="bg1"/>
                </a:solidFill>
              </a:endParaRPr>
            </a:p>
          </p:txBody>
        </p:sp>
        <p:sp>
          <p:nvSpPr>
            <p:cNvPr id="32" name="Rectangle 31"/>
            <p:cNvSpPr/>
            <p:nvPr/>
          </p:nvSpPr>
          <p:spPr>
            <a:xfrm>
              <a:off x="2727626" y="3462053"/>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d</a:t>
              </a:r>
              <a:endParaRPr lang="ru-RU" b="1" dirty="0">
                <a:solidFill>
                  <a:schemeClr val="bg1"/>
                </a:solidFill>
              </a:endParaRPr>
            </a:p>
          </p:txBody>
        </p:sp>
        <p:sp>
          <p:nvSpPr>
            <p:cNvPr id="33" name="Rectangle 32"/>
            <p:cNvSpPr/>
            <p:nvPr/>
          </p:nvSpPr>
          <p:spPr>
            <a:xfrm>
              <a:off x="3500087" y="3462052"/>
              <a:ext cx="762000" cy="544215"/>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e</a:t>
              </a:r>
              <a:endParaRPr lang="ru-RU" b="1" dirty="0">
                <a:solidFill>
                  <a:schemeClr val="bg1"/>
                </a:solidFill>
              </a:endParaRPr>
            </a:p>
          </p:txBody>
        </p:sp>
        <p:sp>
          <p:nvSpPr>
            <p:cNvPr id="34" name="Left Brace 33"/>
            <p:cNvSpPr/>
            <p:nvPr/>
          </p:nvSpPr>
          <p:spPr>
            <a:xfrm rot="16200000">
              <a:off x="2156662" y="2336100"/>
              <a:ext cx="409180" cy="3801674"/>
            </a:xfrm>
            <a:prstGeom prst="leftBrace">
              <a:avLst/>
            </a:prstGeom>
            <a:ln w="317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35" name="TextBox 34"/>
            <p:cNvSpPr txBox="1"/>
            <p:nvPr/>
          </p:nvSpPr>
          <p:spPr>
            <a:xfrm>
              <a:off x="2183960" y="4474451"/>
              <a:ext cx="354584" cy="461665"/>
            </a:xfrm>
            <a:prstGeom prst="rect">
              <a:avLst/>
            </a:prstGeom>
            <a:noFill/>
          </p:spPr>
          <p:txBody>
            <a:bodyPr wrap="none" rtlCol="0">
              <a:spAutoFit/>
            </a:bodyPr>
            <a:lstStyle/>
            <a:p>
              <a:r>
                <a:rPr lang="en-US" sz="2400" dirty="0" smtClean="0"/>
                <a:t>0</a:t>
              </a:r>
              <a:endParaRPr lang="ru-RU" sz="2400" dirty="0"/>
            </a:p>
          </p:txBody>
        </p:sp>
      </p:grpSp>
    </p:spTree>
    <p:extLst>
      <p:ext uri="{BB962C8B-B14F-4D97-AF65-F5344CB8AC3E}">
        <p14:creationId xmlns:p14="http://schemas.microsoft.com/office/powerpoint/2010/main" val="6547574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Generations</a:t>
            </a:r>
            <a:endParaRPr lang="ru-RU" dirty="0"/>
          </a:p>
        </p:txBody>
      </p:sp>
      <p:sp>
        <p:nvSpPr>
          <p:cNvPr id="3" name="Content Placeholder 2"/>
          <p:cNvSpPr>
            <a:spLocks noGrp="1"/>
          </p:cNvSpPr>
          <p:nvPr>
            <p:ph idx="1"/>
          </p:nvPr>
        </p:nvSpPr>
        <p:spPr>
          <a:xfrm>
            <a:off x="818348" y="1371600"/>
            <a:ext cx="7511472" cy="5254668"/>
          </a:xfrm>
        </p:spPr>
        <p:txBody>
          <a:bodyPr anchor="t">
            <a:normAutofit/>
          </a:bodyPr>
          <a:lstStyle/>
          <a:p>
            <a:pPr>
              <a:buSzPct val="80000"/>
            </a:pPr>
            <a:endParaRPr lang="en-US" sz="2400" cap="none" dirty="0">
              <a:latin typeface="Calibri" panose="020F0502020204030204" pitchFamily="34" charset="0"/>
              <a:cs typeface="Calibri" panose="020F0502020204030204" pitchFamily="34" charset="0"/>
            </a:endParaRPr>
          </a:p>
          <a:p>
            <a:pPr>
              <a:buSzPct val="80000"/>
            </a:pPr>
            <a:endParaRPr lang="en-US" sz="2400" cap="none" dirty="0" smtClean="0">
              <a:latin typeface="Calibri" panose="020F0502020204030204" pitchFamily="34" charset="0"/>
              <a:cs typeface="Calibri" panose="020F0502020204030204" pitchFamily="34" charset="0"/>
            </a:endParaRPr>
          </a:p>
        </p:txBody>
      </p:sp>
      <p:grpSp>
        <p:nvGrpSpPr>
          <p:cNvPr id="18" name="Group 17"/>
          <p:cNvGrpSpPr/>
          <p:nvPr/>
        </p:nvGrpSpPr>
        <p:grpSpPr>
          <a:xfrm>
            <a:off x="442573" y="1583915"/>
            <a:ext cx="8263011" cy="1637057"/>
            <a:chOff x="442573" y="1583915"/>
            <a:chExt cx="8263011" cy="1637057"/>
          </a:xfrm>
        </p:grpSpPr>
        <p:sp>
          <p:nvSpPr>
            <p:cNvPr id="14" name="Rectangle 13"/>
            <p:cNvSpPr/>
            <p:nvPr/>
          </p:nvSpPr>
          <p:spPr>
            <a:xfrm>
              <a:off x="442573" y="1583915"/>
              <a:ext cx="8263011" cy="826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Rectangle 14"/>
            <p:cNvSpPr/>
            <p:nvPr/>
          </p:nvSpPr>
          <p:spPr>
            <a:xfrm>
              <a:off x="447805" y="1712640"/>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a</a:t>
              </a:r>
              <a:endParaRPr lang="ru-RU" b="1" dirty="0">
                <a:solidFill>
                  <a:schemeClr val="bg1"/>
                </a:solidFill>
              </a:endParaRPr>
            </a:p>
          </p:txBody>
        </p:sp>
        <p:sp>
          <p:nvSpPr>
            <p:cNvPr id="16" name="Rectangle 15"/>
            <p:cNvSpPr/>
            <p:nvPr/>
          </p:nvSpPr>
          <p:spPr>
            <a:xfrm>
              <a:off x="1209805" y="1712639"/>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b</a:t>
              </a:r>
              <a:endParaRPr lang="ru-RU" b="1" dirty="0">
                <a:solidFill>
                  <a:schemeClr val="bg1"/>
                </a:solidFill>
              </a:endParaRPr>
            </a:p>
          </p:txBody>
        </p:sp>
        <p:sp>
          <p:nvSpPr>
            <p:cNvPr id="17" name="Rectangle 16"/>
            <p:cNvSpPr/>
            <p:nvPr/>
          </p:nvSpPr>
          <p:spPr>
            <a:xfrm>
              <a:off x="1955164" y="1712638"/>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d</a:t>
              </a:r>
              <a:endParaRPr lang="ru-RU" b="1" dirty="0">
                <a:solidFill>
                  <a:schemeClr val="bg1"/>
                </a:solidFill>
              </a:endParaRPr>
            </a:p>
          </p:txBody>
        </p:sp>
        <p:sp>
          <p:nvSpPr>
            <p:cNvPr id="20" name="Left Brace 19"/>
            <p:cNvSpPr/>
            <p:nvPr/>
          </p:nvSpPr>
          <p:spPr>
            <a:xfrm rot="16200000">
              <a:off x="1384199" y="1359146"/>
              <a:ext cx="409180" cy="2256750"/>
            </a:xfrm>
            <a:prstGeom prst="leftBrace">
              <a:avLst/>
            </a:prstGeom>
            <a:ln w="317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1" name="TextBox 20"/>
            <p:cNvSpPr txBox="1"/>
            <p:nvPr/>
          </p:nvSpPr>
          <p:spPr>
            <a:xfrm>
              <a:off x="1411496" y="2759307"/>
              <a:ext cx="354584" cy="461665"/>
            </a:xfrm>
            <a:prstGeom prst="rect">
              <a:avLst/>
            </a:prstGeom>
            <a:noFill/>
          </p:spPr>
          <p:txBody>
            <a:bodyPr wrap="none" rtlCol="0">
              <a:spAutoFit/>
            </a:bodyPr>
            <a:lstStyle/>
            <a:p>
              <a:r>
                <a:rPr lang="en-US" sz="2400" dirty="0" smtClean="0"/>
                <a:t>1</a:t>
              </a:r>
              <a:endParaRPr lang="ru-RU" sz="2400" dirty="0"/>
            </a:p>
          </p:txBody>
        </p:sp>
        <p:sp>
          <p:nvSpPr>
            <p:cNvPr id="24" name="Left Brace 23"/>
            <p:cNvSpPr/>
            <p:nvPr/>
          </p:nvSpPr>
          <p:spPr>
            <a:xfrm rot="16200000">
              <a:off x="4854890" y="219239"/>
              <a:ext cx="409180" cy="4536564"/>
            </a:xfrm>
            <a:prstGeom prst="leftBrace">
              <a:avLst/>
            </a:prstGeom>
            <a:ln w="317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5" name="TextBox 24"/>
            <p:cNvSpPr txBox="1"/>
            <p:nvPr/>
          </p:nvSpPr>
          <p:spPr>
            <a:xfrm>
              <a:off x="4882188" y="2694088"/>
              <a:ext cx="354584" cy="461665"/>
            </a:xfrm>
            <a:prstGeom prst="rect">
              <a:avLst/>
            </a:prstGeom>
            <a:noFill/>
          </p:spPr>
          <p:txBody>
            <a:bodyPr wrap="none" rtlCol="0">
              <a:spAutoFit/>
            </a:bodyPr>
            <a:lstStyle/>
            <a:p>
              <a:r>
                <a:rPr lang="en-US" sz="2400" dirty="0" smtClean="0"/>
                <a:t>0</a:t>
              </a:r>
              <a:endParaRPr lang="ru-RU" sz="2400" dirty="0"/>
            </a:p>
          </p:txBody>
        </p:sp>
        <p:sp>
          <p:nvSpPr>
            <p:cNvPr id="36" name="Rectangle 35"/>
            <p:cNvSpPr/>
            <p:nvPr/>
          </p:nvSpPr>
          <p:spPr>
            <a:xfrm>
              <a:off x="2791198" y="1712638"/>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f</a:t>
              </a:r>
              <a:endParaRPr lang="ru-RU" b="1" dirty="0">
                <a:solidFill>
                  <a:schemeClr val="bg1"/>
                </a:solidFill>
              </a:endParaRPr>
            </a:p>
          </p:txBody>
        </p:sp>
        <p:sp>
          <p:nvSpPr>
            <p:cNvPr id="37" name="Rectangle 36"/>
            <p:cNvSpPr/>
            <p:nvPr/>
          </p:nvSpPr>
          <p:spPr>
            <a:xfrm>
              <a:off x="3538572" y="1712638"/>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g</a:t>
              </a:r>
              <a:endParaRPr lang="ru-RU" b="1" dirty="0">
                <a:solidFill>
                  <a:schemeClr val="bg1"/>
                </a:solidFill>
              </a:endParaRPr>
            </a:p>
          </p:txBody>
        </p:sp>
        <p:sp>
          <p:nvSpPr>
            <p:cNvPr id="38" name="Rectangle 37"/>
            <p:cNvSpPr/>
            <p:nvPr/>
          </p:nvSpPr>
          <p:spPr>
            <a:xfrm>
              <a:off x="4298474" y="1712638"/>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h</a:t>
              </a:r>
              <a:endParaRPr lang="ru-RU" b="1" dirty="0">
                <a:solidFill>
                  <a:schemeClr val="bg1"/>
                </a:solidFill>
              </a:endParaRPr>
            </a:p>
          </p:txBody>
        </p:sp>
        <p:sp>
          <p:nvSpPr>
            <p:cNvPr id="39" name="Rectangle 38"/>
            <p:cNvSpPr/>
            <p:nvPr/>
          </p:nvSpPr>
          <p:spPr>
            <a:xfrm>
              <a:off x="5047946" y="1718273"/>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bg1"/>
                  </a:solidFill>
                </a:rPr>
                <a:t>i</a:t>
              </a:r>
              <a:endParaRPr lang="ru-RU" b="1" dirty="0">
                <a:solidFill>
                  <a:schemeClr val="bg1"/>
                </a:solidFill>
              </a:endParaRPr>
            </a:p>
          </p:txBody>
        </p:sp>
        <p:sp>
          <p:nvSpPr>
            <p:cNvPr id="40" name="Rectangle 39"/>
            <p:cNvSpPr/>
            <p:nvPr/>
          </p:nvSpPr>
          <p:spPr>
            <a:xfrm>
              <a:off x="5805750" y="1712638"/>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j</a:t>
              </a:r>
              <a:endParaRPr lang="ru-RU" b="1" dirty="0">
                <a:solidFill>
                  <a:schemeClr val="bg1"/>
                </a:solidFill>
              </a:endParaRPr>
            </a:p>
          </p:txBody>
        </p:sp>
        <p:sp>
          <p:nvSpPr>
            <p:cNvPr id="41" name="Rectangle 40"/>
            <p:cNvSpPr/>
            <p:nvPr/>
          </p:nvSpPr>
          <p:spPr>
            <a:xfrm>
              <a:off x="6565762" y="1712637"/>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k</a:t>
              </a:r>
              <a:endParaRPr lang="ru-RU" b="1" dirty="0">
                <a:solidFill>
                  <a:schemeClr val="bg1"/>
                </a:solidFill>
              </a:endParaRPr>
            </a:p>
          </p:txBody>
        </p:sp>
      </p:grpSp>
      <p:grpSp>
        <p:nvGrpSpPr>
          <p:cNvPr id="13" name="Group 12"/>
          <p:cNvGrpSpPr/>
          <p:nvPr/>
        </p:nvGrpSpPr>
        <p:grpSpPr>
          <a:xfrm>
            <a:off x="442574" y="3333331"/>
            <a:ext cx="8263011" cy="1602786"/>
            <a:chOff x="442574" y="3333331"/>
            <a:chExt cx="8263011" cy="1602786"/>
          </a:xfrm>
        </p:grpSpPr>
        <p:sp>
          <p:nvSpPr>
            <p:cNvPr id="28" name="Rectangle 27"/>
            <p:cNvSpPr/>
            <p:nvPr/>
          </p:nvSpPr>
          <p:spPr>
            <a:xfrm>
              <a:off x="442574" y="3333331"/>
              <a:ext cx="8263011" cy="826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5" name="Rectangle 64"/>
            <p:cNvSpPr/>
            <p:nvPr/>
          </p:nvSpPr>
          <p:spPr>
            <a:xfrm>
              <a:off x="6578290" y="3455241"/>
              <a:ext cx="762000" cy="544215"/>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k</a:t>
              </a:r>
              <a:endParaRPr lang="ru-RU" b="1" dirty="0">
                <a:solidFill>
                  <a:schemeClr val="bg1"/>
                </a:solidFill>
              </a:endParaRPr>
            </a:p>
          </p:txBody>
        </p:sp>
        <p:sp>
          <p:nvSpPr>
            <p:cNvPr id="58" name="Left Brace 57"/>
            <p:cNvSpPr/>
            <p:nvPr/>
          </p:nvSpPr>
          <p:spPr>
            <a:xfrm rot="16200000">
              <a:off x="4867418" y="1961843"/>
              <a:ext cx="409180" cy="4536564"/>
            </a:xfrm>
            <a:prstGeom prst="leftBrace">
              <a:avLst/>
            </a:prstGeom>
            <a:ln w="317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59" name="TextBox 58"/>
            <p:cNvSpPr txBox="1"/>
            <p:nvPr/>
          </p:nvSpPr>
          <p:spPr>
            <a:xfrm>
              <a:off x="4894716" y="4436692"/>
              <a:ext cx="354584" cy="461665"/>
            </a:xfrm>
            <a:prstGeom prst="rect">
              <a:avLst/>
            </a:prstGeom>
            <a:noFill/>
          </p:spPr>
          <p:txBody>
            <a:bodyPr wrap="none" rtlCol="0">
              <a:spAutoFit/>
            </a:bodyPr>
            <a:lstStyle/>
            <a:p>
              <a:r>
                <a:rPr lang="en-US" sz="2400" dirty="0" smtClean="0"/>
                <a:t>0</a:t>
              </a:r>
              <a:endParaRPr lang="ru-RU" sz="2400" dirty="0"/>
            </a:p>
          </p:txBody>
        </p:sp>
        <p:sp>
          <p:nvSpPr>
            <p:cNvPr id="60" name="Rectangle 59"/>
            <p:cNvSpPr/>
            <p:nvPr/>
          </p:nvSpPr>
          <p:spPr>
            <a:xfrm>
              <a:off x="2803726" y="3455242"/>
              <a:ext cx="762000" cy="544215"/>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f</a:t>
              </a:r>
              <a:endParaRPr lang="ru-RU" b="1" dirty="0">
                <a:solidFill>
                  <a:schemeClr val="bg1"/>
                </a:solidFill>
              </a:endParaRPr>
            </a:p>
          </p:txBody>
        </p:sp>
        <p:sp>
          <p:nvSpPr>
            <p:cNvPr id="61" name="Rectangle 60"/>
            <p:cNvSpPr/>
            <p:nvPr/>
          </p:nvSpPr>
          <p:spPr>
            <a:xfrm>
              <a:off x="3551100" y="3455242"/>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g</a:t>
              </a:r>
              <a:endParaRPr lang="ru-RU" b="1" dirty="0">
                <a:solidFill>
                  <a:schemeClr val="bg1"/>
                </a:solidFill>
              </a:endParaRPr>
            </a:p>
          </p:txBody>
        </p:sp>
        <p:sp>
          <p:nvSpPr>
            <p:cNvPr id="62" name="Rectangle 61"/>
            <p:cNvSpPr/>
            <p:nvPr/>
          </p:nvSpPr>
          <p:spPr>
            <a:xfrm>
              <a:off x="4311002" y="3455242"/>
              <a:ext cx="762000" cy="544215"/>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h</a:t>
              </a:r>
              <a:endParaRPr lang="ru-RU" b="1" dirty="0">
                <a:solidFill>
                  <a:schemeClr val="bg1"/>
                </a:solidFill>
              </a:endParaRPr>
            </a:p>
          </p:txBody>
        </p:sp>
        <p:sp>
          <p:nvSpPr>
            <p:cNvPr id="63" name="Rectangle 62"/>
            <p:cNvSpPr/>
            <p:nvPr/>
          </p:nvSpPr>
          <p:spPr>
            <a:xfrm>
              <a:off x="5060474" y="3460877"/>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bg1"/>
                  </a:solidFill>
                </a:rPr>
                <a:t>i</a:t>
              </a:r>
              <a:endParaRPr lang="ru-RU" b="1" dirty="0">
                <a:solidFill>
                  <a:schemeClr val="bg1"/>
                </a:solidFill>
              </a:endParaRPr>
            </a:p>
          </p:txBody>
        </p:sp>
        <p:sp>
          <p:nvSpPr>
            <p:cNvPr id="64" name="Rectangle 63"/>
            <p:cNvSpPr/>
            <p:nvPr/>
          </p:nvSpPr>
          <p:spPr>
            <a:xfrm>
              <a:off x="5818278" y="3455242"/>
              <a:ext cx="762000" cy="544215"/>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j</a:t>
              </a:r>
              <a:endParaRPr lang="ru-RU" b="1" dirty="0">
                <a:solidFill>
                  <a:schemeClr val="bg1"/>
                </a:solidFill>
              </a:endParaRPr>
            </a:p>
          </p:txBody>
        </p:sp>
        <p:sp>
          <p:nvSpPr>
            <p:cNvPr id="29" name="Rectangle 28"/>
            <p:cNvSpPr/>
            <p:nvPr/>
          </p:nvSpPr>
          <p:spPr>
            <a:xfrm>
              <a:off x="447806" y="3462056"/>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a</a:t>
              </a:r>
              <a:endParaRPr lang="ru-RU" b="1" dirty="0">
                <a:solidFill>
                  <a:schemeClr val="bg1"/>
                </a:solidFill>
              </a:endParaRPr>
            </a:p>
          </p:txBody>
        </p:sp>
        <p:sp>
          <p:nvSpPr>
            <p:cNvPr id="30" name="Rectangle 29"/>
            <p:cNvSpPr/>
            <p:nvPr/>
          </p:nvSpPr>
          <p:spPr>
            <a:xfrm>
              <a:off x="1209806" y="3462055"/>
              <a:ext cx="762000" cy="544215"/>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b</a:t>
              </a:r>
              <a:endParaRPr lang="ru-RU" b="1" dirty="0">
                <a:solidFill>
                  <a:schemeClr val="bg1"/>
                </a:solidFill>
              </a:endParaRPr>
            </a:p>
          </p:txBody>
        </p:sp>
        <p:sp>
          <p:nvSpPr>
            <p:cNvPr id="32" name="Rectangle 31"/>
            <p:cNvSpPr/>
            <p:nvPr/>
          </p:nvSpPr>
          <p:spPr>
            <a:xfrm>
              <a:off x="1966580" y="3462052"/>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d</a:t>
              </a:r>
              <a:endParaRPr lang="ru-RU" b="1" dirty="0">
                <a:solidFill>
                  <a:schemeClr val="bg1"/>
                </a:solidFill>
              </a:endParaRPr>
            </a:p>
          </p:txBody>
        </p:sp>
        <p:sp>
          <p:nvSpPr>
            <p:cNvPr id="34" name="Left Brace 33"/>
            <p:cNvSpPr/>
            <p:nvPr/>
          </p:nvSpPr>
          <p:spPr>
            <a:xfrm rot="16200000">
              <a:off x="1389908" y="3102854"/>
              <a:ext cx="409180" cy="2268165"/>
            </a:xfrm>
            <a:prstGeom prst="leftBrace">
              <a:avLst/>
            </a:prstGeom>
            <a:ln w="317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35" name="TextBox 34"/>
            <p:cNvSpPr txBox="1"/>
            <p:nvPr/>
          </p:nvSpPr>
          <p:spPr>
            <a:xfrm>
              <a:off x="1411496" y="4474452"/>
              <a:ext cx="354584" cy="461665"/>
            </a:xfrm>
            <a:prstGeom prst="rect">
              <a:avLst/>
            </a:prstGeom>
            <a:noFill/>
          </p:spPr>
          <p:txBody>
            <a:bodyPr wrap="none" rtlCol="0">
              <a:spAutoFit/>
            </a:bodyPr>
            <a:lstStyle/>
            <a:p>
              <a:r>
                <a:rPr lang="en-US" sz="2400" dirty="0" smtClean="0"/>
                <a:t>1</a:t>
              </a:r>
              <a:endParaRPr lang="ru-RU" sz="2400" dirty="0"/>
            </a:p>
          </p:txBody>
        </p:sp>
      </p:grpSp>
      <p:grpSp>
        <p:nvGrpSpPr>
          <p:cNvPr id="19" name="Group 18"/>
          <p:cNvGrpSpPr/>
          <p:nvPr/>
        </p:nvGrpSpPr>
        <p:grpSpPr>
          <a:xfrm>
            <a:off x="342365" y="5043924"/>
            <a:ext cx="8263011" cy="1615942"/>
            <a:chOff x="342365" y="5043924"/>
            <a:chExt cx="8263011" cy="1615942"/>
          </a:xfrm>
        </p:grpSpPr>
        <p:sp>
          <p:nvSpPr>
            <p:cNvPr id="67" name="Rectangle 66"/>
            <p:cNvSpPr/>
            <p:nvPr/>
          </p:nvSpPr>
          <p:spPr>
            <a:xfrm>
              <a:off x="342365" y="5043924"/>
              <a:ext cx="8263011" cy="826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9" name="Left Brace 68"/>
            <p:cNvSpPr/>
            <p:nvPr/>
          </p:nvSpPr>
          <p:spPr>
            <a:xfrm rot="16200000">
              <a:off x="2574069" y="5128641"/>
              <a:ext cx="409180" cy="1624154"/>
            </a:xfrm>
            <a:prstGeom prst="leftBrace">
              <a:avLst/>
            </a:prstGeom>
            <a:ln w="317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70" name="TextBox 69"/>
            <p:cNvSpPr txBox="1"/>
            <p:nvPr/>
          </p:nvSpPr>
          <p:spPr>
            <a:xfrm>
              <a:off x="4794507" y="6147285"/>
              <a:ext cx="354584" cy="461665"/>
            </a:xfrm>
            <a:prstGeom prst="rect">
              <a:avLst/>
            </a:prstGeom>
            <a:noFill/>
          </p:spPr>
          <p:txBody>
            <a:bodyPr wrap="none" rtlCol="0">
              <a:spAutoFit/>
            </a:bodyPr>
            <a:lstStyle/>
            <a:p>
              <a:r>
                <a:rPr lang="en-US" sz="2400" dirty="0" smtClean="0"/>
                <a:t>0</a:t>
              </a:r>
              <a:endParaRPr lang="ru-RU" sz="2400" dirty="0"/>
            </a:p>
          </p:txBody>
        </p:sp>
        <p:sp>
          <p:nvSpPr>
            <p:cNvPr id="72" name="Rectangle 71"/>
            <p:cNvSpPr/>
            <p:nvPr/>
          </p:nvSpPr>
          <p:spPr>
            <a:xfrm>
              <a:off x="2060021" y="5171469"/>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g</a:t>
              </a:r>
              <a:endParaRPr lang="ru-RU" b="1" dirty="0">
                <a:solidFill>
                  <a:schemeClr val="bg1"/>
                </a:solidFill>
              </a:endParaRPr>
            </a:p>
          </p:txBody>
        </p:sp>
        <p:sp>
          <p:nvSpPr>
            <p:cNvPr id="74" name="Rectangle 73"/>
            <p:cNvSpPr/>
            <p:nvPr/>
          </p:nvSpPr>
          <p:spPr>
            <a:xfrm>
              <a:off x="2828733" y="5171469"/>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bg1"/>
                  </a:solidFill>
                </a:rPr>
                <a:t>i</a:t>
              </a:r>
              <a:endParaRPr lang="ru-RU" b="1" dirty="0">
                <a:solidFill>
                  <a:schemeClr val="bg1"/>
                </a:solidFill>
              </a:endParaRPr>
            </a:p>
          </p:txBody>
        </p:sp>
        <p:sp>
          <p:nvSpPr>
            <p:cNvPr id="76" name="Rectangle 75"/>
            <p:cNvSpPr/>
            <p:nvPr/>
          </p:nvSpPr>
          <p:spPr>
            <a:xfrm>
              <a:off x="347597" y="5172649"/>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a</a:t>
              </a:r>
              <a:endParaRPr lang="ru-RU" b="1" dirty="0">
                <a:solidFill>
                  <a:schemeClr val="bg1"/>
                </a:solidFill>
              </a:endParaRPr>
            </a:p>
          </p:txBody>
        </p:sp>
        <p:sp>
          <p:nvSpPr>
            <p:cNvPr id="78" name="Rectangle 77"/>
            <p:cNvSpPr/>
            <p:nvPr/>
          </p:nvSpPr>
          <p:spPr>
            <a:xfrm>
              <a:off x="1137244" y="5172648"/>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d</a:t>
              </a:r>
              <a:endParaRPr lang="ru-RU" b="1" dirty="0">
                <a:solidFill>
                  <a:schemeClr val="bg1"/>
                </a:solidFill>
              </a:endParaRPr>
            </a:p>
          </p:txBody>
        </p:sp>
        <p:sp>
          <p:nvSpPr>
            <p:cNvPr id="79" name="Left Brace 78"/>
            <p:cNvSpPr/>
            <p:nvPr/>
          </p:nvSpPr>
          <p:spPr>
            <a:xfrm rot="16200000">
              <a:off x="925137" y="5178010"/>
              <a:ext cx="409180" cy="1539039"/>
            </a:xfrm>
            <a:prstGeom prst="leftBrace">
              <a:avLst/>
            </a:prstGeom>
            <a:ln w="317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80" name="TextBox 79"/>
            <p:cNvSpPr txBox="1"/>
            <p:nvPr/>
          </p:nvSpPr>
          <p:spPr>
            <a:xfrm>
              <a:off x="932305" y="6198201"/>
              <a:ext cx="354584" cy="461665"/>
            </a:xfrm>
            <a:prstGeom prst="rect">
              <a:avLst/>
            </a:prstGeom>
            <a:noFill/>
          </p:spPr>
          <p:txBody>
            <a:bodyPr wrap="none" rtlCol="0">
              <a:spAutoFit/>
            </a:bodyPr>
            <a:lstStyle/>
            <a:p>
              <a:r>
                <a:rPr lang="en-US" sz="2400" dirty="0" smtClean="0"/>
                <a:t>2</a:t>
              </a:r>
              <a:endParaRPr lang="ru-RU" sz="2400" dirty="0"/>
            </a:p>
          </p:txBody>
        </p:sp>
        <p:sp>
          <p:nvSpPr>
            <p:cNvPr id="81" name="TextBox 80"/>
            <p:cNvSpPr txBox="1"/>
            <p:nvPr/>
          </p:nvSpPr>
          <p:spPr>
            <a:xfrm>
              <a:off x="2601367" y="6147285"/>
              <a:ext cx="354584" cy="461665"/>
            </a:xfrm>
            <a:prstGeom prst="rect">
              <a:avLst/>
            </a:prstGeom>
            <a:noFill/>
          </p:spPr>
          <p:txBody>
            <a:bodyPr wrap="none" rtlCol="0">
              <a:spAutoFit/>
            </a:bodyPr>
            <a:lstStyle/>
            <a:p>
              <a:r>
                <a:rPr lang="en-US" sz="2400" dirty="0" smtClean="0"/>
                <a:t>1</a:t>
              </a:r>
              <a:endParaRPr lang="ru-RU" sz="2400" dirty="0"/>
            </a:p>
          </p:txBody>
        </p:sp>
        <p:sp>
          <p:nvSpPr>
            <p:cNvPr id="82" name="Left Brace 81"/>
            <p:cNvSpPr/>
            <p:nvPr/>
          </p:nvSpPr>
          <p:spPr>
            <a:xfrm rot="16200000">
              <a:off x="4761474" y="4675632"/>
              <a:ext cx="409180" cy="2543795"/>
            </a:xfrm>
            <a:prstGeom prst="leftBrace">
              <a:avLst/>
            </a:prstGeom>
            <a:ln w="317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grpSp>
    </p:spTree>
    <p:extLst>
      <p:ext uri="{BB962C8B-B14F-4D97-AF65-F5344CB8AC3E}">
        <p14:creationId xmlns:p14="http://schemas.microsoft.com/office/powerpoint/2010/main" val="38504235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Large Object Heap (LOH)</a:t>
            </a:r>
            <a:endParaRPr lang="ru-RU" dirty="0"/>
          </a:p>
        </p:txBody>
      </p:sp>
      <p:sp>
        <p:nvSpPr>
          <p:cNvPr id="3" name="Content Placeholder 2"/>
          <p:cNvSpPr>
            <a:spLocks noGrp="1"/>
          </p:cNvSpPr>
          <p:nvPr>
            <p:ph idx="1"/>
          </p:nvPr>
        </p:nvSpPr>
        <p:spPr>
          <a:xfrm>
            <a:off x="818348" y="1371600"/>
            <a:ext cx="7511472" cy="5254668"/>
          </a:xfrm>
        </p:spPr>
        <p:txBody>
          <a:bodyPr anchor="t">
            <a:normAutofit/>
          </a:bodyPr>
          <a:lstStyle/>
          <a:p>
            <a:pPr>
              <a:buSzPct val="80000"/>
            </a:pPr>
            <a:endParaRPr lang="en-US" sz="2400"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CLR has special heap for large objects ( &lt; 85kb )</a:t>
            </a:r>
          </a:p>
          <a:p>
            <a:pPr>
              <a:buSzPct val="80000"/>
            </a:pPr>
            <a:endParaRPr lang="en-US" sz="2400"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LOH does nod defragmented during the GC.</a:t>
            </a:r>
          </a:p>
          <a:p>
            <a:pPr lvl="1">
              <a:buSzPct val="80000"/>
            </a:pPr>
            <a:r>
              <a:rPr lang="en-US" sz="2200" cap="none" dirty="0" smtClean="0">
                <a:latin typeface="Calibri" panose="020F0502020204030204" pitchFamily="34" charset="0"/>
                <a:cs typeface="Calibri" panose="020F0502020204030204" pitchFamily="34" charset="0"/>
              </a:rPr>
              <a:t>It will require too much processor time</a:t>
            </a:r>
          </a:p>
          <a:p>
            <a:pPr>
              <a:buSzPct val="80000"/>
            </a:pPr>
            <a:endParaRPr lang="en-US" sz="2400" cap="none" dirty="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All objects in LOH threats as 2 generation</a:t>
            </a:r>
            <a:endParaRPr lang="en-US" sz="2400" cap="none" dirty="0">
              <a:latin typeface="Calibri" panose="020F0502020204030204" pitchFamily="34" charset="0"/>
              <a:cs typeface="Calibri" panose="020F0502020204030204" pitchFamily="34" charset="0"/>
            </a:endParaRPr>
          </a:p>
          <a:p>
            <a:pPr>
              <a:buSzPct val="80000"/>
            </a:pPr>
            <a:endParaRPr lang="en-US" sz="24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049383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Dispose Pattern</a:t>
            </a:r>
            <a:endParaRPr lang="ru-RU" dirty="0"/>
          </a:p>
        </p:txBody>
      </p:sp>
      <p:sp>
        <p:nvSpPr>
          <p:cNvPr id="3" name="Content Placeholder 2"/>
          <p:cNvSpPr>
            <a:spLocks noGrp="1"/>
          </p:cNvSpPr>
          <p:nvPr>
            <p:ph idx="1"/>
          </p:nvPr>
        </p:nvSpPr>
        <p:spPr>
          <a:xfrm>
            <a:off x="818348" y="1371600"/>
            <a:ext cx="7511472" cy="5254668"/>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Object can have </a:t>
            </a:r>
            <a:r>
              <a:rPr lang="en-US" sz="2400" u="sng" cap="none" dirty="0" smtClean="0">
                <a:latin typeface="Calibri" panose="020F0502020204030204" pitchFamily="34" charset="0"/>
                <a:cs typeface="Calibri" panose="020F0502020204030204" pitchFamily="34" charset="0"/>
              </a:rPr>
              <a:t>Managed</a:t>
            </a:r>
            <a:r>
              <a:rPr lang="en-US" sz="2400" cap="none" dirty="0" smtClean="0">
                <a:latin typeface="Calibri" panose="020F0502020204030204" pitchFamily="34" charset="0"/>
                <a:cs typeface="Calibri" panose="020F0502020204030204" pitchFamily="34" charset="0"/>
              </a:rPr>
              <a:t> and </a:t>
            </a:r>
            <a:r>
              <a:rPr lang="en-US" sz="2400" u="sng" cap="none" dirty="0" smtClean="0">
                <a:latin typeface="Calibri" panose="020F0502020204030204" pitchFamily="34" charset="0"/>
                <a:cs typeface="Calibri" panose="020F0502020204030204" pitchFamily="34" charset="0"/>
              </a:rPr>
              <a:t>Unmanaged</a:t>
            </a:r>
            <a:r>
              <a:rPr lang="en-US" sz="2400" cap="none" dirty="0" smtClean="0">
                <a:latin typeface="Calibri" panose="020F0502020204030204" pitchFamily="34" charset="0"/>
                <a:cs typeface="Calibri" panose="020F0502020204030204" pitchFamily="34" charset="0"/>
              </a:rPr>
              <a:t> resources</a:t>
            </a:r>
          </a:p>
          <a:p>
            <a:pPr>
              <a:buSzPct val="80000"/>
            </a:pPr>
            <a:endParaRPr lang="en-US" sz="2400" cap="none" dirty="0" smtClean="0">
              <a:latin typeface="Calibri" panose="020F0502020204030204" pitchFamily="34" charset="0"/>
              <a:cs typeface="Calibri" panose="020F0502020204030204" pitchFamily="34" charset="0"/>
            </a:endParaRPr>
          </a:p>
        </p:txBody>
      </p:sp>
      <p:sp>
        <p:nvSpPr>
          <p:cNvPr id="4" name="Rectangle 3"/>
          <p:cNvSpPr/>
          <p:nvPr/>
        </p:nvSpPr>
        <p:spPr>
          <a:xfrm>
            <a:off x="338203" y="4334006"/>
            <a:ext cx="8417490" cy="1791222"/>
          </a:xfrm>
          <a:prstGeom prst="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569CD6"/>
                </a:solidFill>
                <a:highlight>
                  <a:srgbClr val="1E1E1E"/>
                </a:highlight>
                <a:latin typeface="Consolas" panose="020B0609020204030204" pitchFamily="49" charset="0"/>
              </a:rPr>
              <a:t>public</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WriteToFile</a:t>
            </a:r>
            <a:r>
              <a:rPr lang="en-US" dirty="0">
                <a:solidFill>
                  <a:srgbClr val="DCDCDC"/>
                </a:solidFill>
                <a:highlight>
                  <a:srgbClr val="1E1E1E"/>
                </a:highlight>
                <a:latin typeface="Consolas" panose="020B0609020204030204" pitchFamily="49" charset="0"/>
              </a:rPr>
              <a:t>(</a:t>
            </a:r>
            <a:r>
              <a:rPr lang="en-US" dirty="0">
                <a:solidFill>
                  <a:srgbClr val="569CD6"/>
                </a:solidFill>
                <a:highlight>
                  <a:srgbClr val="1E1E1E"/>
                </a:highlight>
                <a:latin typeface="Consolas" panose="020B0609020204030204" pitchFamily="49" charset="0"/>
              </a:rPr>
              <a:t>string</a:t>
            </a:r>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s</a:t>
            </a:r>
            <a:r>
              <a:rPr lang="en-US" dirty="0">
                <a:solidFill>
                  <a:srgbClr val="DCDCDC"/>
                </a:solidFill>
                <a:highlight>
                  <a:srgbClr val="1E1E1E"/>
                </a:highlight>
                <a:latin typeface="Consolas" panose="020B0609020204030204" pitchFamily="49" charset="0"/>
              </a:rPr>
              <a:t>)</a:t>
            </a:r>
          </a:p>
          <a:p>
            <a:r>
              <a:rPr lang="ru-RU"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a:solidFill>
                  <a:srgbClr val="4EC9B0"/>
                </a:solidFill>
                <a:highlight>
                  <a:srgbClr val="1E1E1E"/>
                </a:highlight>
                <a:latin typeface="Consolas" panose="020B0609020204030204" pitchFamily="49" charset="0"/>
              </a:rPr>
              <a:t>TextWriter</a:t>
            </a:r>
            <a:r>
              <a:rPr lang="en-US" dirty="0">
                <a:solidFill>
                  <a:srgbClr val="DCDCDC"/>
                </a:solidFill>
                <a:highlight>
                  <a:srgbClr val="1E1E1E"/>
                </a:highlight>
                <a:latin typeface="Consolas" panose="020B0609020204030204" pitchFamily="49" charset="0"/>
              </a:rPr>
              <a:t> </a:t>
            </a:r>
            <a:r>
              <a:rPr lang="en-US" dirty="0" err="1">
                <a:solidFill>
                  <a:srgbClr val="FFFFFF"/>
                </a:solidFill>
                <a:highlight>
                  <a:srgbClr val="1E1E1E"/>
                </a:highlight>
                <a:latin typeface="Consolas" panose="020B0609020204030204" pitchFamily="49" charset="0"/>
              </a:rPr>
              <a:t>tw</a:t>
            </a:r>
            <a:r>
              <a:rPr lang="en-US" dirty="0">
                <a:solidFill>
                  <a:srgbClr val="DCDCDC"/>
                </a:solidFill>
                <a:highlight>
                  <a:srgbClr val="1E1E1E"/>
                </a:highlight>
                <a:latin typeface="Consolas" panose="020B0609020204030204" pitchFamily="49" charset="0"/>
              </a:rPr>
              <a:t> </a:t>
            </a:r>
            <a:r>
              <a:rPr lang="en-US" dirty="0">
                <a:solidFill>
                  <a:srgbClr val="B4B4B4"/>
                </a:solidFill>
                <a:highlight>
                  <a:srgbClr val="1E1E1E"/>
                </a:highlight>
                <a:latin typeface="Consolas" panose="020B0609020204030204" pitchFamily="49" charset="0"/>
              </a:rPr>
              <a:t>=</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new</a:t>
            </a:r>
            <a:r>
              <a:rPr lang="en-US" dirty="0">
                <a:solidFill>
                  <a:srgbClr val="DCDCDC"/>
                </a:solidFill>
                <a:highlight>
                  <a:srgbClr val="1E1E1E"/>
                </a:highlight>
                <a:latin typeface="Consolas" panose="020B0609020204030204" pitchFamily="49" charset="0"/>
              </a:rPr>
              <a:t> </a:t>
            </a:r>
            <a:r>
              <a:rPr lang="en-US" dirty="0" err="1">
                <a:solidFill>
                  <a:srgbClr val="4EC9B0"/>
                </a:solidFill>
                <a:highlight>
                  <a:srgbClr val="1E1E1E"/>
                </a:highlight>
                <a:latin typeface="Consolas" panose="020B0609020204030204" pitchFamily="49" charset="0"/>
              </a:rPr>
              <a:t>StreamWriter</a:t>
            </a:r>
            <a:r>
              <a:rPr lang="en-US" dirty="0">
                <a:solidFill>
                  <a:srgbClr val="DCDCDC"/>
                </a:solidFill>
                <a:highlight>
                  <a:srgbClr val="1E1E1E"/>
                </a:highlight>
                <a:latin typeface="Consolas" panose="020B0609020204030204" pitchFamily="49" charset="0"/>
              </a:rPr>
              <a:t>(</a:t>
            </a:r>
            <a:r>
              <a:rPr lang="en-US" dirty="0">
                <a:solidFill>
                  <a:srgbClr val="D69D85"/>
                </a:solidFill>
                <a:highlight>
                  <a:srgbClr val="1E1E1E"/>
                </a:highlight>
                <a:latin typeface="Consolas" panose="020B0609020204030204" pitchFamily="49" charset="0"/>
              </a:rPr>
              <a:t>"text.txt"</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true</a:t>
            </a:r>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err="1">
                <a:solidFill>
                  <a:srgbClr val="FFFFFF"/>
                </a:solidFill>
                <a:highlight>
                  <a:srgbClr val="1E1E1E"/>
                </a:highlight>
                <a:latin typeface="Consolas" panose="020B0609020204030204" pitchFamily="49" charset="0"/>
              </a:rPr>
              <a:t>tw</a:t>
            </a:r>
            <a:r>
              <a:rPr lang="en-US" dirty="0" err="1">
                <a:solidFill>
                  <a:srgbClr val="B4B4B4"/>
                </a:solidFill>
                <a:highlight>
                  <a:srgbClr val="1E1E1E"/>
                </a:highlight>
                <a:latin typeface="Consolas" panose="020B0609020204030204" pitchFamily="49" charset="0"/>
              </a:rPr>
              <a:t>.</a:t>
            </a:r>
            <a:r>
              <a:rPr lang="en-US" dirty="0" err="1">
                <a:solidFill>
                  <a:srgbClr val="FFFFFF"/>
                </a:solidFill>
                <a:highlight>
                  <a:srgbClr val="1E1E1E"/>
                </a:highlight>
                <a:latin typeface="Consolas" panose="020B0609020204030204" pitchFamily="49" charset="0"/>
              </a:rPr>
              <a:t>Write</a:t>
            </a:r>
            <a:r>
              <a:rPr lang="en-US" dirty="0">
                <a:solidFill>
                  <a:srgbClr val="DCDCDC"/>
                </a:solidFill>
                <a:highlight>
                  <a:srgbClr val="1E1E1E"/>
                </a:highlight>
                <a:latin typeface="Consolas" panose="020B0609020204030204" pitchFamily="49" charset="0"/>
              </a:rPr>
              <a:t>(</a:t>
            </a:r>
            <a:r>
              <a:rPr lang="en-US" dirty="0">
                <a:solidFill>
                  <a:srgbClr val="D69D85"/>
                </a:solidFill>
                <a:highlight>
                  <a:srgbClr val="1E1E1E"/>
                </a:highlight>
                <a:latin typeface="Consolas" panose="020B0609020204030204" pitchFamily="49" charset="0"/>
              </a:rPr>
              <a:t>"new text"</a:t>
            </a:r>
            <a:r>
              <a:rPr lang="en-US" dirty="0">
                <a:solidFill>
                  <a:srgbClr val="DCDCDC"/>
                </a:solidFill>
                <a:highlight>
                  <a:srgbClr val="1E1E1E"/>
                </a:highlight>
                <a:latin typeface="Consolas" panose="020B0609020204030204" pitchFamily="49" charset="0"/>
              </a:rPr>
              <a:t>);</a:t>
            </a:r>
          </a:p>
          <a:p>
            <a:r>
              <a:rPr lang="ru-RU" dirty="0">
                <a:solidFill>
                  <a:srgbClr val="DCDCDC"/>
                </a:solidFill>
                <a:highlight>
                  <a:srgbClr val="1E1E1E"/>
                </a:highlight>
                <a:latin typeface="Consolas" panose="020B0609020204030204" pitchFamily="49" charset="0"/>
              </a:rPr>
              <a:t>}</a:t>
            </a:r>
            <a:endParaRPr lang="ru-RU" dirty="0"/>
          </a:p>
        </p:txBody>
      </p:sp>
    </p:spTree>
    <p:extLst>
      <p:ext uri="{BB962C8B-B14F-4D97-AF65-F5344CB8AC3E}">
        <p14:creationId xmlns:p14="http://schemas.microsoft.com/office/powerpoint/2010/main" val="4298479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GC in</a:t>
            </a:r>
            <a:r>
              <a:rPr lang="en-US" dirty="0" smtClean="0"/>
              <a:t> Java</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a:buSzPct val="80000"/>
            </a:pPr>
            <a:r>
              <a:rPr lang="en-US" sz="2400" b="1" u="sng" cap="none" dirty="0">
                <a:latin typeface="Calibri" panose="020F0502020204030204" pitchFamily="34" charset="0"/>
                <a:cs typeface="Calibri" panose="020F0502020204030204" pitchFamily="34" charset="0"/>
              </a:rPr>
              <a:t>Generational Reference </a:t>
            </a:r>
            <a:r>
              <a:rPr lang="en-US" sz="2400" b="1" u="sng" cap="none" dirty="0" smtClean="0">
                <a:latin typeface="Calibri" panose="020F0502020204030204" pitchFamily="34" charset="0"/>
                <a:cs typeface="Calibri" panose="020F0502020204030204" pitchFamily="34" charset="0"/>
              </a:rPr>
              <a:t>Counting</a:t>
            </a:r>
          </a:p>
          <a:p>
            <a:pPr>
              <a:buSzPct val="80000"/>
            </a:pPr>
            <a:endParaRPr lang="en-US" sz="2400" b="1" u="sng"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The same as .NET CLR, has </a:t>
            </a:r>
            <a:r>
              <a:rPr lang="en-US" sz="2400" cap="none" dirty="0">
                <a:latin typeface="Calibri" panose="020F0502020204030204" pitchFamily="34" charset="0"/>
                <a:cs typeface="Calibri" panose="020F0502020204030204" pitchFamily="34" charset="0"/>
              </a:rPr>
              <a:t>3 </a:t>
            </a:r>
            <a:r>
              <a:rPr lang="en-US" sz="2400" cap="none" dirty="0" smtClean="0">
                <a:latin typeface="Calibri" panose="020F0502020204030204" pitchFamily="34" charset="0"/>
                <a:cs typeface="Calibri" panose="020F0502020204030204" pitchFamily="34" charset="0"/>
              </a:rPr>
              <a:t>generations.</a:t>
            </a:r>
          </a:p>
          <a:p>
            <a:pPr>
              <a:buSzPct val="80000"/>
            </a:pPr>
            <a:r>
              <a:rPr lang="en-US" sz="2400" cap="none" dirty="0" smtClean="0">
                <a:latin typeface="Calibri" panose="020F0502020204030204" pitchFamily="34" charset="0"/>
                <a:cs typeface="Calibri" panose="020F0502020204030204" pitchFamily="34" charset="0"/>
              </a:rPr>
              <a:t>GC can be disabled, and programmer can switch it off.</a:t>
            </a:r>
            <a:endParaRPr lang="en-US" sz="2400" cap="none" dirty="0">
              <a:latin typeface="Calibri" panose="020F0502020204030204" pitchFamily="34" charset="0"/>
              <a:cs typeface="Calibri" panose="020F0502020204030204" pitchFamily="34" charset="0"/>
            </a:endParaRPr>
          </a:p>
          <a:p>
            <a:pPr>
              <a:buSzPct val="80000"/>
            </a:pPr>
            <a:r>
              <a:rPr lang="en-US" sz="2400" cap="none" dirty="0">
                <a:latin typeface="Calibri" panose="020F0502020204030204" pitchFamily="34" charset="0"/>
                <a:cs typeface="Calibri" panose="020F0502020204030204" pitchFamily="34" charset="0"/>
              </a:rPr>
              <a:t>Using reference counting with specific procedure of cycles handling</a:t>
            </a:r>
            <a:r>
              <a:rPr lang="en-US" sz="2400" cap="none" dirty="0" smtClean="0">
                <a:latin typeface="Calibri" panose="020F0502020204030204" pitchFamily="34" charset="0"/>
                <a:cs typeface="Calibri" panose="020F0502020204030204" pitchFamily="34" charset="0"/>
              </a:rPr>
              <a:t>.</a:t>
            </a:r>
            <a:endParaRPr lang="en-US" sz="24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40436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GC in</a:t>
            </a:r>
            <a:r>
              <a:rPr lang="en-US" dirty="0" smtClean="0"/>
              <a:t> Python</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a:buSzPct val="80000"/>
            </a:pPr>
            <a:r>
              <a:rPr lang="en-US" sz="2400" b="1" u="sng" cap="none" dirty="0">
                <a:latin typeface="Calibri" panose="020F0502020204030204" pitchFamily="34" charset="0"/>
                <a:cs typeface="Calibri" panose="020F0502020204030204" pitchFamily="34" charset="0"/>
              </a:rPr>
              <a:t>Generational Reference </a:t>
            </a:r>
            <a:r>
              <a:rPr lang="en-US" sz="2400" b="1" u="sng" cap="none" dirty="0" smtClean="0">
                <a:latin typeface="Calibri" panose="020F0502020204030204" pitchFamily="34" charset="0"/>
                <a:cs typeface="Calibri" panose="020F0502020204030204" pitchFamily="34" charset="0"/>
              </a:rPr>
              <a:t>Counting</a:t>
            </a:r>
          </a:p>
          <a:p>
            <a:pPr>
              <a:buSzPct val="80000"/>
            </a:pPr>
            <a:endParaRPr lang="en-US" sz="2400" b="1" u="sng"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The same as .NET CLR, has </a:t>
            </a:r>
            <a:r>
              <a:rPr lang="en-US" sz="2400" cap="none" dirty="0">
                <a:latin typeface="Calibri" panose="020F0502020204030204" pitchFamily="34" charset="0"/>
                <a:cs typeface="Calibri" panose="020F0502020204030204" pitchFamily="34" charset="0"/>
              </a:rPr>
              <a:t>3 </a:t>
            </a:r>
            <a:r>
              <a:rPr lang="en-US" sz="2400" cap="none" dirty="0" smtClean="0">
                <a:latin typeface="Calibri" panose="020F0502020204030204" pitchFamily="34" charset="0"/>
                <a:cs typeface="Calibri" panose="020F0502020204030204" pitchFamily="34" charset="0"/>
              </a:rPr>
              <a:t>generations.</a:t>
            </a:r>
          </a:p>
          <a:p>
            <a:pPr>
              <a:buSzPct val="80000"/>
            </a:pPr>
            <a:r>
              <a:rPr lang="en-US" sz="2400" cap="none" dirty="0" smtClean="0">
                <a:latin typeface="Calibri" panose="020F0502020204030204" pitchFamily="34" charset="0"/>
                <a:cs typeface="Calibri" panose="020F0502020204030204" pitchFamily="34" charset="0"/>
              </a:rPr>
              <a:t>GC can be disabled, and programmer can switch it off.</a:t>
            </a:r>
            <a:endParaRPr lang="en-US" sz="2400" cap="none" dirty="0">
              <a:latin typeface="Calibri" panose="020F0502020204030204" pitchFamily="34" charset="0"/>
              <a:cs typeface="Calibri" panose="020F0502020204030204" pitchFamily="34" charset="0"/>
            </a:endParaRPr>
          </a:p>
          <a:p>
            <a:pPr>
              <a:buSzPct val="80000"/>
            </a:pPr>
            <a:r>
              <a:rPr lang="en-US" sz="2400" cap="none" dirty="0">
                <a:latin typeface="Calibri" panose="020F0502020204030204" pitchFamily="34" charset="0"/>
                <a:cs typeface="Calibri" panose="020F0502020204030204" pitchFamily="34" charset="0"/>
              </a:rPr>
              <a:t>Using reference counting with specific procedure of cycles handling</a:t>
            </a:r>
            <a:r>
              <a:rPr lang="en-US" sz="2400" cap="none" dirty="0" smtClean="0">
                <a:latin typeface="Calibri" panose="020F0502020204030204" pitchFamily="34" charset="0"/>
                <a:cs typeface="Calibri" panose="020F0502020204030204" pitchFamily="34" charset="0"/>
              </a:rPr>
              <a:t>.</a:t>
            </a:r>
            <a:endParaRPr lang="en-US" sz="24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308631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Tracing (mark and sweep)</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Stop process</a:t>
            </a:r>
          </a:p>
          <a:p>
            <a:pPr>
              <a:buSzPct val="80000"/>
            </a:pPr>
            <a:r>
              <a:rPr lang="en-US" sz="2400" cap="none" dirty="0" smtClean="0">
                <a:latin typeface="Calibri" panose="020F0502020204030204" pitchFamily="34" charset="0"/>
                <a:cs typeface="Calibri" panose="020F0502020204030204" pitchFamily="34" charset="0"/>
              </a:rPr>
              <a:t>Trace forward from roots</a:t>
            </a:r>
          </a:p>
          <a:p>
            <a:pPr>
              <a:buSzPct val="80000"/>
            </a:pPr>
            <a:r>
              <a:rPr lang="en-US" sz="2400" cap="none" dirty="0" smtClean="0">
                <a:latin typeface="Calibri" panose="020F0502020204030204" pitchFamily="34" charset="0"/>
                <a:cs typeface="Calibri" panose="020F0502020204030204" pitchFamily="34" charset="0"/>
              </a:rPr>
              <a:t>Everything touched in live, all else is garbage</a:t>
            </a:r>
            <a:endParaRPr lang="ru-RU" sz="2400" cap="none" dirty="0">
              <a:latin typeface="Calibri" panose="020F0502020204030204" pitchFamily="34" charset="0"/>
              <a:cs typeface="Calibri" panose="020F0502020204030204" pitchFamily="34" charset="0"/>
            </a:endParaRPr>
          </a:p>
        </p:txBody>
      </p:sp>
      <p:pic>
        <p:nvPicPr>
          <p:cNvPr id="10" name="Picture 9"/>
          <p:cNvPicPr>
            <a:picLocks noChangeAspect="1"/>
          </p:cNvPicPr>
          <p:nvPr/>
        </p:nvPicPr>
        <p:blipFill>
          <a:blip r:embed="rId2"/>
          <a:stretch>
            <a:fillRect/>
          </a:stretch>
        </p:blipFill>
        <p:spPr>
          <a:xfrm>
            <a:off x="7110858" y="381140"/>
            <a:ext cx="1568594" cy="1676119"/>
          </a:xfrm>
          <a:prstGeom prst="rect">
            <a:avLst/>
          </a:prstGeom>
          <a:ln w="31750">
            <a:noFill/>
          </a:ln>
          <a:effectLst>
            <a:glow rad="63500">
              <a:schemeClr val="accent2">
                <a:satMod val="175000"/>
                <a:alpha val="40000"/>
              </a:schemeClr>
            </a:glow>
            <a:softEdge rad="88900"/>
          </a:effectLst>
        </p:spPr>
      </p:pic>
      <p:sp>
        <p:nvSpPr>
          <p:cNvPr id="4" name="Rectangle 3"/>
          <p:cNvSpPr/>
          <p:nvPr/>
        </p:nvSpPr>
        <p:spPr>
          <a:xfrm>
            <a:off x="1790700" y="3387580"/>
            <a:ext cx="5180458" cy="698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Roots</a:t>
            </a:r>
            <a:endParaRPr lang="ru-RU" dirty="0"/>
          </a:p>
        </p:txBody>
      </p:sp>
      <p:sp>
        <p:nvSpPr>
          <p:cNvPr id="5" name="Rectangle 4"/>
          <p:cNvSpPr/>
          <p:nvPr/>
        </p:nvSpPr>
        <p:spPr>
          <a:xfrm>
            <a:off x="2768600" y="353998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Rectangle 8"/>
          <p:cNvSpPr/>
          <p:nvPr/>
        </p:nvSpPr>
        <p:spPr>
          <a:xfrm>
            <a:off x="3999929" y="353998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Rectangle 10"/>
          <p:cNvSpPr/>
          <p:nvPr/>
        </p:nvSpPr>
        <p:spPr>
          <a:xfrm>
            <a:off x="5243387" y="355571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Rectangle 11"/>
          <p:cNvSpPr/>
          <p:nvPr/>
        </p:nvSpPr>
        <p:spPr>
          <a:xfrm>
            <a:off x="5243387" y="438121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Rectangle 12"/>
          <p:cNvSpPr/>
          <p:nvPr/>
        </p:nvSpPr>
        <p:spPr>
          <a:xfrm>
            <a:off x="5243387" y="51870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Rectangle 13"/>
          <p:cNvSpPr/>
          <p:nvPr/>
        </p:nvSpPr>
        <p:spPr>
          <a:xfrm>
            <a:off x="5243387" y="60125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Rectangle 14"/>
          <p:cNvSpPr/>
          <p:nvPr/>
        </p:nvSpPr>
        <p:spPr>
          <a:xfrm>
            <a:off x="3999929" y="438121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Rectangle 15"/>
          <p:cNvSpPr/>
          <p:nvPr/>
        </p:nvSpPr>
        <p:spPr>
          <a:xfrm>
            <a:off x="3999929" y="51870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Rectangle 16"/>
          <p:cNvSpPr/>
          <p:nvPr/>
        </p:nvSpPr>
        <p:spPr>
          <a:xfrm>
            <a:off x="3999929" y="60125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Rectangle 17"/>
          <p:cNvSpPr/>
          <p:nvPr/>
        </p:nvSpPr>
        <p:spPr>
          <a:xfrm>
            <a:off x="2756471" y="438121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Rectangle 18"/>
          <p:cNvSpPr/>
          <p:nvPr/>
        </p:nvSpPr>
        <p:spPr>
          <a:xfrm>
            <a:off x="2756471" y="51870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Rectangle 19"/>
          <p:cNvSpPr/>
          <p:nvPr/>
        </p:nvSpPr>
        <p:spPr>
          <a:xfrm>
            <a:off x="2756471" y="60125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1" name="Straight Arrow Connector 20"/>
          <p:cNvCxnSpPr>
            <a:stCxn id="5" idx="2"/>
            <a:endCxn id="18" idx="0"/>
          </p:cNvCxnSpPr>
          <p:nvPr/>
        </p:nvCxnSpPr>
        <p:spPr>
          <a:xfrm flipH="1">
            <a:off x="3137471" y="3933680"/>
            <a:ext cx="12129" cy="44753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2"/>
            <a:endCxn id="15" idx="0"/>
          </p:cNvCxnSpPr>
          <p:nvPr/>
        </p:nvCxnSpPr>
        <p:spPr>
          <a:xfrm>
            <a:off x="4380929" y="3933680"/>
            <a:ext cx="0" cy="44753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2"/>
            <a:endCxn id="12" idx="0"/>
          </p:cNvCxnSpPr>
          <p:nvPr/>
        </p:nvCxnSpPr>
        <p:spPr>
          <a:xfrm>
            <a:off x="5624387" y="3949410"/>
            <a:ext cx="0" cy="4318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5" idx="2"/>
            <a:endCxn id="16" idx="0"/>
          </p:cNvCxnSpPr>
          <p:nvPr/>
        </p:nvCxnSpPr>
        <p:spPr>
          <a:xfrm>
            <a:off x="4380929" y="4774910"/>
            <a:ext cx="0" cy="41217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3530601" y="4774910"/>
            <a:ext cx="457485" cy="41217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8" idx="2"/>
            <a:endCxn id="19" idx="0"/>
          </p:cNvCxnSpPr>
          <p:nvPr/>
        </p:nvCxnSpPr>
        <p:spPr>
          <a:xfrm>
            <a:off x="3137471" y="4774910"/>
            <a:ext cx="0" cy="41217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9" idx="2"/>
            <a:endCxn id="20" idx="0"/>
          </p:cNvCxnSpPr>
          <p:nvPr/>
        </p:nvCxnSpPr>
        <p:spPr>
          <a:xfrm>
            <a:off x="3137471" y="5580780"/>
            <a:ext cx="0" cy="4318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4761929" y="4774910"/>
            <a:ext cx="481458" cy="41217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6" idx="1"/>
            <a:endCxn id="19" idx="3"/>
          </p:cNvCxnSpPr>
          <p:nvPr/>
        </p:nvCxnSpPr>
        <p:spPr>
          <a:xfrm flipH="1">
            <a:off x="3518471" y="5383930"/>
            <a:ext cx="48145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5" idx="3"/>
            <a:endCxn id="12" idx="1"/>
          </p:cNvCxnSpPr>
          <p:nvPr/>
        </p:nvCxnSpPr>
        <p:spPr>
          <a:xfrm>
            <a:off x="4761929" y="4578060"/>
            <a:ext cx="48145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3" idx="0"/>
            <a:endCxn id="12" idx="2"/>
          </p:cNvCxnSpPr>
          <p:nvPr/>
        </p:nvCxnSpPr>
        <p:spPr>
          <a:xfrm flipV="1">
            <a:off x="5624387" y="4774910"/>
            <a:ext cx="0" cy="412170"/>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7" idx="0"/>
            <a:endCxn id="16" idx="2"/>
          </p:cNvCxnSpPr>
          <p:nvPr/>
        </p:nvCxnSpPr>
        <p:spPr>
          <a:xfrm flipV="1">
            <a:off x="4380929" y="5580780"/>
            <a:ext cx="0" cy="431800"/>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7" idx="1"/>
          </p:cNvCxnSpPr>
          <p:nvPr/>
        </p:nvCxnSpPr>
        <p:spPr>
          <a:xfrm flipH="1">
            <a:off x="3530601" y="6209430"/>
            <a:ext cx="469328" cy="0"/>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3" idx="2"/>
            <a:endCxn id="14" idx="0"/>
          </p:cNvCxnSpPr>
          <p:nvPr/>
        </p:nvCxnSpPr>
        <p:spPr>
          <a:xfrm>
            <a:off x="5624387" y="5580780"/>
            <a:ext cx="0" cy="431800"/>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4761931" y="5599250"/>
            <a:ext cx="481455" cy="413330"/>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4" idx="1"/>
            <a:endCxn id="17" idx="3"/>
          </p:cNvCxnSpPr>
          <p:nvPr/>
        </p:nvCxnSpPr>
        <p:spPr>
          <a:xfrm flipH="1">
            <a:off x="4761929" y="6209430"/>
            <a:ext cx="481458" cy="0"/>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15444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GC in JavaScript (V8 as example)</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a:buSzPct val="80000"/>
            </a:pPr>
            <a:r>
              <a:rPr lang="en-US" sz="2400" b="1" u="sng" cap="none" dirty="0" smtClean="0">
                <a:latin typeface="Calibri" panose="020F0502020204030204" pitchFamily="34" charset="0"/>
                <a:cs typeface="Calibri" panose="020F0502020204030204" pitchFamily="34" charset="0"/>
              </a:rPr>
              <a:t>Non-generational Mark and Sweep</a:t>
            </a:r>
          </a:p>
          <a:p>
            <a:pPr>
              <a:buSzPct val="80000"/>
            </a:pPr>
            <a:endParaRPr lang="en-US" b="1" u="sng"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Every </a:t>
            </a:r>
            <a:r>
              <a:rPr lang="en-US" sz="2400" cap="none" dirty="0">
                <a:latin typeface="Calibri" panose="020F0502020204030204" pitchFamily="34" charset="0"/>
                <a:cs typeface="Calibri" panose="020F0502020204030204" pitchFamily="34" charset="0"/>
              </a:rPr>
              <a:t>objects in scope is called a "scavenger". GC create a "scav" list of this object.</a:t>
            </a:r>
          </a:p>
          <a:p>
            <a:pPr>
              <a:buSzPct val="80000"/>
            </a:pPr>
            <a:r>
              <a:rPr lang="en-US" sz="2400" cap="none" dirty="0" smtClean="0">
                <a:latin typeface="Calibri" panose="020F0502020204030204" pitchFamily="34" charset="0"/>
                <a:cs typeface="Calibri" panose="020F0502020204030204" pitchFamily="34" charset="0"/>
              </a:rPr>
              <a:t>When </a:t>
            </a:r>
            <a:r>
              <a:rPr lang="en-US" sz="2400" cap="none" dirty="0">
                <a:latin typeface="Calibri" panose="020F0502020204030204" pitchFamily="34" charset="0"/>
                <a:cs typeface="Calibri" panose="020F0502020204030204" pitchFamily="34" charset="0"/>
              </a:rPr>
              <a:t>GC runs, it mark every object, variable, string, etc.</a:t>
            </a:r>
          </a:p>
          <a:p>
            <a:pPr>
              <a:buSzPct val="80000"/>
            </a:pPr>
            <a:r>
              <a:rPr lang="en-US" sz="2400" cap="none" dirty="0" smtClean="0">
                <a:latin typeface="Calibri" panose="020F0502020204030204" pitchFamily="34" charset="0"/>
                <a:cs typeface="Calibri" panose="020F0502020204030204" pitchFamily="34" charset="0"/>
              </a:rPr>
              <a:t>Then</a:t>
            </a:r>
            <a:r>
              <a:rPr lang="en-US" sz="2400" cap="none" dirty="0">
                <a:latin typeface="Calibri" panose="020F0502020204030204" pitchFamily="34" charset="0"/>
                <a:cs typeface="Calibri" panose="020F0502020204030204" pitchFamily="34" charset="0"/>
              </a:rPr>
              <a:t>, it clear the mark from objects in "scav" list, and the transitive closures of scavenger references.</a:t>
            </a:r>
          </a:p>
          <a:p>
            <a:pPr>
              <a:buSzPct val="80000"/>
            </a:pPr>
            <a:r>
              <a:rPr lang="en-US" sz="2400" cap="none" dirty="0" smtClean="0">
                <a:latin typeface="Calibri" panose="020F0502020204030204" pitchFamily="34" charset="0"/>
                <a:cs typeface="Calibri" panose="020F0502020204030204" pitchFamily="34" charset="0"/>
              </a:rPr>
              <a:t>At </a:t>
            </a:r>
            <a:r>
              <a:rPr lang="en-US" sz="2400" cap="none" dirty="0">
                <a:latin typeface="Calibri" panose="020F0502020204030204" pitchFamily="34" charset="0"/>
                <a:cs typeface="Calibri" panose="020F0502020204030204" pitchFamily="34" charset="0"/>
              </a:rPr>
              <a:t>this point we know that all the memory still marked is allocated memory which cannot be reached by any path from any in-scope variable.</a:t>
            </a:r>
          </a:p>
        </p:txBody>
      </p:sp>
    </p:spTree>
    <p:extLst>
      <p:ext uri="{BB962C8B-B14F-4D97-AF65-F5344CB8AC3E}">
        <p14:creationId xmlns:p14="http://schemas.microsoft.com/office/powerpoint/2010/main" val="37347849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GC in JavaScript (</a:t>
            </a:r>
            <a:r>
              <a:rPr lang="en-US" dirty="0" err="1" smtClean="0"/>
              <a:t>SpiderMonkey</a:t>
            </a:r>
            <a:r>
              <a:rPr lang="en-US" dirty="0" smtClean="0"/>
              <a:t>)</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a:buSzPct val="80000"/>
            </a:pPr>
            <a:r>
              <a:rPr lang="en-US" sz="2400" b="1" u="sng" cap="none" dirty="0" smtClean="0">
                <a:latin typeface="Calibri" panose="020F0502020204030204" pitchFamily="34" charset="0"/>
                <a:cs typeface="Calibri" panose="020F0502020204030204" pitchFamily="34" charset="0"/>
              </a:rPr>
              <a:t>Incremental (Tracing) Mark and Sweep</a:t>
            </a:r>
          </a:p>
          <a:p>
            <a:pPr>
              <a:buSzPct val="80000"/>
            </a:pPr>
            <a:endParaRPr lang="en-US" b="1" u="sng" cap="none" dirty="0" smtClean="0">
              <a:latin typeface="Calibri" panose="020F0502020204030204" pitchFamily="34" charset="0"/>
              <a:cs typeface="Calibri" panose="020F0502020204030204" pitchFamily="34" charset="0"/>
            </a:endParaRPr>
          </a:p>
          <a:p>
            <a:pPr>
              <a:buSzPct val="80000"/>
            </a:pPr>
            <a:r>
              <a:rPr lang="en-US" sz="2400" cap="none" dirty="0">
                <a:latin typeface="Calibri" panose="020F0502020204030204" pitchFamily="34" charset="0"/>
                <a:cs typeface="Calibri" panose="020F0502020204030204" pitchFamily="34" charset="0"/>
              </a:rPr>
              <a:t>Allows eliminate downtimes during garbage collecting</a:t>
            </a:r>
            <a:r>
              <a:rPr lang="en-US" sz="2400" cap="none" dirty="0" smtClean="0">
                <a:latin typeface="Calibri" panose="020F0502020204030204" pitchFamily="34" charset="0"/>
                <a:cs typeface="Calibri" panose="020F0502020204030204" pitchFamily="34" charset="0"/>
              </a:rPr>
              <a:t>.</a:t>
            </a:r>
            <a:endParaRPr lang="en-US" sz="2400" cap="none" dirty="0">
              <a:latin typeface="Calibri" panose="020F0502020204030204" pitchFamily="34" charset="0"/>
              <a:cs typeface="Calibri" panose="020F0502020204030204" pitchFamily="34" charset="0"/>
            </a:endParaRPr>
          </a:p>
          <a:p>
            <a:pPr>
              <a:buSzPct val="80000"/>
            </a:pPr>
            <a:r>
              <a:rPr lang="en-US" sz="2400" cap="none" dirty="0">
                <a:latin typeface="Calibri" panose="020F0502020204030204" pitchFamily="34" charset="0"/>
                <a:cs typeface="Calibri" panose="020F0502020204030204" pitchFamily="34" charset="0"/>
              </a:rPr>
              <a:t>GC usually happen every </a:t>
            </a:r>
            <a:r>
              <a:rPr lang="en-US" sz="2400" cap="none" dirty="0" smtClean="0">
                <a:latin typeface="Calibri" panose="020F0502020204030204" pitchFamily="34" charset="0"/>
                <a:cs typeface="Calibri" panose="020F0502020204030204" pitchFamily="34" charset="0"/>
              </a:rPr>
              <a:t>5 seconds</a:t>
            </a:r>
            <a:endParaRPr lang="en-US" sz="2400" cap="none" dirty="0">
              <a:latin typeface="Calibri" panose="020F0502020204030204" pitchFamily="34" charset="0"/>
              <a:cs typeface="Calibri" panose="020F0502020204030204" pitchFamily="34" charset="0"/>
            </a:endParaRPr>
          </a:p>
        </p:txBody>
      </p:sp>
      <p:sp>
        <p:nvSpPr>
          <p:cNvPr id="4" name="Rectangle 3"/>
          <p:cNvSpPr/>
          <p:nvPr/>
        </p:nvSpPr>
        <p:spPr>
          <a:xfrm>
            <a:off x="504165" y="3657600"/>
            <a:ext cx="8139835" cy="2755726"/>
          </a:xfrm>
          <a:prstGeom prst="rect">
            <a:avLst/>
          </a:prstGeom>
          <a:solidFill>
            <a:schemeClr val="accent1">
              <a:alpha val="24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"Incremental garbage collection fixes the problem by dividing the work of a GC into smaller pieces. Rather than do a 500 millisecond garbage collection, an incremental collector might divide the work into fifty slices, each taking 10ms to complete. In between the slices, Firefox is free to respond to mouse clicks and draw animations</a:t>
            </a:r>
            <a:r>
              <a:rPr lang="en-US" sz="2000" dirty="0" smtClean="0"/>
              <a:t>.“</a:t>
            </a:r>
          </a:p>
          <a:p>
            <a:pPr algn="ctr"/>
            <a:endParaRPr lang="en-US" dirty="0" smtClean="0"/>
          </a:p>
          <a:p>
            <a:pPr algn="r"/>
            <a:r>
              <a:rPr lang="en-US" sz="1400" dirty="0">
                <a:solidFill>
                  <a:srgbClr val="0070C0"/>
                </a:solidFill>
              </a:rPr>
              <a:t>http://blog.mozilla.org/javascript/2012/08/28/incremental-gc-in-firefox-16/</a:t>
            </a:r>
            <a:endParaRPr lang="ru-RU" sz="1400" dirty="0">
              <a:solidFill>
                <a:srgbClr val="0070C0"/>
              </a:solidFill>
            </a:endParaRPr>
          </a:p>
        </p:txBody>
      </p:sp>
    </p:spTree>
    <p:extLst>
      <p:ext uri="{BB962C8B-B14F-4D97-AF65-F5344CB8AC3E}">
        <p14:creationId xmlns:p14="http://schemas.microsoft.com/office/powerpoint/2010/main" val="23213232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Summary</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There is many algorithms and approaches for garbage collecting.</a:t>
            </a:r>
          </a:p>
          <a:p>
            <a:pPr>
              <a:buSzPct val="80000"/>
            </a:pPr>
            <a:endParaRPr lang="en-US" sz="1400"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All high-performance garbage collectors are hybrids.</a:t>
            </a:r>
          </a:p>
          <a:p>
            <a:pPr>
              <a:buSzPct val="80000"/>
            </a:pPr>
            <a:endParaRPr lang="en-US" sz="1400"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Developer still responsible for correct working with memory.</a:t>
            </a:r>
          </a:p>
          <a:p>
            <a:pPr>
              <a:buSzPct val="80000"/>
            </a:pPr>
            <a:endParaRPr lang="en-US" sz="1400"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There is no ideal and good-for-all-cases approaches.</a:t>
            </a:r>
            <a:endParaRPr lang="en-US" sz="24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369442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Questions</a:t>
            </a:r>
            <a:endParaRPr lang="ru-RU" dirty="0"/>
          </a:p>
        </p:txBody>
      </p:sp>
    </p:spTree>
    <p:extLst>
      <p:ext uri="{BB962C8B-B14F-4D97-AF65-F5344CB8AC3E}">
        <p14:creationId xmlns:p14="http://schemas.microsoft.com/office/powerpoint/2010/main" val="35363626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Tracing (mark and sweep)</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Stop process</a:t>
            </a:r>
          </a:p>
          <a:p>
            <a:pPr>
              <a:buSzPct val="80000"/>
            </a:pPr>
            <a:r>
              <a:rPr lang="en-US" sz="2400" cap="none" dirty="0" smtClean="0">
                <a:latin typeface="Calibri" panose="020F0502020204030204" pitchFamily="34" charset="0"/>
                <a:cs typeface="Calibri" panose="020F0502020204030204" pitchFamily="34" charset="0"/>
              </a:rPr>
              <a:t>Trace forward from roots</a:t>
            </a:r>
          </a:p>
          <a:p>
            <a:pPr>
              <a:buSzPct val="80000"/>
            </a:pPr>
            <a:r>
              <a:rPr lang="en-US" sz="2400" cap="none" dirty="0" smtClean="0">
                <a:latin typeface="Calibri" panose="020F0502020204030204" pitchFamily="34" charset="0"/>
                <a:cs typeface="Calibri" panose="020F0502020204030204" pitchFamily="34" charset="0"/>
              </a:rPr>
              <a:t>Everything touched in live, all else is garbage</a:t>
            </a:r>
            <a:endParaRPr lang="ru-RU" sz="2400" cap="none" dirty="0">
              <a:latin typeface="Calibri" panose="020F0502020204030204" pitchFamily="34" charset="0"/>
              <a:cs typeface="Calibri" panose="020F0502020204030204" pitchFamily="34" charset="0"/>
            </a:endParaRPr>
          </a:p>
        </p:txBody>
      </p:sp>
      <p:pic>
        <p:nvPicPr>
          <p:cNvPr id="10" name="Picture 9"/>
          <p:cNvPicPr>
            <a:picLocks noChangeAspect="1"/>
          </p:cNvPicPr>
          <p:nvPr/>
        </p:nvPicPr>
        <p:blipFill>
          <a:blip r:embed="rId2"/>
          <a:stretch>
            <a:fillRect/>
          </a:stretch>
        </p:blipFill>
        <p:spPr>
          <a:xfrm>
            <a:off x="7110858" y="381140"/>
            <a:ext cx="1568594" cy="1676119"/>
          </a:xfrm>
          <a:prstGeom prst="rect">
            <a:avLst/>
          </a:prstGeom>
          <a:ln w="31750">
            <a:noFill/>
          </a:ln>
          <a:effectLst>
            <a:glow rad="63500">
              <a:schemeClr val="accent2">
                <a:satMod val="175000"/>
                <a:alpha val="40000"/>
              </a:schemeClr>
            </a:glow>
            <a:softEdge rad="88900"/>
          </a:effectLst>
        </p:spPr>
      </p:pic>
      <p:sp>
        <p:nvSpPr>
          <p:cNvPr id="4" name="Rectangle 3"/>
          <p:cNvSpPr/>
          <p:nvPr/>
        </p:nvSpPr>
        <p:spPr>
          <a:xfrm>
            <a:off x="1790700" y="3387580"/>
            <a:ext cx="5180458" cy="698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Roots</a:t>
            </a:r>
            <a:endParaRPr lang="ru-RU" dirty="0"/>
          </a:p>
        </p:txBody>
      </p:sp>
      <p:sp>
        <p:nvSpPr>
          <p:cNvPr id="5" name="Rectangle 4"/>
          <p:cNvSpPr/>
          <p:nvPr/>
        </p:nvSpPr>
        <p:spPr>
          <a:xfrm>
            <a:off x="2768600" y="353998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Rectangle 8"/>
          <p:cNvSpPr/>
          <p:nvPr/>
        </p:nvSpPr>
        <p:spPr>
          <a:xfrm>
            <a:off x="3999929" y="353998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Rectangle 10"/>
          <p:cNvSpPr/>
          <p:nvPr/>
        </p:nvSpPr>
        <p:spPr>
          <a:xfrm>
            <a:off x="5243387" y="355571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Rectangle 11"/>
          <p:cNvSpPr/>
          <p:nvPr/>
        </p:nvSpPr>
        <p:spPr>
          <a:xfrm>
            <a:off x="5243387" y="438121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Rectangle 12"/>
          <p:cNvSpPr/>
          <p:nvPr/>
        </p:nvSpPr>
        <p:spPr>
          <a:xfrm>
            <a:off x="5243387" y="5187080"/>
            <a:ext cx="762000" cy="393700"/>
          </a:xfrm>
          <a:prstGeom prst="rect">
            <a:avLst/>
          </a:prstGeom>
          <a:solidFill>
            <a:srgbClr val="FF25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Rectangle 13"/>
          <p:cNvSpPr/>
          <p:nvPr/>
        </p:nvSpPr>
        <p:spPr>
          <a:xfrm>
            <a:off x="5243387" y="6012580"/>
            <a:ext cx="762000" cy="393700"/>
          </a:xfrm>
          <a:prstGeom prst="rect">
            <a:avLst/>
          </a:prstGeom>
          <a:solidFill>
            <a:srgbClr val="FF25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Rectangle 14"/>
          <p:cNvSpPr/>
          <p:nvPr/>
        </p:nvSpPr>
        <p:spPr>
          <a:xfrm>
            <a:off x="3999929" y="438121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Rectangle 15"/>
          <p:cNvSpPr/>
          <p:nvPr/>
        </p:nvSpPr>
        <p:spPr>
          <a:xfrm>
            <a:off x="3999929" y="51870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Rectangle 16"/>
          <p:cNvSpPr/>
          <p:nvPr/>
        </p:nvSpPr>
        <p:spPr>
          <a:xfrm>
            <a:off x="3999929" y="6012580"/>
            <a:ext cx="762000" cy="393700"/>
          </a:xfrm>
          <a:prstGeom prst="rect">
            <a:avLst/>
          </a:prstGeom>
          <a:solidFill>
            <a:srgbClr val="FF25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Rectangle 17"/>
          <p:cNvSpPr/>
          <p:nvPr/>
        </p:nvSpPr>
        <p:spPr>
          <a:xfrm>
            <a:off x="2756471" y="438121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Rectangle 18"/>
          <p:cNvSpPr/>
          <p:nvPr/>
        </p:nvSpPr>
        <p:spPr>
          <a:xfrm>
            <a:off x="2756471" y="51870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Rectangle 19"/>
          <p:cNvSpPr/>
          <p:nvPr/>
        </p:nvSpPr>
        <p:spPr>
          <a:xfrm>
            <a:off x="2756471" y="60125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1" name="Straight Arrow Connector 20"/>
          <p:cNvCxnSpPr>
            <a:stCxn id="5" idx="2"/>
            <a:endCxn id="18" idx="0"/>
          </p:cNvCxnSpPr>
          <p:nvPr/>
        </p:nvCxnSpPr>
        <p:spPr>
          <a:xfrm flipH="1">
            <a:off x="3137471" y="3933680"/>
            <a:ext cx="12129" cy="44753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2"/>
            <a:endCxn id="15" idx="0"/>
          </p:cNvCxnSpPr>
          <p:nvPr/>
        </p:nvCxnSpPr>
        <p:spPr>
          <a:xfrm>
            <a:off x="4380929" y="3933680"/>
            <a:ext cx="0" cy="44753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2"/>
            <a:endCxn id="12" idx="0"/>
          </p:cNvCxnSpPr>
          <p:nvPr/>
        </p:nvCxnSpPr>
        <p:spPr>
          <a:xfrm>
            <a:off x="5624387" y="3949410"/>
            <a:ext cx="0" cy="4318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5" idx="2"/>
            <a:endCxn id="16" idx="0"/>
          </p:cNvCxnSpPr>
          <p:nvPr/>
        </p:nvCxnSpPr>
        <p:spPr>
          <a:xfrm>
            <a:off x="4380929" y="4774910"/>
            <a:ext cx="0" cy="41217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3530601" y="4774910"/>
            <a:ext cx="457485" cy="41217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8" idx="2"/>
            <a:endCxn id="19" idx="0"/>
          </p:cNvCxnSpPr>
          <p:nvPr/>
        </p:nvCxnSpPr>
        <p:spPr>
          <a:xfrm>
            <a:off x="3137471" y="4774910"/>
            <a:ext cx="0" cy="41217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9" idx="2"/>
            <a:endCxn id="20" idx="0"/>
          </p:cNvCxnSpPr>
          <p:nvPr/>
        </p:nvCxnSpPr>
        <p:spPr>
          <a:xfrm>
            <a:off x="3137471" y="5580780"/>
            <a:ext cx="0" cy="4318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4761929" y="4774910"/>
            <a:ext cx="481458" cy="41217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6" idx="1"/>
            <a:endCxn id="19" idx="3"/>
          </p:cNvCxnSpPr>
          <p:nvPr/>
        </p:nvCxnSpPr>
        <p:spPr>
          <a:xfrm flipH="1">
            <a:off x="3518471" y="5383930"/>
            <a:ext cx="48145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5" idx="3"/>
            <a:endCxn id="12" idx="1"/>
          </p:cNvCxnSpPr>
          <p:nvPr/>
        </p:nvCxnSpPr>
        <p:spPr>
          <a:xfrm>
            <a:off x="4761929" y="4578060"/>
            <a:ext cx="48145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3" idx="0"/>
            <a:endCxn id="12" idx="2"/>
          </p:cNvCxnSpPr>
          <p:nvPr/>
        </p:nvCxnSpPr>
        <p:spPr>
          <a:xfrm flipV="1">
            <a:off x="5624387" y="4774910"/>
            <a:ext cx="0" cy="412170"/>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7" idx="0"/>
            <a:endCxn id="16" idx="2"/>
          </p:cNvCxnSpPr>
          <p:nvPr/>
        </p:nvCxnSpPr>
        <p:spPr>
          <a:xfrm flipV="1">
            <a:off x="4380929" y="5580780"/>
            <a:ext cx="0" cy="431800"/>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7" idx="1"/>
          </p:cNvCxnSpPr>
          <p:nvPr/>
        </p:nvCxnSpPr>
        <p:spPr>
          <a:xfrm flipH="1">
            <a:off x="3530601" y="6209430"/>
            <a:ext cx="469328" cy="0"/>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3" idx="2"/>
            <a:endCxn id="14" idx="0"/>
          </p:cNvCxnSpPr>
          <p:nvPr/>
        </p:nvCxnSpPr>
        <p:spPr>
          <a:xfrm>
            <a:off x="5624387" y="5580780"/>
            <a:ext cx="0" cy="431800"/>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4761931" y="5599250"/>
            <a:ext cx="481455" cy="413330"/>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4" idx="1"/>
            <a:endCxn id="17" idx="3"/>
          </p:cNvCxnSpPr>
          <p:nvPr/>
        </p:nvCxnSpPr>
        <p:spPr>
          <a:xfrm flipH="1">
            <a:off x="4761929" y="6209430"/>
            <a:ext cx="481458" cy="0"/>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3869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Tracing (mark and sweep)</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Stop process</a:t>
            </a:r>
          </a:p>
          <a:p>
            <a:pPr>
              <a:buSzPct val="80000"/>
            </a:pPr>
            <a:r>
              <a:rPr lang="en-US" sz="2400" cap="none" dirty="0" smtClean="0">
                <a:latin typeface="Calibri" panose="020F0502020204030204" pitchFamily="34" charset="0"/>
                <a:cs typeface="Calibri" panose="020F0502020204030204" pitchFamily="34" charset="0"/>
              </a:rPr>
              <a:t>Trace forward from roots</a:t>
            </a:r>
          </a:p>
          <a:p>
            <a:pPr>
              <a:buSzPct val="80000"/>
            </a:pPr>
            <a:r>
              <a:rPr lang="en-US" sz="2400" cap="none" dirty="0" smtClean="0">
                <a:latin typeface="Calibri" panose="020F0502020204030204" pitchFamily="34" charset="0"/>
                <a:cs typeface="Calibri" panose="020F0502020204030204" pitchFamily="34" charset="0"/>
              </a:rPr>
              <a:t>Everything touched in live, all else is garbage</a:t>
            </a:r>
            <a:endParaRPr lang="ru-RU" sz="2400" cap="none" dirty="0">
              <a:latin typeface="Calibri" panose="020F0502020204030204" pitchFamily="34" charset="0"/>
              <a:cs typeface="Calibri" panose="020F0502020204030204" pitchFamily="34" charset="0"/>
            </a:endParaRPr>
          </a:p>
        </p:txBody>
      </p:sp>
      <p:pic>
        <p:nvPicPr>
          <p:cNvPr id="10" name="Picture 9"/>
          <p:cNvPicPr>
            <a:picLocks noChangeAspect="1"/>
          </p:cNvPicPr>
          <p:nvPr/>
        </p:nvPicPr>
        <p:blipFill>
          <a:blip r:embed="rId2"/>
          <a:stretch>
            <a:fillRect/>
          </a:stretch>
        </p:blipFill>
        <p:spPr>
          <a:xfrm>
            <a:off x="7110858" y="381140"/>
            <a:ext cx="1568594" cy="1676119"/>
          </a:xfrm>
          <a:prstGeom prst="rect">
            <a:avLst/>
          </a:prstGeom>
          <a:ln w="31750">
            <a:noFill/>
          </a:ln>
          <a:effectLst>
            <a:glow rad="63500">
              <a:schemeClr val="accent2">
                <a:satMod val="175000"/>
                <a:alpha val="40000"/>
              </a:schemeClr>
            </a:glow>
            <a:softEdge rad="88900"/>
          </a:effectLst>
        </p:spPr>
      </p:pic>
      <p:sp>
        <p:nvSpPr>
          <p:cNvPr id="4" name="Rectangle 3"/>
          <p:cNvSpPr/>
          <p:nvPr/>
        </p:nvSpPr>
        <p:spPr>
          <a:xfrm>
            <a:off x="1790700" y="3387580"/>
            <a:ext cx="5180458" cy="698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Roots</a:t>
            </a:r>
            <a:endParaRPr lang="ru-RU" dirty="0"/>
          </a:p>
        </p:txBody>
      </p:sp>
      <p:sp>
        <p:nvSpPr>
          <p:cNvPr id="5" name="Rectangle 4"/>
          <p:cNvSpPr/>
          <p:nvPr/>
        </p:nvSpPr>
        <p:spPr>
          <a:xfrm>
            <a:off x="2768600" y="353998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Rectangle 8"/>
          <p:cNvSpPr/>
          <p:nvPr/>
        </p:nvSpPr>
        <p:spPr>
          <a:xfrm>
            <a:off x="3999929" y="353998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Rectangle 10"/>
          <p:cNvSpPr/>
          <p:nvPr/>
        </p:nvSpPr>
        <p:spPr>
          <a:xfrm>
            <a:off x="5243387" y="355571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Rectangle 11"/>
          <p:cNvSpPr/>
          <p:nvPr/>
        </p:nvSpPr>
        <p:spPr>
          <a:xfrm>
            <a:off x="5243387" y="438121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Rectangle 14"/>
          <p:cNvSpPr/>
          <p:nvPr/>
        </p:nvSpPr>
        <p:spPr>
          <a:xfrm>
            <a:off x="3999929" y="438121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Rectangle 15"/>
          <p:cNvSpPr/>
          <p:nvPr/>
        </p:nvSpPr>
        <p:spPr>
          <a:xfrm>
            <a:off x="3999929" y="51870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Rectangle 17"/>
          <p:cNvSpPr/>
          <p:nvPr/>
        </p:nvSpPr>
        <p:spPr>
          <a:xfrm>
            <a:off x="2756471" y="438121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Rectangle 18"/>
          <p:cNvSpPr/>
          <p:nvPr/>
        </p:nvSpPr>
        <p:spPr>
          <a:xfrm>
            <a:off x="2756471" y="51870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Rectangle 19"/>
          <p:cNvSpPr/>
          <p:nvPr/>
        </p:nvSpPr>
        <p:spPr>
          <a:xfrm>
            <a:off x="2756471" y="60125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1" name="Straight Arrow Connector 20"/>
          <p:cNvCxnSpPr>
            <a:stCxn id="5" idx="2"/>
            <a:endCxn id="18" idx="0"/>
          </p:cNvCxnSpPr>
          <p:nvPr/>
        </p:nvCxnSpPr>
        <p:spPr>
          <a:xfrm flipH="1">
            <a:off x="3137471" y="3933680"/>
            <a:ext cx="12129" cy="44753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2"/>
            <a:endCxn id="15" idx="0"/>
          </p:cNvCxnSpPr>
          <p:nvPr/>
        </p:nvCxnSpPr>
        <p:spPr>
          <a:xfrm>
            <a:off x="4380929" y="3933680"/>
            <a:ext cx="0" cy="44753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2"/>
            <a:endCxn id="12" idx="0"/>
          </p:cNvCxnSpPr>
          <p:nvPr/>
        </p:nvCxnSpPr>
        <p:spPr>
          <a:xfrm>
            <a:off x="5624387" y="3949410"/>
            <a:ext cx="0" cy="4318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5" idx="2"/>
            <a:endCxn id="16" idx="0"/>
          </p:cNvCxnSpPr>
          <p:nvPr/>
        </p:nvCxnSpPr>
        <p:spPr>
          <a:xfrm>
            <a:off x="4380929" y="4774910"/>
            <a:ext cx="0" cy="41217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3530601" y="4774910"/>
            <a:ext cx="457485" cy="41217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8" idx="2"/>
            <a:endCxn id="19" idx="0"/>
          </p:cNvCxnSpPr>
          <p:nvPr/>
        </p:nvCxnSpPr>
        <p:spPr>
          <a:xfrm>
            <a:off x="3137471" y="4774910"/>
            <a:ext cx="0" cy="41217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9" idx="2"/>
            <a:endCxn id="20" idx="0"/>
          </p:cNvCxnSpPr>
          <p:nvPr/>
        </p:nvCxnSpPr>
        <p:spPr>
          <a:xfrm>
            <a:off x="3137471" y="5580780"/>
            <a:ext cx="0" cy="4318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4761929" y="4774910"/>
            <a:ext cx="481458" cy="41217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6" idx="1"/>
            <a:endCxn id="19" idx="3"/>
          </p:cNvCxnSpPr>
          <p:nvPr/>
        </p:nvCxnSpPr>
        <p:spPr>
          <a:xfrm flipH="1">
            <a:off x="3518471" y="5383930"/>
            <a:ext cx="48145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5" idx="3"/>
            <a:endCxn id="12" idx="1"/>
          </p:cNvCxnSpPr>
          <p:nvPr/>
        </p:nvCxnSpPr>
        <p:spPr>
          <a:xfrm>
            <a:off x="4761929" y="4578060"/>
            <a:ext cx="48145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06677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Tracing (mark and sweep)</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marL="0" indent="0">
              <a:buSzPct val="80000"/>
              <a:buNone/>
            </a:pPr>
            <a:r>
              <a:rPr lang="en-US" sz="2400" b="1" cap="none" dirty="0" smtClean="0">
                <a:solidFill>
                  <a:srgbClr val="99FF66"/>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Able to reclaim garbage that contains cyclic references.</a:t>
            </a:r>
          </a:p>
          <a:p>
            <a:pPr marL="0" indent="0">
              <a:buSzPct val="80000"/>
              <a:buNone/>
            </a:pPr>
            <a:r>
              <a:rPr lang="en-US" sz="2400" b="1" cap="none" dirty="0" smtClean="0">
                <a:solidFill>
                  <a:srgbClr val="99FF66"/>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There is no overhead in storing and manipulating reference counting fields.</a:t>
            </a:r>
          </a:p>
          <a:p>
            <a:pPr marL="0" indent="0">
              <a:buSzPct val="80000"/>
              <a:buNone/>
            </a:pPr>
            <a:r>
              <a:rPr lang="en-US" sz="2400" b="1" cap="none" dirty="0" smtClean="0">
                <a:solidFill>
                  <a:srgbClr val="99FF66"/>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Objects are not moved during GC – no need to update references to objects</a:t>
            </a:r>
          </a:p>
          <a:p>
            <a:pPr marL="0" indent="0">
              <a:buSzPct val="80000"/>
              <a:buNone/>
            </a:pPr>
            <a:endParaRPr lang="en-US" sz="2400" cap="none" dirty="0" smtClean="0">
              <a:latin typeface="Calibri" panose="020F0502020204030204" pitchFamily="34" charset="0"/>
              <a:cs typeface="Calibri" panose="020F0502020204030204" pitchFamily="34" charset="0"/>
            </a:endParaRPr>
          </a:p>
          <a:p>
            <a:pPr marL="0" indent="0">
              <a:buSzPct val="80000"/>
              <a:buNone/>
            </a:pPr>
            <a:r>
              <a:rPr lang="en-US" sz="2400" b="1" cap="none" dirty="0" smtClean="0">
                <a:solidFill>
                  <a:srgbClr val="FF3300"/>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It many increase heap fragmentation</a:t>
            </a:r>
          </a:p>
          <a:p>
            <a:pPr marL="0" indent="0">
              <a:buSzPct val="80000"/>
              <a:buNone/>
            </a:pPr>
            <a:r>
              <a:rPr lang="en-US" sz="2400" b="1" cap="none" dirty="0" smtClean="0">
                <a:solidFill>
                  <a:srgbClr val="FF3300"/>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It does work proportional to the size of entire heap.</a:t>
            </a:r>
          </a:p>
          <a:p>
            <a:pPr marL="0" indent="0">
              <a:buSzPct val="80000"/>
              <a:buNone/>
            </a:pPr>
            <a:r>
              <a:rPr lang="en-US" sz="2400" b="1" cap="none" dirty="0" smtClean="0">
                <a:solidFill>
                  <a:srgbClr val="FF3300"/>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The program must be halted during garbage collecting.</a:t>
            </a:r>
            <a:endParaRPr lang="ru-RU" sz="24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090380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Reference Counting</a:t>
            </a:r>
            <a:endParaRPr lang="ru-RU" dirty="0"/>
          </a:p>
        </p:txBody>
      </p:sp>
      <p:sp>
        <p:nvSpPr>
          <p:cNvPr id="3" name="Content Placeholder 2"/>
          <p:cNvSpPr>
            <a:spLocks noGrp="1"/>
          </p:cNvSpPr>
          <p:nvPr>
            <p:ph idx="1"/>
          </p:nvPr>
        </p:nvSpPr>
        <p:spPr>
          <a:xfrm>
            <a:off x="818348" y="1371600"/>
            <a:ext cx="6484152" cy="4730460"/>
          </a:xfrm>
        </p:spPr>
        <p:txBody>
          <a:bodyPr anchor="t">
            <a:normAutofit/>
          </a:bodyPr>
          <a:lstStyle/>
          <a:p>
            <a:pPr>
              <a:buSzPct val="80000"/>
            </a:pPr>
            <a:endParaRPr lang="en-US" sz="2400"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Each </a:t>
            </a:r>
            <a:r>
              <a:rPr lang="en-US" sz="2400" cap="none" dirty="0" smtClean="0">
                <a:latin typeface="Calibri" panose="020F0502020204030204" pitchFamily="34" charset="0"/>
                <a:cs typeface="Calibri" panose="020F0502020204030204" pitchFamily="34" charset="0"/>
              </a:rPr>
              <a:t>object has counter of incoming pointers</a:t>
            </a:r>
          </a:p>
          <a:p>
            <a:pPr>
              <a:buSzPct val="80000"/>
            </a:pPr>
            <a:r>
              <a:rPr lang="en-US" sz="2400" cap="none" dirty="0" smtClean="0">
                <a:latin typeface="Calibri" panose="020F0502020204030204" pitchFamily="34" charset="0"/>
                <a:cs typeface="Calibri" panose="020F0502020204030204" pitchFamily="34" charset="0"/>
              </a:rPr>
              <a:t>When counter reaches zero, object can</a:t>
            </a:r>
            <a:r>
              <a:rPr lang="en-US" sz="2200" cap="none" dirty="0">
                <a:latin typeface="Calibri" panose="020F0502020204030204" pitchFamily="34" charset="0"/>
                <a:cs typeface="Calibri" panose="020F0502020204030204" pitchFamily="34" charset="0"/>
              </a:rPr>
              <a:t> </a:t>
            </a:r>
            <a:r>
              <a:rPr lang="en-US" sz="2200" cap="none" dirty="0" smtClean="0">
                <a:latin typeface="Calibri" panose="020F0502020204030204" pitchFamily="34" charset="0"/>
                <a:cs typeface="Calibri" panose="020F0502020204030204" pitchFamily="34" charset="0"/>
              </a:rPr>
              <a:t>be collected.</a:t>
            </a:r>
            <a:endParaRPr lang="en-US" sz="2400" cap="none" dirty="0" smtClean="0">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2"/>
          <a:stretch>
            <a:fillRect/>
          </a:stretch>
        </p:blipFill>
        <p:spPr>
          <a:xfrm>
            <a:off x="7138611" y="381140"/>
            <a:ext cx="1553014" cy="1676119"/>
          </a:xfrm>
          <a:prstGeom prst="rect">
            <a:avLst/>
          </a:prstGeom>
          <a:ln w="31750">
            <a:noFill/>
          </a:ln>
          <a:effectLst>
            <a:glow rad="63500">
              <a:schemeClr val="accent2">
                <a:satMod val="175000"/>
                <a:alpha val="40000"/>
              </a:schemeClr>
            </a:glow>
            <a:softEdge rad="88900"/>
          </a:effectLst>
        </p:spPr>
      </p:pic>
      <p:sp>
        <p:nvSpPr>
          <p:cNvPr id="8" name="Rectangle 7"/>
          <p:cNvSpPr/>
          <p:nvPr/>
        </p:nvSpPr>
        <p:spPr>
          <a:xfrm>
            <a:off x="4637583" y="42511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ru-RU" b="1" dirty="0">
              <a:solidFill>
                <a:schemeClr val="bg1"/>
              </a:solidFill>
            </a:endParaRPr>
          </a:p>
        </p:txBody>
      </p:sp>
      <p:sp>
        <p:nvSpPr>
          <p:cNvPr id="9" name="Rectangle 8"/>
          <p:cNvSpPr/>
          <p:nvPr/>
        </p:nvSpPr>
        <p:spPr>
          <a:xfrm>
            <a:off x="4637583" y="51274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0</a:t>
            </a:r>
            <a:endParaRPr lang="ru-RU" b="1" dirty="0">
              <a:solidFill>
                <a:schemeClr val="bg1"/>
              </a:solidFill>
            </a:endParaRPr>
          </a:p>
        </p:txBody>
      </p:sp>
      <p:sp>
        <p:nvSpPr>
          <p:cNvPr id="11" name="Rectangle 10"/>
          <p:cNvSpPr/>
          <p:nvPr/>
        </p:nvSpPr>
        <p:spPr>
          <a:xfrm>
            <a:off x="4637583" y="60037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3</a:t>
            </a:r>
            <a:endParaRPr lang="ru-RU" b="1" dirty="0">
              <a:solidFill>
                <a:schemeClr val="bg1"/>
              </a:solidFill>
            </a:endParaRPr>
          </a:p>
        </p:txBody>
      </p:sp>
      <p:sp>
        <p:nvSpPr>
          <p:cNvPr id="12" name="Rectangle 11"/>
          <p:cNvSpPr/>
          <p:nvPr/>
        </p:nvSpPr>
        <p:spPr>
          <a:xfrm>
            <a:off x="6001791" y="60037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3" name="Rectangle 12"/>
          <p:cNvSpPr/>
          <p:nvPr/>
        </p:nvSpPr>
        <p:spPr>
          <a:xfrm>
            <a:off x="6001791" y="51274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4" name="Rectangle 13"/>
          <p:cNvSpPr/>
          <p:nvPr/>
        </p:nvSpPr>
        <p:spPr>
          <a:xfrm>
            <a:off x="6001791" y="42511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0</a:t>
            </a:r>
            <a:endParaRPr lang="ru-RU" b="1" dirty="0">
              <a:solidFill>
                <a:schemeClr val="bg1"/>
              </a:solidFill>
            </a:endParaRPr>
          </a:p>
        </p:txBody>
      </p:sp>
      <p:sp>
        <p:nvSpPr>
          <p:cNvPr id="15" name="Rectangle 14"/>
          <p:cNvSpPr/>
          <p:nvPr/>
        </p:nvSpPr>
        <p:spPr>
          <a:xfrm>
            <a:off x="1969091" y="425118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root</a:t>
            </a:r>
            <a:endParaRPr lang="ru-RU" b="1" dirty="0">
              <a:solidFill>
                <a:schemeClr val="bg1"/>
              </a:solidFill>
            </a:endParaRPr>
          </a:p>
        </p:txBody>
      </p:sp>
      <p:sp>
        <p:nvSpPr>
          <p:cNvPr id="16" name="Rectangle 15"/>
          <p:cNvSpPr/>
          <p:nvPr/>
        </p:nvSpPr>
        <p:spPr>
          <a:xfrm>
            <a:off x="3333299" y="42511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7" name="Rectangle 16"/>
          <p:cNvSpPr/>
          <p:nvPr/>
        </p:nvSpPr>
        <p:spPr>
          <a:xfrm>
            <a:off x="1969091" y="51274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8" name="Rectangle 17"/>
          <p:cNvSpPr/>
          <p:nvPr/>
        </p:nvSpPr>
        <p:spPr>
          <a:xfrm>
            <a:off x="3333299" y="51274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ru-RU" b="1" dirty="0">
              <a:solidFill>
                <a:schemeClr val="bg1"/>
              </a:solidFill>
            </a:endParaRPr>
          </a:p>
        </p:txBody>
      </p:sp>
      <p:sp>
        <p:nvSpPr>
          <p:cNvPr id="19" name="Rectangle 18"/>
          <p:cNvSpPr/>
          <p:nvPr/>
        </p:nvSpPr>
        <p:spPr>
          <a:xfrm>
            <a:off x="3330940" y="5987905"/>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ru-RU" b="1" dirty="0">
              <a:solidFill>
                <a:schemeClr val="bg1"/>
              </a:solidFill>
            </a:endParaRPr>
          </a:p>
        </p:txBody>
      </p:sp>
      <p:sp>
        <p:nvSpPr>
          <p:cNvPr id="20" name="Rectangle 19"/>
          <p:cNvSpPr/>
          <p:nvPr/>
        </p:nvSpPr>
        <p:spPr>
          <a:xfrm>
            <a:off x="1969091" y="60037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0</a:t>
            </a:r>
            <a:endParaRPr lang="ru-RU" b="1" dirty="0">
              <a:solidFill>
                <a:schemeClr val="bg1"/>
              </a:solidFill>
            </a:endParaRPr>
          </a:p>
        </p:txBody>
      </p:sp>
      <p:cxnSp>
        <p:nvCxnSpPr>
          <p:cNvPr id="21" name="Straight Arrow Connector 20"/>
          <p:cNvCxnSpPr>
            <a:stCxn id="15" idx="2"/>
            <a:endCxn id="17" idx="0"/>
          </p:cNvCxnSpPr>
          <p:nvPr/>
        </p:nvCxnSpPr>
        <p:spPr>
          <a:xfrm>
            <a:off x="2350091"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6" idx="2"/>
            <a:endCxn id="18" idx="0"/>
          </p:cNvCxnSpPr>
          <p:nvPr/>
        </p:nvCxnSpPr>
        <p:spPr>
          <a:xfrm>
            <a:off x="3714299"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3"/>
            <a:endCxn id="8" idx="1"/>
          </p:cNvCxnSpPr>
          <p:nvPr/>
        </p:nvCxnSpPr>
        <p:spPr>
          <a:xfrm>
            <a:off x="4095299" y="4448030"/>
            <a:ext cx="542284"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095299" y="6175085"/>
            <a:ext cx="542284"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7" idx="3"/>
            <a:endCxn id="18" idx="1"/>
          </p:cNvCxnSpPr>
          <p:nvPr/>
        </p:nvCxnSpPr>
        <p:spPr>
          <a:xfrm>
            <a:off x="2731091" y="5324330"/>
            <a:ext cx="60220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0"/>
            <a:endCxn id="8" idx="2"/>
          </p:cNvCxnSpPr>
          <p:nvPr/>
        </p:nvCxnSpPr>
        <p:spPr>
          <a:xfrm flipV="1">
            <a:off x="5018583"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5" idx="3"/>
            <a:endCxn id="16" idx="1"/>
          </p:cNvCxnSpPr>
          <p:nvPr/>
        </p:nvCxnSpPr>
        <p:spPr>
          <a:xfrm>
            <a:off x="2731091" y="4448030"/>
            <a:ext cx="60220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9" idx="2"/>
          </p:cNvCxnSpPr>
          <p:nvPr/>
        </p:nvCxnSpPr>
        <p:spPr>
          <a:xfrm>
            <a:off x="5018583" y="55211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8" idx="2"/>
            <a:endCxn id="19" idx="0"/>
          </p:cNvCxnSpPr>
          <p:nvPr/>
        </p:nvCxnSpPr>
        <p:spPr>
          <a:xfrm flipH="1">
            <a:off x="3711940" y="5521180"/>
            <a:ext cx="2359" cy="466725"/>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20" idx="3"/>
            <a:endCxn id="19" idx="1"/>
          </p:cNvCxnSpPr>
          <p:nvPr/>
        </p:nvCxnSpPr>
        <p:spPr>
          <a:xfrm flipV="1">
            <a:off x="2731091" y="6184755"/>
            <a:ext cx="599849" cy="15875"/>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4" idx="2"/>
            <a:endCxn id="13" idx="0"/>
          </p:cNvCxnSpPr>
          <p:nvPr/>
        </p:nvCxnSpPr>
        <p:spPr>
          <a:xfrm>
            <a:off x="6382791"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13" idx="2"/>
            <a:endCxn id="12" idx="0"/>
          </p:cNvCxnSpPr>
          <p:nvPr/>
        </p:nvCxnSpPr>
        <p:spPr>
          <a:xfrm>
            <a:off x="6382791" y="55211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12" idx="1"/>
          </p:cNvCxnSpPr>
          <p:nvPr/>
        </p:nvCxnSpPr>
        <p:spPr>
          <a:xfrm flipH="1">
            <a:off x="5399583" y="6200630"/>
            <a:ext cx="60220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33899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Reference Counting</a:t>
            </a:r>
            <a:endParaRPr lang="ru-RU" dirty="0"/>
          </a:p>
        </p:txBody>
      </p:sp>
      <p:sp>
        <p:nvSpPr>
          <p:cNvPr id="3" name="Content Placeholder 2"/>
          <p:cNvSpPr>
            <a:spLocks noGrp="1"/>
          </p:cNvSpPr>
          <p:nvPr>
            <p:ph idx="1"/>
          </p:nvPr>
        </p:nvSpPr>
        <p:spPr>
          <a:xfrm>
            <a:off x="818348" y="1371600"/>
            <a:ext cx="6484152" cy="4730460"/>
          </a:xfrm>
        </p:spPr>
        <p:txBody>
          <a:bodyPr anchor="t">
            <a:normAutofit/>
          </a:bodyPr>
          <a:lstStyle/>
          <a:p>
            <a:pPr>
              <a:buSzPct val="80000"/>
            </a:pPr>
            <a:endParaRPr lang="en-US" sz="2400"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Each </a:t>
            </a:r>
            <a:r>
              <a:rPr lang="en-US" sz="2400" cap="none" dirty="0" smtClean="0">
                <a:latin typeface="Calibri" panose="020F0502020204030204" pitchFamily="34" charset="0"/>
                <a:cs typeface="Calibri" panose="020F0502020204030204" pitchFamily="34" charset="0"/>
              </a:rPr>
              <a:t>object has counter of incoming pointers</a:t>
            </a:r>
          </a:p>
          <a:p>
            <a:pPr>
              <a:buSzPct val="80000"/>
            </a:pPr>
            <a:r>
              <a:rPr lang="en-US" sz="2400" cap="none" dirty="0" smtClean="0">
                <a:latin typeface="Calibri" panose="020F0502020204030204" pitchFamily="34" charset="0"/>
                <a:cs typeface="Calibri" panose="020F0502020204030204" pitchFamily="34" charset="0"/>
              </a:rPr>
              <a:t>When counter reaches zero, object can</a:t>
            </a:r>
            <a:r>
              <a:rPr lang="en-US" sz="2200" cap="none" dirty="0">
                <a:latin typeface="Calibri" panose="020F0502020204030204" pitchFamily="34" charset="0"/>
                <a:cs typeface="Calibri" panose="020F0502020204030204" pitchFamily="34" charset="0"/>
              </a:rPr>
              <a:t> </a:t>
            </a:r>
            <a:r>
              <a:rPr lang="en-US" sz="2200" cap="none" dirty="0" smtClean="0">
                <a:latin typeface="Calibri" panose="020F0502020204030204" pitchFamily="34" charset="0"/>
                <a:cs typeface="Calibri" panose="020F0502020204030204" pitchFamily="34" charset="0"/>
              </a:rPr>
              <a:t>be collected.</a:t>
            </a:r>
            <a:endParaRPr lang="en-US" sz="2400" cap="none" dirty="0" smtClean="0">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2"/>
          <a:stretch>
            <a:fillRect/>
          </a:stretch>
        </p:blipFill>
        <p:spPr>
          <a:xfrm>
            <a:off x="7138611" y="381140"/>
            <a:ext cx="1553014" cy="1676119"/>
          </a:xfrm>
          <a:prstGeom prst="rect">
            <a:avLst/>
          </a:prstGeom>
          <a:ln w="31750">
            <a:noFill/>
          </a:ln>
          <a:effectLst>
            <a:glow rad="63500">
              <a:schemeClr val="accent2">
                <a:satMod val="175000"/>
                <a:alpha val="40000"/>
              </a:schemeClr>
            </a:glow>
            <a:softEdge rad="88900"/>
          </a:effectLst>
        </p:spPr>
      </p:pic>
      <p:sp>
        <p:nvSpPr>
          <p:cNvPr id="8" name="Rectangle 7"/>
          <p:cNvSpPr/>
          <p:nvPr/>
        </p:nvSpPr>
        <p:spPr>
          <a:xfrm>
            <a:off x="4637583" y="42511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ru-RU" b="1" dirty="0">
              <a:solidFill>
                <a:schemeClr val="bg1"/>
              </a:solidFill>
            </a:endParaRPr>
          </a:p>
        </p:txBody>
      </p:sp>
      <p:sp>
        <p:nvSpPr>
          <p:cNvPr id="9" name="Rectangle 8"/>
          <p:cNvSpPr/>
          <p:nvPr/>
        </p:nvSpPr>
        <p:spPr>
          <a:xfrm>
            <a:off x="4637583" y="5127480"/>
            <a:ext cx="762000" cy="393700"/>
          </a:xfrm>
          <a:prstGeom prst="rect">
            <a:avLst/>
          </a:prstGeom>
          <a:solidFill>
            <a:srgbClr val="FF25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0</a:t>
            </a:r>
            <a:endParaRPr lang="ru-RU" b="1" dirty="0">
              <a:solidFill>
                <a:schemeClr val="bg1"/>
              </a:solidFill>
            </a:endParaRPr>
          </a:p>
        </p:txBody>
      </p:sp>
      <p:sp>
        <p:nvSpPr>
          <p:cNvPr id="11" name="Rectangle 10"/>
          <p:cNvSpPr/>
          <p:nvPr/>
        </p:nvSpPr>
        <p:spPr>
          <a:xfrm>
            <a:off x="4637583" y="60037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3</a:t>
            </a:r>
            <a:endParaRPr lang="ru-RU" b="1" dirty="0">
              <a:solidFill>
                <a:schemeClr val="bg1"/>
              </a:solidFill>
            </a:endParaRPr>
          </a:p>
        </p:txBody>
      </p:sp>
      <p:sp>
        <p:nvSpPr>
          <p:cNvPr id="12" name="Rectangle 11"/>
          <p:cNvSpPr/>
          <p:nvPr/>
        </p:nvSpPr>
        <p:spPr>
          <a:xfrm>
            <a:off x="6001791" y="60037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3" name="Rectangle 12"/>
          <p:cNvSpPr/>
          <p:nvPr/>
        </p:nvSpPr>
        <p:spPr>
          <a:xfrm>
            <a:off x="6001791" y="51274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4" name="Rectangle 13"/>
          <p:cNvSpPr/>
          <p:nvPr/>
        </p:nvSpPr>
        <p:spPr>
          <a:xfrm>
            <a:off x="6001791" y="4251180"/>
            <a:ext cx="762000" cy="393700"/>
          </a:xfrm>
          <a:prstGeom prst="rect">
            <a:avLst/>
          </a:prstGeom>
          <a:solidFill>
            <a:srgbClr val="FF25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0</a:t>
            </a:r>
            <a:endParaRPr lang="ru-RU" b="1" dirty="0">
              <a:solidFill>
                <a:schemeClr val="bg1"/>
              </a:solidFill>
            </a:endParaRPr>
          </a:p>
        </p:txBody>
      </p:sp>
      <p:sp>
        <p:nvSpPr>
          <p:cNvPr id="15" name="Rectangle 14"/>
          <p:cNvSpPr/>
          <p:nvPr/>
        </p:nvSpPr>
        <p:spPr>
          <a:xfrm>
            <a:off x="1969091" y="425118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root</a:t>
            </a:r>
            <a:endParaRPr lang="ru-RU" b="1" dirty="0">
              <a:solidFill>
                <a:schemeClr val="bg1"/>
              </a:solidFill>
            </a:endParaRPr>
          </a:p>
        </p:txBody>
      </p:sp>
      <p:sp>
        <p:nvSpPr>
          <p:cNvPr id="16" name="Rectangle 15"/>
          <p:cNvSpPr/>
          <p:nvPr/>
        </p:nvSpPr>
        <p:spPr>
          <a:xfrm>
            <a:off x="3333299" y="42511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7" name="Rectangle 16"/>
          <p:cNvSpPr/>
          <p:nvPr/>
        </p:nvSpPr>
        <p:spPr>
          <a:xfrm>
            <a:off x="1969091" y="51274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8" name="Rectangle 17"/>
          <p:cNvSpPr/>
          <p:nvPr/>
        </p:nvSpPr>
        <p:spPr>
          <a:xfrm>
            <a:off x="3333299" y="51274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ru-RU" b="1" dirty="0">
              <a:solidFill>
                <a:schemeClr val="bg1"/>
              </a:solidFill>
            </a:endParaRPr>
          </a:p>
        </p:txBody>
      </p:sp>
      <p:sp>
        <p:nvSpPr>
          <p:cNvPr id="19" name="Rectangle 18"/>
          <p:cNvSpPr/>
          <p:nvPr/>
        </p:nvSpPr>
        <p:spPr>
          <a:xfrm>
            <a:off x="3330940" y="5987905"/>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ru-RU" b="1" dirty="0">
              <a:solidFill>
                <a:schemeClr val="bg1"/>
              </a:solidFill>
            </a:endParaRPr>
          </a:p>
        </p:txBody>
      </p:sp>
      <p:sp>
        <p:nvSpPr>
          <p:cNvPr id="20" name="Rectangle 19"/>
          <p:cNvSpPr/>
          <p:nvPr/>
        </p:nvSpPr>
        <p:spPr>
          <a:xfrm>
            <a:off x="1969091" y="6003780"/>
            <a:ext cx="762000" cy="393700"/>
          </a:xfrm>
          <a:prstGeom prst="rect">
            <a:avLst/>
          </a:prstGeom>
          <a:solidFill>
            <a:srgbClr val="FF25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0</a:t>
            </a:r>
            <a:endParaRPr lang="ru-RU" b="1" dirty="0">
              <a:solidFill>
                <a:schemeClr val="bg1"/>
              </a:solidFill>
            </a:endParaRPr>
          </a:p>
        </p:txBody>
      </p:sp>
      <p:cxnSp>
        <p:nvCxnSpPr>
          <p:cNvPr id="21" name="Straight Arrow Connector 20"/>
          <p:cNvCxnSpPr>
            <a:stCxn id="15" idx="2"/>
            <a:endCxn id="17" idx="0"/>
          </p:cNvCxnSpPr>
          <p:nvPr/>
        </p:nvCxnSpPr>
        <p:spPr>
          <a:xfrm>
            <a:off x="2350091"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6" idx="2"/>
            <a:endCxn id="18" idx="0"/>
          </p:cNvCxnSpPr>
          <p:nvPr/>
        </p:nvCxnSpPr>
        <p:spPr>
          <a:xfrm>
            <a:off x="3714299"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3"/>
            <a:endCxn id="8" idx="1"/>
          </p:cNvCxnSpPr>
          <p:nvPr/>
        </p:nvCxnSpPr>
        <p:spPr>
          <a:xfrm>
            <a:off x="4095299" y="4448030"/>
            <a:ext cx="542284"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095299" y="6175085"/>
            <a:ext cx="542284"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7" idx="3"/>
            <a:endCxn id="18" idx="1"/>
          </p:cNvCxnSpPr>
          <p:nvPr/>
        </p:nvCxnSpPr>
        <p:spPr>
          <a:xfrm>
            <a:off x="2731091" y="5324330"/>
            <a:ext cx="60220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0"/>
            <a:endCxn id="8" idx="2"/>
          </p:cNvCxnSpPr>
          <p:nvPr/>
        </p:nvCxnSpPr>
        <p:spPr>
          <a:xfrm flipV="1">
            <a:off x="5018583"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5" idx="3"/>
            <a:endCxn id="16" idx="1"/>
          </p:cNvCxnSpPr>
          <p:nvPr/>
        </p:nvCxnSpPr>
        <p:spPr>
          <a:xfrm>
            <a:off x="2731091" y="4448030"/>
            <a:ext cx="60220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9" idx="2"/>
          </p:cNvCxnSpPr>
          <p:nvPr/>
        </p:nvCxnSpPr>
        <p:spPr>
          <a:xfrm>
            <a:off x="5018583" y="55211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8" idx="2"/>
            <a:endCxn id="19" idx="0"/>
          </p:cNvCxnSpPr>
          <p:nvPr/>
        </p:nvCxnSpPr>
        <p:spPr>
          <a:xfrm flipH="1">
            <a:off x="3711940" y="5521180"/>
            <a:ext cx="2359" cy="466725"/>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20" idx="3"/>
            <a:endCxn id="19" idx="1"/>
          </p:cNvCxnSpPr>
          <p:nvPr/>
        </p:nvCxnSpPr>
        <p:spPr>
          <a:xfrm flipV="1">
            <a:off x="2731091" y="6184755"/>
            <a:ext cx="599849" cy="15875"/>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4" idx="2"/>
            <a:endCxn id="13" idx="0"/>
          </p:cNvCxnSpPr>
          <p:nvPr/>
        </p:nvCxnSpPr>
        <p:spPr>
          <a:xfrm>
            <a:off x="6382791"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13" idx="2"/>
            <a:endCxn id="12" idx="0"/>
          </p:cNvCxnSpPr>
          <p:nvPr/>
        </p:nvCxnSpPr>
        <p:spPr>
          <a:xfrm>
            <a:off x="6382791" y="55211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12" idx="1"/>
          </p:cNvCxnSpPr>
          <p:nvPr/>
        </p:nvCxnSpPr>
        <p:spPr>
          <a:xfrm flipH="1">
            <a:off x="5399583" y="6200630"/>
            <a:ext cx="60220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84058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TC103457485[[fn=Mesh]]</Template>
  <TotalTime>2743</TotalTime>
  <Words>1583</Words>
  <Application>Microsoft Office PowerPoint</Application>
  <PresentationFormat>On-screen Show (4:3)</PresentationFormat>
  <Paragraphs>474</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Century Gothic</vt:lpstr>
      <vt:lpstr>Consolas</vt:lpstr>
      <vt:lpstr>Courier New</vt:lpstr>
      <vt:lpstr>Mesh</vt:lpstr>
      <vt:lpstr>Garbage collection in .NET</vt:lpstr>
      <vt:lpstr>Agenda</vt:lpstr>
      <vt:lpstr>GC Algorithms</vt:lpstr>
      <vt:lpstr>Tracing (mark and sweep)</vt:lpstr>
      <vt:lpstr>Tracing (mark and sweep)</vt:lpstr>
      <vt:lpstr>Tracing (mark and sweep)</vt:lpstr>
      <vt:lpstr>Tracing (mark and sweep)</vt:lpstr>
      <vt:lpstr>Reference Counting</vt:lpstr>
      <vt:lpstr>Reference Counting</vt:lpstr>
      <vt:lpstr>Reference Counting</vt:lpstr>
      <vt:lpstr>Reference Counting</vt:lpstr>
      <vt:lpstr>Reference Counting</vt:lpstr>
      <vt:lpstr>Reference Counting</vt:lpstr>
      <vt:lpstr>Copying collections</vt:lpstr>
      <vt:lpstr>Copying collections</vt:lpstr>
      <vt:lpstr>Copying collections</vt:lpstr>
      <vt:lpstr>Copying collections</vt:lpstr>
      <vt:lpstr>Copying collections</vt:lpstr>
      <vt:lpstr>Comparison</vt:lpstr>
      <vt:lpstr>Memory Allocation process</vt:lpstr>
      <vt:lpstr>Mark and Sweep IN CLR</vt:lpstr>
      <vt:lpstr>Mark and Sweep IN CLR</vt:lpstr>
      <vt:lpstr>Mark and Sweep in CLR</vt:lpstr>
      <vt:lpstr>Finalization</vt:lpstr>
      <vt:lpstr>Finalization</vt:lpstr>
      <vt:lpstr>Finalization</vt:lpstr>
      <vt:lpstr>Finalization</vt:lpstr>
      <vt:lpstr>Finalization</vt:lpstr>
      <vt:lpstr>Finalization</vt:lpstr>
      <vt:lpstr>Finalization</vt:lpstr>
      <vt:lpstr>Finalization</vt:lpstr>
      <vt:lpstr>Finalization</vt:lpstr>
      <vt:lpstr>Generations</vt:lpstr>
      <vt:lpstr>Generations</vt:lpstr>
      <vt:lpstr>Generations</vt:lpstr>
      <vt:lpstr>Large Object Heap (LOH)</vt:lpstr>
      <vt:lpstr>Dispose Pattern</vt:lpstr>
      <vt:lpstr>GC in Java</vt:lpstr>
      <vt:lpstr>GC in Python</vt:lpstr>
      <vt:lpstr>GC in JavaScript (V8 as example)</vt:lpstr>
      <vt:lpstr>GC in JavaScript (SpiderMonkey)</vt:lpstr>
      <vt:lpstr>Summary</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Garbage collection in .NET</dc:title>
  <dc:creator>Yuriy Shapovalov</dc:creator>
  <cp:lastModifiedBy>Yuriy Shapovalov</cp:lastModifiedBy>
  <cp:revision>61</cp:revision>
  <dcterms:created xsi:type="dcterms:W3CDTF">2013-08-03T15:06:49Z</dcterms:created>
  <dcterms:modified xsi:type="dcterms:W3CDTF">2013-08-06T06:02:56Z</dcterms:modified>
</cp:coreProperties>
</file>