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45"/>
  </p:notesMasterIdLst>
  <p:handoutMasterIdLst>
    <p:handoutMasterId r:id="rId46"/>
  </p:handoutMasterIdLst>
  <p:sldIdLst>
    <p:sldId id="256" r:id="rId2"/>
    <p:sldId id="408" r:id="rId3"/>
    <p:sldId id="401" r:id="rId4"/>
    <p:sldId id="360" r:id="rId5"/>
    <p:sldId id="361" r:id="rId6"/>
    <p:sldId id="362" r:id="rId7"/>
    <p:sldId id="403" r:id="rId8"/>
    <p:sldId id="364" r:id="rId9"/>
    <p:sldId id="370" r:id="rId10"/>
    <p:sldId id="365" r:id="rId11"/>
    <p:sldId id="372" r:id="rId12"/>
    <p:sldId id="404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405" r:id="rId25"/>
    <p:sldId id="384" r:id="rId26"/>
    <p:sldId id="402" r:id="rId27"/>
    <p:sldId id="386" r:id="rId28"/>
    <p:sldId id="387" r:id="rId29"/>
    <p:sldId id="388" r:id="rId30"/>
    <p:sldId id="389" r:id="rId31"/>
    <p:sldId id="390" r:id="rId32"/>
    <p:sldId id="391" r:id="rId33"/>
    <p:sldId id="406" r:id="rId34"/>
    <p:sldId id="392" r:id="rId35"/>
    <p:sldId id="393" r:id="rId36"/>
    <p:sldId id="394" r:id="rId37"/>
    <p:sldId id="395" r:id="rId38"/>
    <p:sldId id="396" r:id="rId39"/>
    <p:sldId id="397" r:id="rId40"/>
    <p:sldId id="398" r:id="rId41"/>
    <p:sldId id="399" r:id="rId42"/>
    <p:sldId id="400" r:id="rId43"/>
    <p:sldId id="40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YURU" initials="LY" lastIdx="5" clrIdx="0">
    <p:extLst>
      <p:ext uri="{19B8F6BF-5375-455C-9EA6-DF929625EA0E}">
        <p15:presenceInfo xmlns:p15="http://schemas.microsoft.com/office/powerpoint/2012/main" userId="b3f6fee2c003da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6314" autoAdjust="0"/>
  </p:normalViewPr>
  <p:slideViewPr>
    <p:cSldViewPr>
      <p:cViewPr varScale="1">
        <p:scale>
          <a:sx n="58" d="100"/>
          <a:sy n="58" d="100"/>
        </p:scale>
        <p:origin x="1520" y="4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1T16:58:22.123" idx="1">
    <p:pos x="1655" y="1946"/>
    <p:text>non-polynomial 指的是复杂度低、快的算法；与是否为polynomial无关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1T17:04:17.691" idx="2">
    <p:pos x="3671" y="2866"/>
    <p:text>linear search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1T17:15:26.031" idx="3">
    <p:pos x="4018" y="1437"/>
    <p:text>O(n^2)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1T17:24:14.920" idx="4">
    <p:pos x="1652" y="3151"/>
    <p:text>为什么啊</p:text>
    <p:extLst>
      <p:ext uri="{C676402C-5697-4E1C-873F-D02D1690AC5C}">
        <p15:threadingInfo xmlns:p15="http://schemas.microsoft.com/office/powerpoint/2012/main" timeZoneBias="-480"/>
      </p:ext>
    </p:extLst>
  </p:cm>
  <p:cm authorId="1" dt="2020-09-15T21:07:51.694" idx="5">
    <p:pos x="1652" y="3247"/>
    <p:text>假设的。重点在于O(C+P+ClogC)=O(P+ClogC)(max principle)然后因为P和C的size不确定，不能继续简化</p:text>
    <p:extLst>
      <p:ext uri="{C676402C-5697-4E1C-873F-D02D1690AC5C}">
        <p15:threadingInfo xmlns:p15="http://schemas.microsoft.com/office/powerpoint/2012/main" timeZoneBias="-480">
          <p15:parentCm authorId="1" idx="4"/>
        </p15:threadingInfo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46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what</a:t>
            </a:r>
            <a:r>
              <a:rPr lang="en-US" baseline="0" dirty="0"/>
              <a:t> is max{g1(n), g2(n)}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Proof</a:t>
            </a:r>
            <a:r>
              <a:rPr lang="en-US" baseline="0" dirty="0"/>
              <a:t> of Rule 2: f1(n) &lt; c1g1(n) &lt; c1 max(g1(n), g2(n)); f2(n) &lt; c2g2(n) &lt; c2 max(g1(n), g2(n))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0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thing is that the base</a:t>
            </a:r>
            <a:r>
              <a:rPr lang="en-US" baseline="0" dirty="0"/>
              <a:t> of log does not matter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75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Answer: B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38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79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33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en-US" baseline="0" dirty="0"/>
              <a:t> branch statement, it may evaluate &gt;= 1 Boolean expression. It evaluates one of the statements.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79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“</a:t>
            </a:r>
            <a:r>
              <a:rPr lang="en-US" dirty="0" err="1"/>
              <a:t>i</a:t>
            </a:r>
            <a:r>
              <a:rPr lang="en-US" baseline="0" dirty="0"/>
              <a:t> &lt;= n</a:t>
            </a:r>
            <a:r>
              <a:rPr lang="en-US" dirty="0"/>
              <a:t>” is exactly floor(log2(n))+1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52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do a</a:t>
            </a:r>
            <a:r>
              <a:rPr lang="en-US" baseline="0" dirty="0"/>
              <a:t> small change. From the previous example, we know that it is upper bounded by O(n </a:t>
            </a:r>
            <a:r>
              <a:rPr lang="en-US" baseline="0" dirty="0" err="1"/>
              <a:t>logn</a:t>
            </a:r>
            <a:r>
              <a:rPr lang="en-US" baseline="0" dirty="0"/>
              <a:t>). The question is: is this the tightest?</a:t>
            </a:r>
          </a:p>
          <a:p>
            <a:r>
              <a:rPr lang="en-US" baseline="0" dirty="0"/>
              <a:t>Answer: C. </a:t>
            </a:r>
            <a:r>
              <a:rPr lang="en-US" altLang="zh-CN" dirty="0"/>
              <a:t>The number of times that the statements 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sum++ / j&lt;=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/>
              <a:t>occur is 1+2+4+8+…+2^{log n} \approx.</a:t>
            </a:r>
            <a:r>
              <a:rPr lang="en-US" altLang="zh-CN" baseline="0" dirty="0"/>
              <a:t> 2n-1. Thus, the time complexity is \Theta(n).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2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8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02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Compiler</a:t>
            </a:r>
            <a:r>
              <a:rPr lang="en-US" baseline="0" dirty="0"/>
              <a:t> translates high-level language to machine code. Some powerful compiler may even do optimization on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9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Analyze the code on </a:t>
            </a:r>
            <a:r>
              <a:rPr lang="en-US"/>
              <a:t>the screen.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03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76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number of comparisons</a:t>
            </a:r>
            <a:r>
              <a:rPr lang="en-US" altLang="zh-CN" baseline="0" dirty="0"/>
              <a:t> with key is a good measure for the runtime.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Answer: A, B.</a:t>
            </a:r>
          </a:p>
          <a:p>
            <a:r>
              <a:rPr lang="en-US" altLang="zh-CN" dirty="0"/>
              <a:t>C:</a:t>
            </a:r>
            <a:r>
              <a:rPr lang="en-US" altLang="zh-CN" baseline="0" dirty="0"/>
              <a:t> it also occurs when the key is the last element of the array</a:t>
            </a:r>
          </a:p>
          <a:p>
            <a:r>
              <a:rPr lang="en-US" altLang="zh-CN" baseline="0" dirty="0"/>
              <a:t>D: the exact answer is (n+1)/2.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83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12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best case of linear</a:t>
            </a:r>
            <a:r>
              <a:rPr lang="en-US" baseline="0" dirty="0"/>
              <a:t> search is a array of size 1. Wrong!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55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1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Guiding</a:t>
            </a:r>
            <a:r>
              <a:rPr lang="en-US" baseline="0" dirty="0"/>
              <a:t> principle #1: in the case of sum, </a:t>
            </a:r>
            <a:r>
              <a:rPr lang="en-US" baseline="0" dirty="0" err="1"/>
              <a:t>cn</a:t>
            </a:r>
            <a:r>
              <a:rPr lang="en-US" baseline="0" dirty="0"/>
              <a:t> </a:t>
            </a:r>
            <a:r>
              <a:rPr lang="en-US" baseline="0">
                <a:sym typeface="Wingdings" panose="05000000000000000000" pitchFamily="2" charset="2"/>
              </a:rPr>
              <a:t> n</a:t>
            </a:r>
            <a:r>
              <a:rPr lang="en-US" baseline="0" dirty="0">
                <a:sym typeface="Wingdings" panose="05000000000000000000" pitchFamily="2" charset="2"/>
              </a:rPr>
              <a:t>; This may be not tight enough.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Constants depend on architecture, compiler, etc. This means it is hard to get the exact constant</a:t>
            </a:r>
            <a:r>
              <a:rPr lang="en-US" baseline="0" dirty="0"/>
              <a:t> value.</a:t>
            </a:r>
            <a:endParaRPr lang="en-US" dirty="0"/>
          </a:p>
          <a:p>
            <a:endParaRPr lang="en-US" baseline="0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59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9/15/2020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0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Relationship Id="rId9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4.xml"/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00400"/>
            <a:ext cx="7010400" cy="3429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Asymptotic Algorithm Analysis</a:t>
            </a:r>
          </a:p>
          <a:p>
            <a:pPr algn="l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Learning Objective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Understand best, worst, and average cases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Understand Big-Oh, Big-Omega, Big-Theta notations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Know how to analyze time complexity of a program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Case to Evaluate an Algo?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Average case or worst case is common.</a:t>
            </a:r>
          </a:p>
          <a:p>
            <a:endParaRPr lang="en-US" dirty="0"/>
          </a:p>
          <a:p>
            <a:r>
              <a:rPr lang="en-US" dirty="0"/>
              <a:t>While average time appears to be the fairest measure, it may be difficult to determine.</a:t>
            </a:r>
          </a:p>
          <a:p>
            <a:pPr lvl="1"/>
            <a:r>
              <a:rPr lang="en-US" dirty="0"/>
              <a:t>Sometime, it requires domain knowledge, e.g., the distribution of inputs.</a:t>
            </a:r>
          </a:p>
          <a:p>
            <a:endParaRPr lang="en-US" dirty="0"/>
          </a:p>
          <a:p>
            <a:r>
              <a:rPr lang="en-US" dirty="0"/>
              <a:t>Worst case is pessimistic, but it gives an upper bound.</a:t>
            </a:r>
          </a:p>
          <a:p>
            <a:pPr lvl="1"/>
            <a:r>
              <a:rPr lang="en-US" dirty="0"/>
              <a:t>Bonus: worst case usually easier to analyze.</a:t>
            </a:r>
          </a:p>
        </p:txBody>
      </p:sp>
    </p:spTree>
    <p:extLst>
      <p:ext uri="{BB962C8B-B14F-4D97-AF65-F5344CB8AC3E}">
        <p14:creationId xmlns:p14="http://schemas.microsoft.com/office/powerpoint/2010/main" val="383853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to Analyze Complexity of Algorithm?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Guiding Principle #1: Ignore constant factors.</a:t>
                </a:r>
              </a:p>
              <a:p>
                <a:pPr lvl="1"/>
                <a:r>
                  <a:rPr lang="en-US" u="sng" dirty="0"/>
                  <a:t>Justification</a:t>
                </a:r>
                <a:r>
                  <a:rPr lang="en-US" dirty="0"/>
                  <a:t>:</a:t>
                </a:r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dirty="0"/>
                  <a:t>Way easier.</a:t>
                </a:r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dirty="0"/>
                  <a:t>Constants depend on architecture, compiler, etc.</a:t>
                </a:r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dirty="0"/>
                  <a:t>Lose very little predictive power (as we will see).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Guiding Principle #2: Focus on running time for large input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u="sng" dirty="0"/>
                  <a:t>Justification</a:t>
                </a:r>
                <a:r>
                  <a:rPr lang="en-US" dirty="0"/>
                  <a:t>: scaling is very important!</a:t>
                </a:r>
              </a:p>
              <a:p>
                <a:pPr lvl="1"/>
                <a:r>
                  <a:rPr lang="en-US" dirty="0"/>
                  <a:t>Thus, we will compare the runtime of two algorithms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very large.</a:t>
                </a:r>
              </a:p>
              <a:p>
                <a:pPr lvl="2"/>
                <a:r>
                  <a:rPr lang="en-US" sz="2400" dirty="0"/>
                  <a:t>E.g.,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1000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/>
                  <a:t> is “better”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0.001</m:t>
                    </m:r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  <a:blipFill>
                <a:blip r:embed="rId3"/>
                <a:stretch>
                  <a:fillRect l="-817" t="-1558" r="-65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79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9E9D-A7D3-CF4E-87B1-6FE2CB81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Short Break – 5 min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0E10AA-8C5F-DE45-9EB0-8A344B20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46D0B-78EB-6C49-9DEA-6CCFF01A3EC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N" dirty="0"/>
              <a:t>Q &amp; A</a:t>
            </a:r>
          </a:p>
          <a:p>
            <a:r>
              <a:rPr lang="en-CN" dirty="0"/>
              <a:t>Keep your discussion in low volume</a:t>
            </a:r>
          </a:p>
        </p:txBody>
      </p:sp>
    </p:spTree>
    <p:extLst>
      <p:ext uri="{BB962C8B-B14F-4D97-AF65-F5344CB8AC3E}">
        <p14:creationId xmlns:p14="http://schemas.microsoft.com/office/powerpoint/2010/main" val="1786889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Analysis: Big-Oh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Definition: A non-negatively valued function,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dirty="0"/>
                  <a:t>, is in the </a:t>
                </a:r>
                <a:r>
                  <a:rPr lang="en-US" b="1" dirty="0">
                    <a:solidFill>
                      <a:schemeClr val="accent1"/>
                    </a:solidFill>
                  </a:rPr>
                  <a:t>set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))</m:t>
                    </m:r>
                  </m:oMath>
                </a14:m>
                <a:r>
                  <a:rPr lang="en-US" dirty="0"/>
                  <a:t> if there </a:t>
                </a:r>
                <a:r>
                  <a:rPr lang="en-US" b="1" dirty="0">
                    <a:solidFill>
                      <a:srgbClr val="0000FF"/>
                    </a:solidFill>
                  </a:rPr>
                  <a:t>exist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two positive constants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i="1" baseline="-25000" dirty="0">
                        <a:latin typeface="Cambria Math"/>
                        <a:cs typeface="Times New Roman" pitchFamily="18" charset="0"/>
                      </a:rPr>
                      <m:t>0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)≤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𝑐𝑓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Usage: The algorithm is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in best/average/worst case.</a:t>
                </a:r>
              </a:p>
              <a:p>
                <a:pPr lvl="1"/>
                <a:r>
                  <a:rPr lang="en-US" dirty="0"/>
                  <a:t>E.g., quicksort has an average-case complexity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E.g., quicksort has a worst-case complexity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Meaning: For all data sets big enough (i.e.,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), the algorithm always executes in </a:t>
                </a:r>
                <a:r>
                  <a:rPr lang="en-US" b="1" dirty="0">
                    <a:solidFill>
                      <a:schemeClr val="accent1"/>
                    </a:solidFill>
                  </a:rPr>
                  <a:t>less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𝑐𝑓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steps in best/ average/worst case.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54" t="-1108" r="-1797" b="-83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03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Visualization of Big-Oh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86000" y="2362200"/>
            <a:ext cx="4343400" cy="2971800"/>
            <a:chOff x="3505200" y="2133600"/>
            <a:chExt cx="4343400" cy="297180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3505200" y="5105400"/>
              <a:ext cx="4343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505200" y="2133600"/>
              <a:ext cx="0" cy="2971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 15"/>
          <p:cNvSpPr/>
          <p:nvPr/>
        </p:nvSpPr>
        <p:spPr>
          <a:xfrm>
            <a:off x="2281561" y="3124200"/>
            <a:ext cx="3433439" cy="1676400"/>
          </a:xfrm>
          <a:custGeom>
            <a:avLst/>
            <a:gdLst>
              <a:gd name="connsiteX0" fmla="*/ 0 w 3320249"/>
              <a:gd name="connsiteY0" fmla="*/ 1447296 h 1447296"/>
              <a:gd name="connsiteX1" fmla="*/ 79899 w 3320249"/>
              <a:gd name="connsiteY1" fmla="*/ 1349641 h 1447296"/>
              <a:gd name="connsiteX2" fmla="*/ 88777 w 3320249"/>
              <a:gd name="connsiteY2" fmla="*/ 1323008 h 1447296"/>
              <a:gd name="connsiteX3" fmla="*/ 150921 w 3320249"/>
              <a:gd name="connsiteY3" fmla="*/ 1234232 h 1447296"/>
              <a:gd name="connsiteX4" fmla="*/ 177554 w 3320249"/>
              <a:gd name="connsiteY4" fmla="*/ 1207598 h 1447296"/>
              <a:gd name="connsiteX5" fmla="*/ 204187 w 3320249"/>
              <a:gd name="connsiteY5" fmla="*/ 1172088 h 1447296"/>
              <a:gd name="connsiteX6" fmla="*/ 239697 w 3320249"/>
              <a:gd name="connsiteY6" fmla="*/ 1145455 h 1447296"/>
              <a:gd name="connsiteX7" fmla="*/ 266330 w 3320249"/>
              <a:gd name="connsiteY7" fmla="*/ 1109944 h 1447296"/>
              <a:gd name="connsiteX8" fmla="*/ 310719 w 3320249"/>
              <a:gd name="connsiteY8" fmla="*/ 1065556 h 1447296"/>
              <a:gd name="connsiteX9" fmla="*/ 355107 w 3320249"/>
              <a:gd name="connsiteY9" fmla="*/ 1021167 h 1447296"/>
              <a:gd name="connsiteX10" fmla="*/ 390618 w 3320249"/>
              <a:gd name="connsiteY10" fmla="*/ 985657 h 1447296"/>
              <a:gd name="connsiteX11" fmla="*/ 408373 w 3320249"/>
              <a:gd name="connsiteY11" fmla="*/ 967901 h 1447296"/>
              <a:gd name="connsiteX12" fmla="*/ 452761 w 3320249"/>
              <a:gd name="connsiteY12" fmla="*/ 932391 h 1447296"/>
              <a:gd name="connsiteX13" fmla="*/ 506027 w 3320249"/>
              <a:gd name="connsiteY13" fmla="*/ 896880 h 1447296"/>
              <a:gd name="connsiteX14" fmla="*/ 514905 w 3320249"/>
              <a:gd name="connsiteY14" fmla="*/ 870247 h 1447296"/>
              <a:gd name="connsiteX15" fmla="*/ 541538 w 3320249"/>
              <a:gd name="connsiteY15" fmla="*/ 852492 h 1447296"/>
              <a:gd name="connsiteX16" fmla="*/ 577049 w 3320249"/>
              <a:gd name="connsiteY16" fmla="*/ 816981 h 1447296"/>
              <a:gd name="connsiteX17" fmla="*/ 603682 w 3320249"/>
              <a:gd name="connsiteY17" fmla="*/ 790348 h 1447296"/>
              <a:gd name="connsiteX18" fmla="*/ 630315 w 3320249"/>
              <a:gd name="connsiteY18" fmla="*/ 763715 h 1447296"/>
              <a:gd name="connsiteX19" fmla="*/ 727969 w 3320249"/>
              <a:gd name="connsiteY19" fmla="*/ 719327 h 1447296"/>
              <a:gd name="connsiteX20" fmla="*/ 754602 w 3320249"/>
              <a:gd name="connsiteY20" fmla="*/ 701571 h 1447296"/>
              <a:gd name="connsiteX21" fmla="*/ 781235 w 3320249"/>
              <a:gd name="connsiteY21" fmla="*/ 692694 h 1447296"/>
              <a:gd name="connsiteX22" fmla="*/ 905522 w 3320249"/>
              <a:gd name="connsiteY22" fmla="*/ 648305 h 1447296"/>
              <a:gd name="connsiteX23" fmla="*/ 932156 w 3320249"/>
              <a:gd name="connsiteY23" fmla="*/ 630550 h 1447296"/>
              <a:gd name="connsiteX24" fmla="*/ 994299 w 3320249"/>
              <a:gd name="connsiteY24" fmla="*/ 612795 h 1447296"/>
              <a:gd name="connsiteX25" fmla="*/ 1083076 w 3320249"/>
              <a:gd name="connsiteY25" fmla="*/ 577284 h 1447296"/>
              <a:gd name="connsiteX26" fmla="*/ 1109709 w 3320249"/>
              <a:gd name="connsiteY26" fmla="*/ 568406 h 1447296"/>
              <a:gd name="connsiteX27" fmla="*/ 1136342 w 3320249"/>
              <a:gd name="connsiteY27" fmla="*/ 550651 h 1447296"/>
              <a:gd name="connsiteX28" fmla="*/ 1189608 w 3320249"/>
              <a:gd name="connsiteY28" fmla="*/ 532896 h 1447296"/>
              <a:gd name="connsiteX29" fmla="*/ 1216241 w 3320249"/>
              <a:gd name="connsiteY29" fmla="*/ 524018 h 1447296"/>
              <a:gd name="connsiteX30" fmla="*/ 1287262 w 3320249"/>
              <a:gd name="connsiteY30" fmla="*/ 497385 h 1447296"/>
              <a:gd name="connsiteX31" fmla="*/ 1367161 w 3320249"/>
              <a:gd name="connsiteY31" fmla="*/ 461874 h 1447296"/>
              <a:gd name="connsiteX32" fmla="*/ 1402672 w 3320249"/>
              <a:gd name="connsiteY32" fmla="*/ 444119 h 1447296"/>
              <a:gd name="connsiteX33" fmla="*/ 1473693 w 3320249"/>
              <a:gd name="connsiteY33" fmla="*/ 417486 h 1447296"/>
              <a:gd name="connsiteX34" fmla="*/ 1553592 w 3320249"/>
              <a:gd name="connsiteY34" fmla="*/ 399731 h 1447296"/>
              <a:gd name="connsiteX35" fmla="*/ 1580225 w 3320249"/>
              <a:gd name="connsiteY35" fmla="*/ 390853 h 1447296"/>
              <a:gd name="connsiteX36" fmla="*/ 1624614 w 3320249"/>
              <a:gd name="connsiteY36" fmla="*/ 381975 h 1447296"/>
              <a:gd name="connsiteX37" fmla="*/ 1660124 w 3320249"/>
              <a:gd name="connsiteY37" fmla="*/ 373098 h 1447296"/>
              <a:gd name="connsiteX38" fmla="*/ 1686757 w 3320249"/>
              <a:gd name="connsiteY38" fmla="*/ 355342 h 1447296"/>
              <a:gd name="connsiteX39" fmla="*/ 1775534 w 3320249"/>
              <a:gd name="connsiteY39" fmla="*/ 328709 h 1447296"/>
              <a:gd name="connsiteX40" fmla="*/ 1837678 w 3320249"/>
              <a:gd name="connsiteY40" fmla="*/ 302076 h 1447296"/>
              <a:gd name="connsiteX41" fmla="*/ 1899822 w 3320249"/>
              <a:gd name="connsiteY41" fmla="*/ 284321 h 1447296"/>
              <a:gd name="connsiteX42" fmla="*/ 1953088 w 3320249"/>
              <a:gd name="connsiteY42" fmla="*/ 266565 h 1447296"/>
              <a:gd name="connsiteX43" fmla="*/ 1988598 w 3320249"/>
              <a:gd name="connsiteY43" fmla="*/ 257688 h 1447296"/>
              <a:gd name="connsiteX44" fmla="*/ 2041864 w 3320249"/>
              <a:gd name="connsiteY44" fmla="*/ 239932 h 1447296"/>
              <a:gd name="connsiteX45" fmla="*/ 2095130 w 3320249"/>
              <a:gd name="connsiteY45" fmla="*/ 222177 h 1447296"/>
              <a:gd name="connsiteX46" fmla="*/ 2183907 w 3320249"/>
              <a:gd name="connsiteY46" fmla="*/ 186666 h 1447296"/>
              <a:gd name="connsiteX47" fmla="*/ 2263806 w 3320249"/>
              <a:gd name="connsiteY47" fmla="*/ 168911 h 1447296"/>
              <a:gd name="connsiteX48" fmla="*/ 2290439 w 3320249"/>
              <a:gd name="connsiteY48" fmla="*/ 160033 h 1447296"/>
              <a:gd name="connsiteX49" fmla="*/ 2317072 w 3320249"/>
              <a:gd name="connsiteY49" fmla="*/ 142278 h 1447296"/>
              <a:gd name="connsiteX50" fmla="*/ 2352583 w 3320249"/>
              <a:gd name="connsiteY50" fmla="*/ 133400 h 1447296"/>
              <a:gd name="connsiteX51" fmla="*/ 2405849 w 3320249"/>
              <a:gd name="connsiteY51" fmla="*/ 115645 h 1447296"/>
              <a:gd name="connsiteX52" fmla="*/ 2459115 w 3320249"/>
              <a:gd name="connsiteY52" fmla="*/ 97890 h 1447296"/>
              <a:gd name="connsiteX53" fmla="*/ 2556769 w 3320249"/>
              <a:gd name="connsiteY53" fmla="*/ 80134 h 1447296"/>
              <a:gd name="connsiteX54" fmla="*/ 2769833 w 3320249"/>
              <a:gd name="connsiteY54" fmla="*/ 44624 h 1447296"/>
              <a:gd name="connsiteX55" fmla="*/ 3027286 w 3320249"/>
              <a:gd name="connsiteY55" fmla="*/ 26868 h 1447296"/>
              <a:gd name="connsiteX56" fmla="*/ 3107185 w 3320249"/>
              <a:gd name="connsiteY56" fmla="*/ 17991 h 1447296"/>
              <a:gd name="connsiteX57" fmla="*/ 3204839 w 3320249"/>
              <a:gd name="connsiteY57" fmla="*/ 9113 h 1447296"/>
              <a:gd name="connsiteX58" fmla="*/ 3320249 w 3320249"/>
              <a:gd name="connsiteY58" fmla="*/ 235 h 1447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320249" h="1447296">
                <a:moveTo>
                  <a:pt x="0" y="1447296"/>
                </a:moveTo>
                <a:cubicBezTo>
                  <a:pt x="26633" y="1414744"/>
                  <a:pt x="55453" y="1383866"/>
                  <a:pt x="79899" y="1349641"/>
                </a:cubicBezTo>
                <a:cubicBezTo>
                  <a:pt x="85338" y="1342026"/>
                  <a:pt x="84232" y="1331188"/>
                  <a:pt x="88777" y="1323008"/>
                </a:cubicBezTo>
                <a:cubicBezTo>
                  <a:pt x="96821" y="1308529"/>
                  <a:pt x="136220" y="1251384"/>
                  <a:pt x="150921" y="1234232"/>
                </a:cubicBezTo>
                <a:cubicBezTo>
                  <a:pt x="159092" y="1224699"/>
                  <a:pt x="169383" y="1217131"/>
                  <a:pt x="177554" y="1207598"/>
                </a:cubicBezTo>
                <a:cubicBezTo>
                  <a:pt x="187183" y="1196364"/>
                  <a:pt x="193725" y="1182550"/>
                  <a:pt x="204187" y="1172088"/>
                </a:cubicBezTo>
                <a:cubicBezTo>
                  <a:pt x="214649" y="1161626"/>
                  <a:pt x="229235" y="1155917"/>
                  <a:pt x="239697" y="1145455"/>
                </a:cubicBezTo>
                <a:cubicBezTo>
                  <a:pt x="250159" y="1134992"/>
                  <a:pt x="256500" y="1121003"/>
                  <a:pt x="266330" y="1109944"/>
                </a:cubicBezTo>
                <a:cubicBezTo>
                  <a:pt x="280232" y="1094305"/>
                  <a:pt x="295923" y="1080352"/>
                  <a:pt x="310719" y="1065556"/>
                </a:cubicBezTo>
                <a:lnTo>
                  <a:pt x="355107" y="1021167"/>
                </a:lnTo>
                <a:lnTo>
                  <a:pt x="390618" y="985657"/>
                </a:lnTo>
                <a:cubicBezTo>
                  <a:pt x="396537" y="979738"/>
                  <a:pt x="401837" y="973130"/>
                  <a:pt x="408373" y="967901"/>
                </a:cubicBezTo>
                <a:cubicBezTo>
                  <a:pt x="423169" y="956064"/>
                  <a:pt x="437437" y="943536"/>
                  <a:pt x="452761" y="932391"/>
                </a:cubicBezTo>
                <a:cubicBezTo>
                  <a:pt x="470019" y="919840"/>
                  <a:pt x="506027" y="896880"/>
                  <a:pt x="506027" y="896880"/>
                </a:cubicBezTo>
                <a:cubicBezTo>
                  <a:pt x="508986" y="888002"/>
                  <a:pt x="509059" y="877554"/>
                  <a:pt x="514905" y="870247"/>
                </a:cubicBezTo>
                <a:cubicBezTo>
                  <a:pt x="521570" y="861916"/>
                  <a:pt x="533437" y="859436"/>
                  <a:pt x="541538" y="852492"/>
                </a:cubicBezTo>
                <a:cubicBezTo>
                  <a:pt x="554248" y="841598"/>
                  <a:pt x="565212" y="828818"/>
                  <a:pt x="577049" y="816981"/>
                </a:cubicBezTo>
                <a:lnTo>
                  <a:pt x="603682" y="790348"/>
                </a:lnTo>
                <a:cubicBezTo>
                  <a:pt x="612560" y="781470"/>
                  <a:pt x="618404" y="767685"/>
                  <a:pt x="630315" y="763715"/>
                </a:cubicBezTo>
                <a:cubicBezTo>
                  <a:pt x="668021" y="751146"/>
                  <a:pt x="688280" y="745788"/>
                  <a:pt x="727969" y="719327"/>
                </a:cubicBezTo>
                <a:cubicBezTo>
                  <a:pt x="736847" y="713408"/>
                  <a:pt x="745059" y="706343"/>
                  <a:pt x="754602" y="701571"/>
                </a:cubicBezTo>
                <a:cubicBezTo>
                  <a:pt x="762972" y="697386"/>
                  <a:pt x="772501" y="696053"/>
                  <a:pt x="781235" y="692694"/>
                </a:cubicBezTo>
                <a:cubicBezTo>
                  <a:pt x="892787" y="649790"/>
                  <a:pt x="834710" y="666009"/>
                  <a:pt x="905522" y="648305"/>
                </a:cubicBezTo>
                <a:cubicBezTo>
                  <a:pt x="914400" y="642387"/>
                  <a:pt x="922613" y="635322"/>
                  <a:pt x="932156" y="630550"/>
                </a:cubicBezTo>
                <a:cubicBezTo>
                  <a:pt x="951445" y="620906"/>
                  <a:pt x="974377" y="619910"/>
                  <a:pt x="994299" y="612795"/>
                </a:cubicBezTo>
                <a:cubicBezTo>
                  <a:pt x="1024314" y="602075"/>
                  <a:pt x="1052840" y="587363"/>
                  <a:pt x="1083076" y="577284"/>
                </a:cubicBezTo>
                <a:cubicBezTo>
                  <a:pt x="1091954" y="574325"/>
                  <a:pt x="1101339" y="572591"/>
                  <a:pt x="1109709" y="568406"/>
                </a:cubicBezTo>
                <a:cubicBezTo>
                  <a:pt x="1119252" y="563634"/>
                  <a:pt x="1126592" y="554984"/>
                  <a:pt x="1136342" y="550651"/>
                </a:cubicBezTo>
                <a:cubicBezTo>
                  <a:pt x="1153445" y="543050"/>
                  <a:pt x="1171853" y="538814"/>
                  <a:pt x="1189608" y="532896"/>
                </a:cubicBezTo>
                <a:cubicBezTo>
                  <a:pt x="1198486" y="529937"/>
                  <a:pt x="1207871" y="528203"/>
                  <a:pt x="1216241" y="524018"/>
                </a:cubicBezTo>
                <a:cubicBezTo>
                  <a:pt x="1262665" y="500807"/>
                  <a:pt x="1238913" y="509473"/>
                  <a:pt x="1287262" y="497385"/>
                </a:cubicBezTo>
                <a:cubicBezTo>
                  <a:pt x="1365598" y="445162"/>
                  <a:pt x="1240396" y="525255"/>
                  <a:pt x="1367161" y="461874"/>
                </a:cubicBezTo>
                <a:cubicBezTo>
                  <a:pt x="1378998" y="455956"/>
                  <a:pt x="1390578" y="449494"/>
                  <a:pt x="1402672" y="444119"/>
                </a:cubicBezTo>
                <a:cubicBezTo>
                  <a:pt x="1419553" y="436616"/>
                  <a:pt x="1453197" y="423342"/>
                  <a:pt x="1473693" y="417486"/>
                </a:cubicBezTo>
                <a:cubicBezTo>
                  <a:pt x="1537493" y="399257"/>
                  <a:pt x="1480358" y="418039"/>
                  <a:pt x="1553592" y="399731"/>
                </a:cubicBezTo>
                <a:cubicBezTo>
                  <a:pt x="1562671" y="397461"/>
                  <a:pt x="1571147" y="393123"/>
                  <a:pt x="1580225" y="390853"/>
                </a:cubicBezTo>
                <a:cubicBezTo>
                  <a:pt x="1594864" y="387193"/>
                  <a:pt x="1609884" y="385248"/>
                  <a:pt x="1624614" y="381975"/>
                </a:cubicBezTo>
                <a:cubicBezTo>
                  <a:pt x="1636524" y="379328"/>
                  <a:pt x="1648287" y="376057"/>
                  <a:pt x="1660124" y="373098"/>
                </a:cubicBezTo>
                <a:cubicBezTo>
                  <a:pt x="1669002" y="367179"/>
                  <a:pt x="1677007" y="359675"/>
                  <a:pt x="1686757" y="355342"/>
                </a:cubicBezTo>
                <a:cubicBezTo>
                  <a:pt x="1724722" y="338468"/>
                  <a:pt x="1739387" y="339036"/>
                  <a:pt x="1775534" y="328709"/>
                </a:cubicBezTo>
                <a:cubicBezTo>
                  <a:pt x="1817178" y="316811"/>
                  <a:pt x="1790324" y="322371"/>
                  <a:pt x="1837678" y="302076"/>
                </a:cubicBezTo>
                <a:cubicBezTo>
                  <a:pt x="1860890" y="292128"/>
                  <a:pt x="1874785" y="291832"/>
                  <a:pt x="1899822" y="284321"/>
                </a:cubicBezTo>
                <a:cubicBezTo>
                  <a:pt x="1917749" y="278943"/>
                  <a:pt x="1934931" y="271104"/>
                  <a:pt x="1953088" y="266565"/>
                </a:cubicBezTo>
                <a:cubicBezTo>
                  <a:pt x="1964925" y="263606"/>
                  <a:pt x="1976912" y="261194"/>
                  <a:pt x="1988598" y="257688"/>
                </a:cubicBezTo>
                <a:cubicBezTo>
                  <a:pt x="2006525" y="252310"/>
                  <a:pt x="2024109" y="245850"/>
                  <a:pt x="2041864" y="239932"/>
                </a:cubicBezTo>
                <a:lnTo>
                  <a:pt x="2095130" y="222177"/>
                </a:lnTo>
                <a:cubicBezTo>
                  <a:pt x="2124722" y="210340"/>
                  <a:pt x="2152654" y="192916"/>
                  <a:pt x="2183907" y="186666"/>
                </a:cubicBezTo>
                <a:cubicBezTo>
                  <a:pt x="2214424" y="180563"/>
                  <a:pt x="2234548" y="177271"/>
                  <a:pt x="2263806" y="168911"/>
                </a:cubicBezTo>
                <a:cubicBezTo>
                  <a:pt x="2272804" y="166340"/>
                  <a:pt x="2282069" y="164218"/>
                  <a:pt x="2290439" y="160033"/>
                </a:cubicBezTo>
                <a:cubicBezTo>
                  <a:pt x="2299982" y="155261"/>
                  <a:pt x="2307265" y="146481"/>
                  <a:pt x="2317072" y="142278"/>
                </a:cubicBezTo>
                <a:cubicBezTo>
                  <a:pt x="2328287" y="137472"/>
                  <a:pt x="2340896" y="136906"/>
                  <a:pt x="2352583" y="133400"/>
                </a:cubicBezTo>
                <a:cubicBezTo>
                  <a:pt x="2370509" y="128022"/>
                  <a:pt x="2388094" y="121563"/>
                  <a:pt x="2405849" y="115645"/>
                </a:cubicBezTo>
                <a:lnTo>
                  <a:pt x="2459115" y="97890"/>
                </a:lnTo>
                <a:cubicBezTo>
                  <a:pt x="2533337" y="87286"/>
                  <a:pt x="2500958" y="94087"/>
                  <a:pt x="2556769" y="80134"/>
                </a:cubicBezTo>
                <a:cubicBezTo>
                  <a:pt x="2610986" y="-1194"/>
                  <a:pt x="2561954" y="56852"/>
                  <a:pt x="2769833" y="44624"/>
                </a:cubicBezTo>
                <a:cubicBezTo>
                  <a:pt x="2855706" y="39573"/>
                  <a:pt x="2941531" y="33638"/>
                  <a:pt x="3027286" y="26868"/>
                </a:cubicBezTo>
                <a:cubicBezTo>
                  <a:pt x="3054000" y="24759"/>
                  <a:pt x="3080521" y="20657"/>
                  <a:pt x="3107185" y="17991"/>
                </a:cubicBezTo>
                <a:cubicBezTo>
                  <a:pt x="3139708" y="14739"/>
                  <a:pt x="3172353" y="12723"/>
                  <a:pt x="3204839" y="9113"/>
                </a:cubicBezTo>
                <a:cubicBezTo>
                  <a:pt x="3307337" y="-2276"/>
                  <a:pt x="3226731" y="235"/>
                  <a:pt x="3320249" y="235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2286000" y="3848100"/>
            <a:ext cx="3657600" cy="148590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281561" y="2362200"/>
            <a:ext cx="3509639" cy="294738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824461" y="2893367"/>
                <a:ext cx="8811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461" y="2893367"/>
                <a:ext cx="881139" cy="461665"/>
              </a:xfrm>
              <a:prstGeom prst="rect">
                <a:avLst/>
              </a:prstGeom>
              <a:blipFill rotWithShape="1">
                <a:blip r:embed="rId2"/>
                <a:stretch>
                  <a:fillRect r="-1379" b="-1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48779" y="3605060"/>
                <a:ext cx="8811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779" y="3605060"/>
                <a:ext cx="88113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389" r="-694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791200" y="2057400"/>
                <a:ext cx="10405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057400"/>
                <a:ext cx="1040541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170" r="-58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265030" y="5486400"/>
                <a:ext cx="435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030" y="5486400"/>
                <a:ext cx="435184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>
            <a:stCxn id="16" idx="50"/>
          </p:cNvCxnSpPr>
          <p:nvPr/>
        </p:nvCxnSpPr>
        <p:spPr>
          <a:xfrm>
            <a:off x="4714345" y="3278717"/>
            <a:ext cx="10055" cy="2030869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06808" y="5407967"/>
                <a:ext cx="572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808" y="5407967"/>
                <a:ext cx="572528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086600" y="2057400"/>
                <a:ext cx="9744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𝑐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2057400"/>
                <a:ext cx="974498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35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/>
      <p:bldP spid="24" grpId="0"/>
      <p:bldP spid="25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Big-Oh Notation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Strictly speaking, we say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>
                    <a:solidFill>
                      <a:srgbClr val="0000FF"/>
                    </a:solidFill>
                  </a:rPr>
                  <a:t>in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))</m:t>
                    </m:r>
                  </m:oMath>
                </a14:m>
                <a:r>
                  <a:rPr lang="en-US" dirty="0"/>
                  <a:t>, i.e.,</a:t>
                </a:r>
                <a:br>
                  <a:rPr lang="en-US" dirty="0"/>
                </a:br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)∈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𝑂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))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However, for convenience, people also write:</a:t>
                </a:r>
                <a:br>
                  <a:rPr lang="en-US" dirty="0"/>
                </a:br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))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17" t="-83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74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Big-Oh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Claim: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Proof: </a:t>
                </a:r>
              </a:p>
              <a:p>
                <a:pPr lvl="1"/>
                <a:r>
                  <a:rPr lang="en-US" dirty="0"/>
                  <a:t>Need to pick constants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so that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𝑇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)≤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+…+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+|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Only need to show that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𝑐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Any</a:t>
                </a:r>
                <a:r>
                  <a:rPr lang="en-US" altLang="zh-CN" dirty="0"/>
                  <a:t>one?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17" t="-55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16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Big-Oh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Claim: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Proof:</a:t>
                </a:r>
              </a:p>
              <a:p>
                <a:pPr lvl="1"/>
                <a:r>
                  <a:rPr lang="en-US" dirty="0"/>
                  <a:t>Need to pick constants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so that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+10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                     (∗)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note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=1024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So if we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=1024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, then (*) holds.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50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Big-Oh Notation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Big-oh notation indicates an </a:t>
                </a:r>
                <a:r>
                  <a:rPr lang="en-US" b="1" dirty="0">
                    <a:solidFill>
                      <a:schemeClr val="accent1"/>
                    </a:solidFill>
                  </a:rPr>
                  <a:t>upper bound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Example: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)= 3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baseline="30000" dirty="0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baseline="30000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However, we can also say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b="0" i="1" baseline="30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b="0" i="1" baseline="30000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(why?).</a:t>
                </a:r>
              </a:p>
              <a:p>
                <a:endParaRPr lang="en-US" dirty="0"/>
              </a:p>
              <a:p>
                <a:r>
                  <a:rPr lang="en-US" dirty="0"/>
                  <a:t>We seek the </a:t>
                </a:r>
                <a:r>
                  <a:rPr lang="en-US" b="1" dirty="0">
                    <a:solidFill>
                      <a:schemeClr val="accent1"/>
                    </a:solidFill>
                  </a:rPr>
                  <a:t>tightest</a:t>
                </a:r>
                <a:r>
                  <a:rPr lang="en-US" dirty="0"/>
                  <a:t> upper bound:</a:t>
                </a:r>
              </a:p>
              <a:p>
                <a:pPr lvl="1"/>
                <a:r>
                  <a:rPr lang="en-US" dirty="0"/>
                  <a:t>While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)=3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baseline="30000" dirty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/>
                  <a:t> is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baseline="30000" dirty="0">
                        <a:latin typeface="Cambria Math"/>
                      </a:rPr>
                      <m:t>3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we prefer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baseline="30000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In CS research, tightening the upper bound is a common focus:</a:t>
                </a:r>
              </a:p>
              <a:p>
                <a:pPr lvl="2"/>
                <a:r>
                  <a:rPr lang="en-US" dirty="0"/>
                  <a:t>E.g., prove that the avg. complexity 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rather than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baseline="30000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54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Sufficient Condition of Big-Oh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     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Why?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With this theorem, we can easily prove that</a:t>
                </a:r>
                <a:br>
                  <a:rPr lang="en-US" dirty="0"/>
                </a:br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)=</m:t>
                    </m:r>
                    <m:r>
                      <a:rPr lang="en-US" i="1" dirty="0">
                        <a:latin typeface="Cambria Math"/>
                      </a:rPr>
                      <m:t>𝑐</m:t>
                    </m:r>
                    <m:r>
                      <a:rPr lang="en-US" i="1" baseline="-25000" dirty="0">
                        <a:latin typeface="Cambria Math"/>
                      </a:rPr>
                      <m:t>1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baseline="30000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i="1" dirty="0">
                        <a:latin typeface="Cambria Math"/>
                      </a:rPr>
                      <m:t>𝑐</m:t>
                    </m:r>
                    <m:r>
                      <a:rPr lang="en-US" i="1" baseline="-25000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Proof: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/>
                              </a:rPr>
                              <m:t>𝑐</m:t>
                            </m:r>
                            <m:r>
                              <a:rPr lang="en-US" i="1" baseline="-25000" dirty="0">
                                <a:latin typeface="Cambria Math"/>
                              </a:rPr>
                              <m:t>1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𝑛</m:t>
                            </m:r>
                            <m:r>
                              <a:rPr lang="en-US" i="1" baseline="30000" dirty="0">
                                <a:latin typeface="Cambria Math"/>
                              </a:rPr>
                              <m:t>2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𝑐</m:t>
                            </m:r>
                            <m:r>
                              <a:rPr lang="en-US" i="1" baseline="-25000" dirty="0">
                                <a:latin typeface="Cambria Math"/>
                              </a:rPr>
                              <m:t>2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1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143000" y="1447800"/>
            <a:ext cx="6858000" cy="8382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9FD1E50-C881-7643-9977-828F226B1ED0}"/>
                  </a:ext>
                </a:extLst>
              </p:cNvPr>
              <p:cNvSpPr/>
              <p:nvPr/>
            </p:nvSpPr>
            <p:spPr>
              <a:xfrm>
                <a:off x="1752600" y="3244334"/>
                <a:ext cx="42751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There exists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&lt;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endParaRPr lang="en-CN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9FD1E50-C881-7643-9977-828F226B1E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244334"/>
                <a:ext cx="4275145" cy="369332"/>
              </a:xfrm>
              <a:prstGeom prst="rect">
                <a:avLst/>
              </a:prstGeom>
              <a:blipFill>
                <a:blip r:embed="rId3"/>
                <a:stretch>
                  <a:fillRect l="-1183" b="-2258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2027017-8B39-4C70-8CF2-3A165360F8E7}"/>
              </a:ext>
            </a:extLst>
          </p:cNvPr>
          <p:cNvSpPr/>
          <p:nvPr/>
        </p:nvSpPr>
        <p:spPr>
          <a:xfrm>
            <a:off x="2667000" y="4419600"/>
            <a:ext cx="60960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9AAFCE-9EC2-42BE-AE1F-AB8A11D4D794}"/>
              </a:ext>
            </a:extLst>
          </p:cNvPr>
          <p:cNvSpPr/>
          <p:nvPr/>
        </p:nvSpPr>
        <p:spPr>
          <a:xfrm>
            <a:off x="3581400" y="4419600"/>
            <a:ext cx="609600" cy="5334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5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3BCE-80CB-4038-A72E-BF2A546D4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B11808-F7B6-4196-8634-F85EDFA6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391CD-EA85-4258-8C24-E91F70B36A4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Download and login to </a:t>
            </a:r>
            <a:r>
              <a:rPr lang="en-US" dirty="0" err="1"/>
              <a:t>Feishu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Instructions posted on Canvas.</a:t>
            </a:r>
          </a:p>
          <a:p>
            <a:pPr lvl="1"/>
            <a:r>
              <a:rPr lang="en-US" dirty="0"/>
              <a:t>Contact me or TAs if you have urgent requests.</a:t>
            </a:r>
          </a:p>
          <a:p>
            <a:pPr lvl="1"/>
            <a:r>
              <a:rPr lang="en-US" dirty="0"/>
              <a:t>Do not spam on </a:t>
            </a:r>
            <a:r>
              <a:rPr lang="en-US" dirty="0" err="1"/>
              <a:t>Feishu</a:t>
            </a:r>
            <a:r>
              <a:rPr lang="en-US" dirty="0"/>
              <a:t>. Use email and Piazza for non-urgent issues.</a:t>
            </a:r>
          </a:p>
          <a:p>
            <a:pPr lvl="1"/>
            <a:r>
              <a:rPr lang="en-US" dirty="0"/>
              <a:t>Post technical questions on Piazza!</a:t>
            </a:r>
          </a:p>
        </p:txBody>
      </p:sp>
    </p:spTree>
    <p:extLst>
      <p:ext uri="{BB962C8B-B14F-4D97-AF65-F5344CB8AC3E}">
        <p14:creationId xmlns:p14="http://schemas.microsoft.com/office/powerpoint/2010/main" val="2318108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Big-Oh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Rule 1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𝑐𝑓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𝑂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𝑔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Rule 2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{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)}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55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Big-Oh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Rule 3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))</m:t>
                    </m:r>
                  </m:oMath>
                </a14:m>
                <a:endParaRPr lang="en-US" dirty="0"/>
              </a:p>
              <a:p>
                <a:endParaRPr lang="en-US" b="1" dirty="0">
                  <a:solidFill>
                    <a:srgbClr val="0000FF"/>
                  </a:solidFill>
                </a:endParaRP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Rule 4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276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Common Functions and Their Growth Rates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6" y="1574506"/>
            <a:ext cx="5953124" cy="4615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0999" y="1633690"/>
                <a:ext cx="2907655" cy="4534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constant: 1</a:t>
                </a:r>
              </a:p>
              <a:p>
                <a:r>
                  <a:rPr lang="en-US" sz="2400" dirty="0"/>
                  <a:t>logarithmic: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square root: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endParaRPr lang="en-US" sz="2400" dirty="0"/>
              </a:p>
              <a:p>
                <a:r>
                  <a:rPr lang="en-US" sz="2400" dirty="0"/>
                  <a:t>linear: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endParaRPr lang="en-US" sz="2400" dirty="0"/>
              </a:p>
              <a:p>
                <a:r>
                  <a:rPr lang="en-US" sz="2400" dirty="0" err="1"/>
                  <a:t>loglinear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400" dirty="0"/>
              </a:p>
              <a:p>
                <a:r>
                  <a:rPr lang="en-US" sz="2400" dirty="0"/>
                  <a:t>quadratic: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cubic: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/>
                <a:r>
                  <a:rPr lang="en-US" sz="2400" dirty="0"/>
                  <a:t>general polynomial: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br>
                  <a:rPr lang="en-US" sz="2400" i="1" dirty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𝑘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exponential: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𝑎</m:t>
                    </m:r>
                    <m:r>
                      <a:rPr lang="en-US" sz="2400" b="0" i="1" smtClean="0">
                        <a:latin typeface="Cambria Math"/>
                      </a:rPr>
                      <m:t>&gt;1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factorial: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!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9" y="1633690"/>
                <a:ext cx="2907655" cy="4534959"/>
              </a:xfrm>
              <a:prstGeom prst="rect">
                <a:avLst/>
              </a:prstGeom>
              <a:blipFill rotWithShape="1">
                <a:blip r:embed="rId4"/>
                <a:stretch>
                  <a:fillRect l="-3145" t="-1075" b="-2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8610600" y="5799318"/>
            <a:ext cx="457200" cy="44908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7200" y="2438400"/>
                <a:ext cx="1828800" cy="3048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refers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438400"/>
                <a:ext cx="1828800" cy="304800"/>
              </a:xfrm>
              <a:prstGeom prst="rect">
                <a:avLst/>
              </a:prstGeom>
              <a:blipFill rotWithShape="1">
                <a:blip r:embed="rId5"/>
                <a:stretch>
                  <a:fillRect t="-14545" b="-43636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84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33690"/>
            <a:ext cx="6018068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Common Functions and Their Growth Rates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0999" y="1633690"/>
                <a:ext cx="2907655" cy="4534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constant: 1</a:t>
                </a:r>
              </a:p>
              <a:p>
                <a:r>
                  <a:rPr lang="en-US" sz="2400" dirty="0"/>
                  <a:t>logarithmic: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square root: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endParaRPr lang="en-US" sz="2400" dirty="0"/>
              </a:p>
              <a:p>
                <a:r>
                  <a:rPr lang="en-US" sz="2400" dirty="0"/>
                  <a:t>linear: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endParaRPr lang="en-US" sz="2400" dirty="0"/>
              </a:p>
              <a:p>
                <a:r>
                  <a:rPr lang="en-US" sz="2400" dirty="0" err="1"/>
                  <a:t>loglinear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400" dirty="0"/>
              </a:p>
              <a:p>
                <a:r>
                  <a:rPr lang="en-US" sz="2400" dirty="0"/>
                  <a:t>quadratic: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cubic: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/>
                <a:r>
                  <a:rPr lang="en-US" sz="2400" dirty="0"/>
                  <a:t>general polynomial: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br>
                  <a:rPr lang="en-US" sz="2400" i="1" dirty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𝑘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exponential: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𝑎</m:t>
                    </m:r>
                    <m:r>
                      <a:rPr lang="en-US" sz="2400" b="0" i="1" smtClean="0">
                        <a:latin typeface="Cambria Math"/>
                      </a:rPr>
                      <m:t>&gt;1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factorial: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!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9" y="1633690"/>
                <a:ext cx="2907655" cy="4534959"/>
              </a:xfrm>
              <a:prstGeom prst="rect">
                <a:avLst/>
              </a:prstGeom>
              <a:blipFill rotWithShape="1">
                <a:blip r:embed="rId3"/>
                <a:stretch>
                  <a:fillRect l="-3145" t="-1075" b="-2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8610600" y="5799318"/>
            <a:ext cx="457200" cy="44908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57200" y="2438400"/>
                <a:ext cx="1828800" cy="3048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refers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438400"/>
                <a:ext cx="1828800" cy="304800"/>
              </a:xfrm>
              <a:prstGeom prst="rect">
                <a:avLst/>
              </a:prstGeom>
              <a:blipFill rotWithShape="1">
                <a:blip r:embed="rId4"/>
                <a:stretch>
                  <a:fillRect t="-14545" b="-43636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18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8455-9276-A444-960B-2E4D4071C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Short Break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9E61C6-6FC3-EE4E-A85A-31A6A2D2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7AA0C-5E2E-ED4B-A84D-3F23CAFD4EF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N" dirty="0"/>
              <a:t>Time to ask questions</a:t>
            </a:r>
          </a:p>
          <a:p>
            <a:r>
              <a:rPr lang="en-CN" dirty="0"/>
              <a:t>Discuss in low volume</a:t>
            </a:r>
          </a:p>
          <a:p>
            <a:r>
              <a:rPr lang="en-CN" dirty="0"/>
              <a:t>Come back in 5 minutes!!</a:t>
            </a:r>
            <a:endParaRPr lang="en-US" dirty="0"/>
          </a:p>
          <a:p>
            <a:r>
              <a:rPr lang="en-US" dirty="0"/>
              <a:t>EZ Question: what is the complexity?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7526FA-1A7A-473F-90A5-B08A8BD9AFD9}"/>
              </a:ext>
            </a:extLst>
          </p:cNvPr>
          <p:cNvSpPr/>
          <p:nvPr/>
        </p:nvSpPr>
        <p:spPr>
          <a:xfrm>
            <a:off x="838200" y="3478357"/>
            <a:ext cx="7563507" cy="255454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// REQUIRES: a is an array of size n</a:t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// EFFECTS: return the index of the element</a:t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// equals key. If no such element, return n.</a:t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search(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a[], unsigned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key) {</a:t>
            </a:r>
          </a:p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for(unsigned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if(a[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] == key) return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return n;</a:t>
            </a:r>
          </a:p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030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Few Results about Common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For a polynomial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of the form</a:t>
                </a:r>
                <a:br>
                  <a:rPr lang="en-US" dirty="0">
                    <a:solidFill>
                      <a:srgbClr val="FF000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⋯+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br>
                  <a:rPr lang="en-US" dirty="0">
                    <a:solidFill>
                      <a:srgbClr val="FF0000"/>
                    </a:solidFill>
                  </a:rPr>
                </a:br>
                <a:r>
                  <a:rPr lang="en-US" dirty="0">
                    <a:solidFill>
                      <a:srgbClr val="FF0000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For every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Tightest bound: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For every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Tightest bound: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24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Fast Is Your Code?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=0.5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𝑛𝑙𝑜𝑔</m:t>
                    </m:r>
                    <m:r>
                      <a:rPr lang="en-US" altLang="zh-CN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be the complexity of your code, how fast would you advertise it as?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6" descr="icons8-help-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35" y="2895600"/>
            <a:ext cx="5262563" cy="3422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43000" y="2209800"/>
                <a:ext cx="480131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A.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2400" dirty="0"/>
                  <a:t>		</a:t>
                </a:r>
                <a:r>
                  <a:rPr lang="en-US" altLang="zh-CN" sz="2400" b="1" dirty="0"/>
                  <a:t>B.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2400" dirty="0"/>
              </a:p>
              <a:p>
                <a:r>
                  <a:rPr lang="en-US" altLang="zh-CN" sz="2400" b="1" dirty="0"/>
                  <a:t>C.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		</a:t>
                </a:r>
                <a:r>
                  <a:rPr lang="en-US" altLang="zh-CN" sz="2400" b="1" dirty="0"/>
                  <a:t>D.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/>
                  <a:t>)	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209800"/>
                <a:ext cx="4801314" cy="830997"/>
              </a:xfrm>
              <a:prstGeom prst="rect">
                <a:avLst/>
              </a:prstGeom>
              <a:blipFill>
                <a:blip r:embed="rId6"/>
                <a:stretch>
                  <a:fillRect l="-1847" t="-6061" b="-1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453929" y="5145732"/>
                <a:ext cx="3576637" cy="120032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𝑓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  <m:r>
                      <a:rPr lang="en-US" sz="2400" i="1" dirty="0">
                        <a:latin typeface="Cambria Math"/>
                      </a:rPr>
                      <m:t>)=</m:t>
                    </m:r>
                    <m:r>
                      <a:rPr lang="en-US" sz="2400" i="1" dirty="0">
                        <a:latin typeface="Cambria Math"/>
                      </a:rPr>
                      <m:t>𝑂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𝑔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  <m:r>
                      <a:rPr lang="en-US" sz="2400" i="1" dirty="0">
                        <a:latin typeface="Cambria Math"/>
                      </a:rPr>
                      <m:t>))</m:t>
                    </m:r>
                  </m:oMath>
                </a14:m>
                <a:r>
                  <a:rPr lang="en-US" sz="2400" dirty="0"/>
                  <a:t>; You want to pick a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𝑔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that is as close to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𝑓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as possible.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929" y="5145732"/>
                <a:ext cx="3576637" cy="1200329"/>
              </a:xfrm>
              <a:prstGeom prst="rect">
                <a:avLst/>
              </a:prstGeom>
              <a:blipFill>
                <a:blip r:embed="rId8"/>
                <a:stretch>
                  <a:fillRect l="-2369" t="-2475" b="-9406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41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“Fast” Algorithm?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Usually as close to linear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) as possible.</a:t>
                </a:r>
              </a:p>
              <a:p>
                <a:pPr lvl="1"/>
                <a:r>
                  <a:rPr lang="en-US" dirty="0"/>
                  <a:t>Going sublinear (e.g.,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) is usually very hard! But still possible!</a:t>
                </a:r>
              </a:p>
              <a:p>
                <a:pPr lvl="1"/>
                <a:r>
                  <a:rPr lang="en-US" dirty="0"/>
                  <a:t>What algo has 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complexity?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524000" y="1981200"/>
            <a:ext cx="7255076" cy="954107"/>
            <a:chOff x="1143000" y="2586348"/>
            <a:chExt cx="7255076" cy="954107"/>
          </a:xfrm>
        </p:grpSpPr>
        <p:sp>
          <p:nvSpPr>
            <p:cNvPr id="5" name="TextBox 4"/>
            <p:cNvSpPr txBox="1"/>
            <p:nvPr/>
          </p:nvSpPr>
          <p:spPr>
            <a:xfrm>
              <a:off x="1143000" y="2819400"/>
              <a:ext cx="25657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fast algorithm    ≈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86200" y="2586348"/>
              <a:ext cx="451187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worst-case/average-case running</a:t>
              </a:r>
              <a:br>
                <a:rPr lang="en-US" sz="2800" dirty="0">
                  <a:solidFill>
                    <a:srgbClr val="FF0000"/>
                  </a:solidFill>
                </a:rPr>
              </a:br>
              <a:r>
                <a:rPr lang="en-US" sz="2800" dirty="0">
                  <a:solidFill>
                    <a:srgbClr val="FF0000"/>
                  </a:solidFill>
                </a:rPr>
                <a:t>time grows slowly with input size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634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Asymptotic Analysis: Big-Oh</a:t>
            </a:r>
          </a:p>
          <a:p>
            <a:r>
              <a:rPr lang="en-US" dirty="0"/>
              <a:t>Relatives of Big-Oh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Analyzing Time Complexity of Programs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37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of Big-Oh: Big-Omega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Definition: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 non-negatively valued function,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in the </a:t>
                </a:r>
                <a:r>
                  <a:rPr lang="en-US" b="1" dirty="0">
                    <a:solidFill>
                      <a:schemeClr val="accent1"/>
                    </a:solidFill>
                  </a:rPr>
                  <a:t>set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/>
                        <a:ea typeface="Cambria Math"/>
                      </a:rPr>
                      <m:t>Ω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𝑔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) if there </a:t>
                </a:r>
                <a:r>
                  <a:rPr lang="en-US" b="1" dirty="0">
                    <a:solidFill>
                      <a:srgbClr val="0000FF"/>
                    </a:solidFill>
                  </a:rPr>
                  <a:t>exist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two positive constants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baseline="-25000" dirty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)≥</m:t>
                    </m:r>
                    <m:r>
                      <a:rPr lang="en-US" i="1" dirty="0">
                        <a:latin typeface="Cambria Math"/>
                      </a:rPr>
                      <m:t>𝑐𝑔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&gt;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baseline="-25000" dirty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Meaning: For all data sets big enough (i.e.,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&gt;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baseline="-25000" dirty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), the algorithm always requires </a:t>
                </a:r>
                <a:r>
                  <a:rPr lang="en-US" b="1" dirty="0">
                    <a:solidFill>
                      <a:schemeClr val="accent1"/>
                    </a:solidFill>
                  </a:rPr>
                  <a:t>more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𝑐𝑔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steps.</a:t>
                </a:r>
              </a:p>
              <a:p>
                <a:endParaRPr lang="en-US" dirty="0"/>
              </a:p>
              <a:p>
                <a:r>
                  <a:rPr lang="en-US" dirty="0"/>
                  <a:t>Big-omega gives a lower bound.</a:t>
                </a:r>
              </a:p>
              <a:p>
                <a:r>
                  <a:rPr lang="en-US" dirty="0"/>
                  <a:t>We usually want the </a:t>
                </a:r>
                <a:r>
                  <a:rPr lang="en-US" dirty="0">
                    <a:solidFill>
                      <a:srgbClr val="FF0000"/>
                    </a:solidFill>
                  </a:rPr>
                  <a:t>greatest lower bound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067" r="-3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58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Analysis: Big-Oh</a:t>
            </a:r>
          </a:p>
          <a:p>
            <a:r>
              <a:rPr lang="en-US" dirty="0"/>
              <a:t>Relatives of Big-Oh</a:t>
            </a:r>
          </a:p>
          <a:p>
            <a:r>
              <a:rPr lang="en-US" dirty="0"/>
              <a:t>Analyzing Time Complexity of Programs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20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Big-Omega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)=</m:t>
                    </m:r>
                    <m:r>
                      <a:rPr lang="en-US" i="1" dirty="0">
                        <a:latin typeface="Cambria Math"/>
                      </a:rPr>
                      <m:t>𝑐</m:t>
                    </m:r>
                    <m:r>
                      <a:rPr lang="en-US" i="1" baseline="-25000" dirty="0">
                        <a:latin typeface="Cambria Math"/>
                      </a:rPr>
                      <m:t>1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baseline="30000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i="1" dirty="0">
                        <a:latin typeface="Cambria Math"/>
                      </a:rPr>
                      <m:t>𝑐</m:t>
                    </m:r>
                    <m:r>
                      <a:rPr lang="en-US" i="1" baseline="-25000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𝑐</m:t>
                    </m:r>
                    <m:r>
                      <a:rPr lang="en-US" i="1" baseline="-25000" dirty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𝑐</m:t>
                    </m:r>
                    <m:r>
                      <a:rPr lang="en-US" i="1" baseline="-25000" dirty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/>
                  <a:t> are positive.</a:t>
                </a:r>
              </a:p>
              <a:p>
                <a:r>
                  <a:rPr lang="en-US" dirty="0"/>
                  <a:t>What is the big-omega notation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Solution: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𝑐</m:t>
                    </m:r>
                    <m:r>
                      <a:rPr lang="en-US" i="1" baseline="-25000" dirty="0" smtClean="0">
                        <a:latin typeface="Cambria Math"/>
                      </a:rPr>
                      <m:t>1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baseline="30000" dirty="0" smtClean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i="1" dirty="0">
                        <a:latin typeface="Cambria Math"/>
                      </a:rPr>
                      <m:t>𝑐</m:t>
                    </m:r>
                    <m:r>
                      <a:rPr lang="en-US" i="1" baseline="-25000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i="1" dirty="0">
                        <a:latin typeface="Cambria Math"/>
                      </a:rPr>
                      <m:t>𝑐</m:t>
                    </m:r>
                    <m:r>
                      <a:rPr lang="en-US" i="1" baseline="-25000" dirty="0">
                        <a:latin typeface="Cambria Math"/>
                      </a:rPr>
                      <m:t>1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baseline="30000" dirty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&gt;1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i="1" dirty="0" smtClean="0">
                        <a:latin typeface="Cambria Math"/>
                      </a:rPr>
                      <m:t>𝑐𝑛</m:t>
                    </m:r>
                    <m:r>
                      <a:rPr lang="en-US" i="1" baseline="30000" dirty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𝑐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𝑐</m:t>
                    </m:r>
                    <m:r>
                      <a:rPr lang="en-US" i="1" baseline="-25000" dirty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baseline="-25000" dirty="0">
                        <a:latin typeface="Cambria Math"/>
                      </a:rPr>
                      <m:t>0</m:t>
                    </m:r>
                    <m:r>
                      <a:rPr lang="en-US" i="1" dirty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/>
                        <a:ea typeface="Cambria Math"/>
                      </a:rPr>
                      <m:t>Ω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baseline="30000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/>
                  <a:t>by the definition.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22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Theta Notation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When big-oh and big-omega coincide, we indicate this by using big-theta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en-US" dirty="0"/>
                  <a:t>) notation.</a:t>
                </a:r>
              </a:p>
              <a:p>
                <a:endParaRPr lang="en-US" dirty="0"/>
              </a:p>
              <a:p>
                <a:r>
                  <a:rPr lang="en-US" dirty="0"/>
                  <a:t>Definition: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said to be in the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𝑔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))</m:t>
                    </m:r>
                  </m:oMath>
                </a14:m>
                <a:r>
                  <a:rPr lang="en-US" dirty="0"/>
                  <a:t> if it is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𝑔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))</m:t>
                    </m:r>
                  </m:oMath>
                </a14:m>
                <a:r>
                  <a:rPr lang="en-US" dirty="0"/>
                  <a:t> and it is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/>
                        <a:ea typeface="Cambria Math"/>
                      </a:rPr>
                      <m:t>Ω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𝑔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In other words, there </a:t>
                </a:r>
                <a:r>
                  <a:rPr lang="en-US" b="1" dirty="0">
                    <a:solidFill>
                      <a:srgbClr val="0000FF"/>
                    </a:solidFill>
                  </a:rPr>
                  <a:t>exist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three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positive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baseline="-25000" dirty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𝑔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)≤</m:t>
                    </m:r>
                    <m:r>
                      <a:rPr lang="en-US" i="1" dirty="0">
                        <a:latin typeface="Cambria Math"/>
                      </a:rPr>
                      <m:t>𝑇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)≤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𝑔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&gt;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baseline="-25000" dirty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What is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𝑐</m:t>
                    </m:r>
                    <m:r>
                      <a:rPr lang="en-US" i="1" baseline="-25000" dirty="0">
                        <a:latin typeface="Cambria Math"/>
                      </a:rPr>
                      <m:t>1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baseline="30000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i="1" dirty="0">
                        <a:latin typeface="Cambria Math"/>
                      </a:rPr>
                      <m:t>𝑐</m:t>
                    </m:r>
                    <m:r>
                      <a:rPr lang="en-US" i="1" baseline="-25000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baseline="30000" dirty="0">
                        <a:latin typeface="Cambria Math"/>
                      </a:rPr>
                      <m:t>2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200" r="-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14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Theta Notation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</p:spPr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Question: Does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indicate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))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  <a:blipFill rotWithShape="1">
                <a:blip r:embed="rId3"/>
                <a:stretch>
                  <a:fillRect b="-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1371600" y="1524000"/>
            <a:ext cx="5904177" cy="3400455"/>
            <a:chOff x="1371600" y="1524000"/>
            <a:chExt cx="5904177" cy="3400455"/>
          </a:xfrm>
        </p:grpSpPr>
        <p:grpSp>
          <p:nvGrpSpPr>
            <p:cNvPr id="22" name="Group 21"/>
            <p:cNvGrpSpPr/>
            <p:nvPr/>
          </p:nvGrpSpPr>
          <p:grpSpPr>
            <a:xfrm>
              <a:off x="1371600" y="1975121"/>
              <a:ext cx="3925410" cy="2514600"/>
              <a:chOff x="1713390" y="1905000"/>
              <a:chExt cx="3925410" cy="2514600"/>
            </a:xfrm>
          </p:grpSpPr>
          <p:sp>
            <p:nvSpPr>
              <p:cNvPr id="28" name="Freeform 27"/>
              <p:cNvSpPr/>
              <p:nvPr/>
            </p:nvSpPr>
            <p:spPr>
              <a:xfrm>
                <a:off x="1732232" y="1981200"/>
                <a:ext cx="3611386" cy="2438400"/>
              </a:xfrm>
              <a:custGeom>
                <a:avLst/>
                <a:gdLst>
                  <a:gd name="connsiteX0" fmla="*/ 0 w 3133818"/>
                  <a:gd name="connsiteY0" fmla="*/ 1917577 h 1917577"/>
                  <a:gd name="connsiteX1" fmla="*/ 612560 w 3133818"/>
                  <a:gd name="connsiteY1" fmla="*/ 1198486 h 1917577"/>
                  <a:gd name="connsiteX2" fmla="*/ 1154097 w 3133818"/>
                  <a:gd name="connsiteY2" fmla="*/ 932156 h 1917577"/>
                  <a:gd name="connsiteX3" fmla="*/ 1660125 w 3133818"/>
                  <a:gd name="connsiteY3" fmla="*/ 905523 h 1917577"/>
                  <a:gd name="connsiteX4" fmla="*/ 2183907 w 3133818"/>
                  <a:gd name="connsiteY4" fmla="*/ 346229 h 1917577"/>
                  <a:gd name="connsiteX5" fmla="*/ 3133818 w 3133818"/>
                  <a:gd name="connsiteY5" fmla="*/ 0 h 191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3818" h="1917577">
                    <a:moveTo>
                      <a:pt x="0" y="1917577"/>
                    </a:moveTo>
                    <a:cubicBezTo>
                      <a:pt x="210105" y="1640150"/>
                      <a:pt x="420211" y="1362723"/>
                      <a:pt x="612560" y="1198486"/>
                    </a:cubicBezTo>
                    <a:cubicBezTo>
                      <a:pt x="804909" y="1034249"/>
                      <a:pt x="979503" y="980983"/>
                      <a:pt x="1154097" y="932156"/>
                    </a:cubicBezTo>
                    <a:cubicBezTo>
                      <a:pt x="1328691" y="883329"/>
                      <a:pt x="1488490" y="1003177"/>
                      <a:pt x="1660125" y="905523"/>
                    </a:cubicBezTo>
                    <a:cubicBezTo>
                      <a:pt x="1831760" y="807869"/>
                      <a:pt x="1938292" y="497149"/>
                      <a:pt x="2183907" y="346229"/>
                    </a:cubicBezTo>
                    <a:cubicBezTo>
                      <a:pt x="2429522" y="195309"/>
                      <a:pt x="2781670" y="97654"/>
                      <a:pt x="3133818" y="0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1713390" y="2667000"/>
                <a:ext cx="3657600" cy="1496627"/>
              </a:xfrm>
              <a:custGeom>
                <a:avLst/>
                <a:gdLst>
                  <a:gd name="connsiteX0" fmla="*/ 0 w 3657600"/>
                  <a:gd name="connsiteY0" fmla="*/ 1393794 h 1393794"/>
                  <a:gd name="connsiteX1" fmla="*/ 683581 w 3657600"/>
                  <a:gd name="connsiteY1" fmla="*/ 1269507 h 1393794"/>
                  <a:gd name="connsiteX2" fmla="*/ 1038688 w 3657600"/>
                  <a:gd name="connsiteY2" fmla="*/ 1020932 h 1393794"/>
                  <a:gd name="connsiteX3" fmla="*/ 1384917 w 3657600"/>
                  <a:gd name="connsiteY3" fmla="*/ 852256 h 1393794"/>
                  <a:gd name="connsiteX4" fmla="*/ 1890944 w 3657600"/>
                  <a:gd name="connsiteY4" fmla="*/ 790113 h 1393794"/>
                  <a:gd name="connsiteX5" fmla="*/ 2476870 w 3657600"/>
                  <a:gd name="connsiteY5" fmla="*/ 532660 h 1393794"/>
                  <a:gd name="connsiteX6" fmla="*/ 2627791 w 3657600"/>
                  <a:gd name="connsiteY6" fmla="*/ 230819 h 1393794"/>
                  <a:gd name="connsiteX7" fmla="*/ 2858610 w 3657600"/>
                  <a:gd name="connsiteY7" fmla="*/ 79899 h 1393794"/>
                  <a:gd name="connsiteX8" fmla="*/ 3657600 w 3657600"/>
                  <a:gd name="connsiteY8" fmla="*/ 0 h 1393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57600" h="1393794">
                    <a:moveTo>
                      <a:pt x="0" y="1393794"/>
                    </a:moveTo>
                    <a:cubicBezTo>
                      <a:pt x="255233" y="1362722"/>
                      <a:pt x="510466" y="1331651"/>
                      <a:pt x="683581" y="1269507"/>
                    </a:cubicBezTo>
                    <a:cubicBezTo>
                      <a:pt x="856696" y="1207363"/>
                      <a:pt x="921799" y="1090474"/>
                      <a:pt x="1038688" y="1020932"/>
                    </a:cubicBezTo>
                    <a:cubicBezTo>
                      <a:pt x="1155577" y="951390"/>
                      <a:pt x="1242874" y="890726"/>
                      <a:pt x="1384917" y="852256"/>
                    </a:cubicBezTo>
                    <a:cubicBezTo>
                      <a:pt x="1526960" y="813786"/>
                      <a:pt x="1708952" y="843379"/>
                      <a:pt x="1890944" y="790113"/>
                    </a:cubicBezTo>
                    <a:cubicBezTo>
                      <a:pt x="2072936" y="736847"/>
                      <a:pt x="2354062" y="625876"/>
                      <a:pt x="2476870" y="532660"/>
                    </a:cubicBezTo>
                    <a:cubicBezTo>
                      <a:pt x="2599678" y="439444"/>
                      <a:pt x="2564168" y="306279"/>
                      <a:pt x="2627791" y="230819"/>
                    </a:cubicBezTo>
                    <a:cubicBezTo>
                      <a:pt x="2691414" y="155359"/>
                      <a:pt x="2686975" y="118369"/>
                      <a:pt x="2858610" y="79899"/>
                    </a:cubicBezTo>
                    <a:cubicBezTo>
                      <a:pt x="3030245" y="41429"/>
                      <a:pt x="3343922" y="20714"/>
                      <a:pt x="3657600" y="0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1722614" y="3200400"/>
                <a:ext cx="3611386" cy="1219200"/>
              </a:xfrm>
              <a:custGeom>
                <a:avLst/>
                <a:gdLst>
                  <a:gd name="connsiteX0" fmla="*/ 0 w 3133818"/>
                  <a:gd name="connsiteY0" fmla="*/ 1917577 h 1917577"/>
                  <a:gd name="connsiteX1" fmla="*/ 612560 w 3133818"/>
                  <a:gd name="connsiteY1" fmla="*/ 1198486 h 1917577"/>
                  <a:gd name="connsiteX2" fmla="*/ 1154097 w 3133818"/>
                  <a:gd name="connsiteY2" fmla="*/ 932156 h 1917577"/>
                  <a:gd name="connsiteX3" fmla="*/ 1660125 w 3133818"/>
                  <a:gd name="connsiteY3" fmla="*/ 905523 h 1917577"/>
                  <a:gd name="connsiteX4" fmla="*/ 2183907 w 3133818"/>
                  <a:gd name="connsiteY4" fmla="*/ 346229 h 1917577"/>
                  <a:gd name="connsiteX5" fmla="*/ 3133818 w 3133818"/>
                  <a:gd name="connsiteY5" fmla="*/ 0 h 191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3818" h="1917577">
                    <a:moveTo>
                      <a:pt x="0" y="1917577"/>
                    </a:moveTo>
                    <a:cubicBezTo>
                      <a:pt x="210105" y="1640150"/>
                      <a:pt x="420211" y="1362723"/>
                      <a:pt x="612560" y="1198486"/>
                    </a:cubicBezTo>
                    <a:cubicBezTo>
                      <a:pt x="804909" y="1034249"/>
                      <a:pt x="979503" y="980983"/>
                      <a:pt x="1154097" y="932156"/>
                    </a:cubicBezTo>
                    <a:cubicBezTo>
                      <a:pt x="1328691" y="883329"/>
                      <a:pt x="1488490" y="1003177"/>
                      <a:pt x="1660125" y="905523"/>
                    </a:cubicBezTo>
                    <a:cubicBezTo>
                      <a:pt x="1831760" y="807869"/>
                      <a:pt x="1938292" y="497149"/>
                      <a:pt x="2183907" y="346229"/>
                    </a:cubicBezTo>
                    <a:cubicBezTo>
                      <a:pt x="2429522" y="195309"/>
                      <a:pt x="2781670" y="97654"/>
                      <a:pt x="3133818" y="0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1732232" y="4419600"/>
                <a:ext cx="390656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V="1">
                <a:off x="1743676" y="1905000"/>
                <a:ext cx="0" cy="2514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378325" y="4324290"/>
                  <a:ext cx="3942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8325" y="4324290"/>
                  <a:ext cx="394210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001828" y="2537066"/>
                  <a:ext cx="75437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/>
                          </a:rPr>
                          <m:t>𝑓</m:t>
                        </m:r>
                        <m:r>
                          <a:rPr lang="en-US" sz="200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00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sz="200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1828" y="2537066"/>
                  <a:ext cx="754373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06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029200" y="1851266"/>
                  <a:ext cx="224529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0" dirty="0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𝑂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𝑔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))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1851266"/>
                  <a:ext cx="2245295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029200" y="3099011"/>
                  <a:ext cx="224657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dirty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sz="2000" b="0" i="1" dirty="0" smtClean="0">
                            <a:latin typeface="Cambria Math"/>
                            <a:ea typeface="Cambria Math"/>
                          </a:rPr>
                          <m:t>Ω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𝑔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))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3099011"/>
                  <a:ext cx="2246577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06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286000" y="1524000"/>
                  <a:ext cx="23585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/>
                          </a:rPr>
                          <m:t>𝑓</m:t>
                        </m:r>
                        <m:r>
                          <a:rPr lang="en-US" sz="240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40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sz="2400" i="1" dirty="0" smtClean="0">
                            <a:latin typeface="Cambria Math"/>
                          </a:rPr>
                          <m:t>)=</m:t>
                        </m:r>
                        <m:r>
                          <m:rPr>
                            <m:sty m:val="p"/>
                          </m:rPr>
                          <a:rPr lang="el-GR" sz="2400" i="1" dirty="0" smtClean="0">
                            <a:latin typeface="Cambria Math"/>
                            <a:ea typeface="Cambria Math"/>
                          </a:rPr>
                          <m:t>Θ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𝑔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))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1524000"/>
                  <a:ext cx="2358531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258" r="-258"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157502" y="4524345"/>
                  <a:ext cx="50949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502" y="4524345"/>
                  <a:ext cx="509498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>
              <a:off x="2286000" y="2937176"/>
              <a:ext cx="0" cy="1552545"/>
            </a:xfrm>
            <a:prstGeom prst="line">
              <a:avLst/>
            </a:pr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070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7419-7BD6-1B4F-9E3F-B0439091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Last Break: 5 min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F27932-2573-BC41-96B1-5E5A4FCD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C09A7-DEEC-1C44-9582-BAF8E51C531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N" dirty="0"/>
              <a:t>Time to ask questions!</a:t>
            </a:r>
          </a:p>
        </p:txBody>
      </p:sp>
    </p:spTree>
    <p:extLst>
      <p:ext uri="{BB962C8B-B14F-4D97-AF65-F5344CB8AC3E}">
        <p14:creationId xmlns:p14="http://schemas.microsoft.com/office/powerpoint/2010/main" val="704032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Asymptotic Analysis: Big-Oh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Relatives of Big-Oh</a:t>
            </a:r>
          </a:p>
          <a:p>
            <a:r>
              <a:rPr lang="en-US" dirty="0"/>
              <a:t>Analyzing Time Complexity of Programs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659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Analyzing Time Complexity of Programs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For atomic statement, such as assignment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or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addition</a:t>
                </a:r>
                <a:r>
                  <a:rPr lang="en-US" dirty="0">
                    <a:solidFill>
                      <a:srgbClr val="FF0000"/>
                    </a:solidFill>
                  </a:rPr>
                  <a:t>, its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Θ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For branch statement, such as if-else statement and switch statement, its complexity is that of the </a:t>
                </a:r>
                <a:r>
                  <a:rPr lang="en-US" dirty="0">
                    <a:solidFill>
                      <a:srgbClr val="FF0000"/>
                    </a:solidFill>
                  </a:rPr>
                  <a:t>most expensive Boolean expression plus that of the most expensive branch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altLang="zh-CN" dirty="0"/>
                  <a:t>What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addition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two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complexity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statements?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  if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(Boolean_Expression_1) {Statement_1}</a:t>
                </a:r>
                <a:br>
                  <a:rPr lang="en-US" sz="2000" b="1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0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else if 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(Boolean_Expression_2) {Statement_2}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…</a:t>
                </a:r>
                <a:br>
                  <a:rPr lang="en-US" sz="2000" b="1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0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else if 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2000" b="1" dirty="0" err="1">
                    <a:latin typeface="Courier New" pitchFamily="49" charset="0"/>
                    <a:cs typeface="Courier New" pitchFamily="49" charset="0"/>
                  </a:rPr>
                  <a:t>Boolean_Expression_n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) {Statement _n}</a:t>
                </a:r>
                <a:br>
                  <a:rPr lang="en-US" sz="2000" b="1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0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else 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{</a:t>
                </a:r>
                <a:r>
                  <a:rPr lang="en-US" sz="2000" b="1" dirty="0" err="1">
                    <a:latin typeface="Courier New" pitchFamily="49" charset="0"/>
                    <a:cs typeface="Courier New" pitchFamily="49" charset="0"/>
                  </a:rPr>
                  <a:t>Statement_For_All_Other_Possibilities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  <a:blipFill>
                <a:blip r:embed="rId3"/>
                <a:stretch>
                  <a:fillRect l="-784" t="-17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80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Analyzing Time Complexity of Programs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subroutine call, its complexity is that of the subroutine.</a:t>
            </a:r>
          </a:p>
          <a:p>
            <a:endParaRPr lang="en-US" dirty="0"/>
          </a:p>
          <a:p>
            <a:r>
              <a:rPr lang="en-US" dirty="0"/>
              <a:t>For loops, such as while and for loop, its complexity is related the number of operations required in the loop.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4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Example One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What is the time complexity of the following code?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sum = 0;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for(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= 1;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&lt;= n;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++)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  sum +=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;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entire time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42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Example Two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What is the time complexity of the following code?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sum = 0;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for(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= 1;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&lt;= n;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++)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  for(j = 1; j &lt;=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; j++)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    sum++;</a:t>
                </a:r>
                <a:endParaRPr lang="en-US" sz="2400" dirty="0"/>
              </a:p>
              <a:p>
                <a:endParaRPr lang="en-US" dirty="0"/>
              </a:p>
              <a:p>
                <a:r>
                  <a:rPr lang="en-US" dirty="0"/>
                  <a:t>Note that the statements</a:t>
                </a:r>
                <a:br>
                  <a:rPr lang="en-US" dirty="0"/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j &lt;=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;</a:t>
                </a:r>
                <a:br>
                  <a:rPr lang="en-US" sz="2400" b="1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j++;</a:t>
                </a:r>
                <a:br>
                  <a:rPr lang="en-US" sz="2400" b="1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sum++;</a:t>
                </a:r>
                <a:br>
                  <a:rPr lang="en-US" b="1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/>
                  <a:t>all occur (roughly)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1+2+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⋯+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+1)/2</m:t>
                    </m:r>
                  </m:oMath>
                </a14:m>
                <a:r>
                  <a:rPr lang="en-US" dirty="0"/>
                  <a:t> times.</a:t>
                </a:r>
              </a:p>
              <a:p>
                <a:r>
                  <a:rPr lang="en-US" dirty="0"/>
                  <a:t>The time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  <a:blipFill rotWithShape="1">
                <a:blip r:embed="rId2"/>
                <a:stretch>
                  <a:fillRect l="-549" t="-1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09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Example Three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the time complexity of the following code?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sum = 0;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for(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= 1;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&lt;= n;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4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*= 2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  for(j = 1; j &lt;= </a:t>
                </a:r>
                <a:r>
                  <a:rPr lang="en-US" sz="2400" b="1" dirty="0">
                    <a:solidFill>
                      <a:schemeClr val="accent1"/>
                    </a:solidFill>
                    <a:latin typeface="Courier New" pitchFamily="49" charset="0"/>
                    <a:cs typeface="Courier New" pitchFamily="49" charset="0"/>
                  </a:rPr>
                  <a:t>n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; j++)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    sum++;</a:t>
                </a:r>
                <a:endParaRPr lang="en-US" sz="2400" dirty="0"/>
              </a:p>
              <a:p>
                <a:endParaRPr lang="en-US" dirty="0"/>
              </a:p>
              <a:p>
                <a:r>
                  <a:rPr lang="en-US" dirty="0"/>
                  <a:t>The outer loop occurs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times.</a:t>
                </a:r>
              </a:p>
              <a:p>
                <a:r>
                  <a:rPr lang="en-US" dirty="0"/>
                  <a:t>The statements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sum++ / j&lt;=n / j++ </a:t>
                </a:r>
                <a:r>
                  <a:rPr lang="en-US" dirty="0"/>
                  <a:t>occur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times.</a:t>
                </a:r>
              </a:p>
              <a:p>
                <a:r>
                  <a:rPr lang="en-US" dirty="0"/>
                  <a:t>The time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  <a:blipFill rotWithShape="1">
                <a:blip r:embed="rId3"/>
                <a:stretch>
                  <a:fillRect l="-706" t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18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Efficiency?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724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800" dirty="0"/>
                  <a:t>Empirical comparison: run programs</a:t>
                </a:r>
              </a:p>
              <a:p>
                <a:pPr lvl="1"/>
                <a:r>
                  <a:rPr lang="en-US" sz="2600" dirty="0"/>
                  <a:t>Use the </a:t>
                </a:r>
                <a:r>
                  <a:rPr lang="en-US" sz="2600" b="1" dirty="0"/>
                  <a:t>wall-clock</a:t>
                </a:r>
                <a:r>
                  <a:rPr lang="en-US" sz="2600" dirty="0"/>
                  <a:t> time to measure the runtime</a:t>
                </a:r>
              </a:p>
              <a:p>
                <a:pPr lvl="1"/>
                <a:r>
                  <a:rPr lang="en-US" sz="2600" dirty="0"/>
                  <a:t>Empirical comparison could be tricky.</a:t>
                </a:r>
              </a:p>
              <a:p>
                <a:pPr lvl="1"/>
                <a:r>
                  <a:rPr lang="en-US" sz="2600" dirty="0"/>
                  <a:t>It depends on</a:t>
                </a:r>
              </a:p>
              <a:p>
                <a:pPr lvl="2"/>
                <a:r>
                  <a:rPr lang="en-US" sz="2400" dirty="0"/>
                  <a:t>Compiler</a:t>
                </a:r>
              </a:p>
              <a:p>
                <a:pPr lvl="2"/>
                <a:r>
                  <a:rPr lang="en-US" sz="2400" dirty="0"/>
                  <a:t>Machine (CPU speed, memory, etc.)</a:t>
                </a:r>
              </a:p>
              <a:p>
                <a:pPr lvl="2"/>
                <a:r>
                  <a:rPr lang="en-US" sz="2400" dirty="0"/>
                  <a:t>CPU load</a:t>
                </a:r>
              </a:p>
              <a:p>
                <a:endParaRPr lang="en-US" dirty="0"/>
              </a:p>
              <a:p>
                <a:r>
                  <a:rPr lang="en-US" sz="2800" dirty="0"/>
                  <a:t>Asymptotic Algorithm Analysis</a:t>
                </a:r>
              </a:p>
              <a:p>
                <a:pPr lvl="1"/>
                <a:r>
                  <a:rPr lang="en-US" sz="2600" dirty="0"/>
                  <a:t>For most algorithms, running time depends on the “size” of the input.</a:t>
                </a:r>
              </a:p>
              <a:p>
                <a:pPr lvl="1"/>
                <a:r>
                  <a:rPr lang="en-US" sz="2600" dirty="0"/>
                  <a:t>Running time is expressed as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  <a:cs typeface="Times New Roman" pitchFamily="18" charset="0"/>
                      </a:rPr>
                      <m:t>𝑇</m:t>
                    </m:r>
                    <m:r>
                      <a:rPr lang="en-US" sz="2600" i="1" dirty="0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for some function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  <a:cs typeface="Times New Roman" pitchFamily="18" charset="0"/>
                      </a:rPr>
                      <m:t>𝑇</m:t>
                    </m:r>
                  </m:oMath>
                </a14:m>
                <a:r>
                  <a:rPr lang="en-US" sz="2600" dirty="0"/>
                  <a:t> on input size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724400"/>
              </a:xfrm>
              <a:blipFill>
                <a:blip r:embed="rId3"/>
                <a:stretch>
                  <a:fillRect l="-784" t="-2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879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What Is the Time Complexity of the Following Code?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Choose the correct answer. 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sum = 0;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for(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&lt;= n;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*= 2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for(j = 1; j &lt;= </a:t>
            </a:r>
            <a:r>
              <a:rPr lang="en-US" sz="24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 j++)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  sum++;</a:t>
            </a:r>
            <a:endParaRPr lang="en-US" sz="2400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71600" y="3878580"/>
                <a:ext cx="480131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A.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l-GR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		</a:t>
                </a:r>
                <a:r>
                  <a:rPr lang="en-US" altLang="zh-CN" sz="2400" b="1" dirty="0"/>
                  <a:t>B.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b="1" dirty="0"/>
                  <a:t>C.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		</a:t>
                </a:r>
                <a:r>
                  <a:rPr lang="en-US" altLang="zh-CN" sz="2400" b="1" dirty="0"/>
                  <a:t>D.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	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878580"/>
                <a:ext cx="4801314" cy="830997"/>
              </a:xfrm>
              <a:prstGeom prst="rect">
                <a:avLst/>
              </a:prstGeom>
              <a:blipFill>
                <a:blip r:embed="rId3"/>
                <a:stretch>
                  <a:fillRect l="-1904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icons8-help-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900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Parameters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Example: Compute the rank ordering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(i.e., 256) pixel values in a picture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/>
                  <a:t> (i.e.,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64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×64</m:t>
                    </m:r>
                  </m:oMath>
                </a14:m>
                <a:r>
                  <a:rPr lang="en-US" dirty="0"/>
                  <a:t>) pixels.</a:t>
                </a:r>
              </a:p>
              <a:p>
                <a:pPr marL="609600" indent="-609600">
                  <a:lnSpc>
                    <a:spcPct val="80000"/>
                  </a:lnSpc>
                  <a:buNone/>
                </a:pPr>
                <a:endParaRPr lang="en-US" sz="2000" b="1" dirty="0">
                  <a:latin typeface="Courier New" pitchFamily="26" charset="0"/>
                  <a:sym typeface="Symbol" pitchFamily="26" charset="2"/>
                </a:endParaRPr>
              </a:p>
              <a:p>
                <a:pPr marL="609600" indent="-609600">
                  <a:lnSpc>
                    <a:spcPct val="80000"/>
                  </a:lnSpc>
                  <a:buNone/>
                </a:pP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  for(</a:t>
                </a:r>
                <a:r>
                  <a:rPr lang="en-US" sz="2000" b="1" dirty="0" err="1">
                    <a:latin typeface="Courier New" pitchFamily="26" charset="0"/>
                    <a:sym typeface="Symbol" pitchFamily="26" charset="2"/>
                  </a:rPr>
                  <a:t>i</a:t>
                </a: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=0; </a:t>
                </a:r>
                <a:r>
                  <a:rPr lang="en-US" sz="2000" b="1" dirty="0" err="1">
                    <a:latin typeface="Courier New" pitchFamily="26" charset="0"/>
                    <a:sym typeface="Symbol" pitchFamily="26" charset="2"/>
                  </a:rPr>
                  <a:t>i</a:t>
                </a: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&lt;C; </a:t>
                </a:r>
                <a:r>
                  <a:rPr lang="en-US" sz="2000" b="1" dirty="0" err="1">
                    <a:latin typeface="Courier New" pitchFamily="26" charset="0"/>
                    <a:sym typeface="Symbol" pitchFamily="26" charset="2"/>
                  </a:rPr>
                  <a:t>i</a:t>
                </a: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++)   // Initialize count</a:t>
                </a:r>
              </a:p>
              <a:p>
                <a:pPr marL="609600" indent="-609600">
                  <a:lnSpc>
                    <a:spcPct val="80000"/>
                  </a:lnSpc>
                  <a:buNone/>
                </a:pP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    count[</a:t>
                </a:r>
                <a:r>
                  <a:rPr lang="en-US" sz="2000" b="1" dirty="0" err="1">
                    <a:latin typeface="Courier New" pitchFamily="26" charset="0"/>
                    <a:sym typeface="Symbol" pitchFamily="26" charset="2"/>
                  </a:rPr>
                  <a:t>i</a:t>
                </a: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] = 0;</a:t>
                </a:r>
              </a:p>
              <a:p>
                <a:pPr marL="609600" indent="-609600">
                  <a:lnSpc>
                    <a:spcPct val="80000"/>
                  </a:lnSpc>
                  <a:buNone/>
                </a:pPr>
                <a:endParaRPr lang="en-US" sz="2000" b="1" dirty="0">
                  <a:latin typeface="Courier New" pitchFamily="26" charset="0"/>
                  <a:sym typeface="Symbol" pitchFamily="26" charset="2"/>
                </a:endParaRPr>
              </a:p>
              <a:p>
                <a:pPr marL="609600" indent="-609600">
                  <a:lnSpc>
                    <a:spcPct val="80000"/>
                  </a:lnSpc>
                  <a:buNone/>
                </a:pP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  for(</a:t>
                </a:r>
                <a:r>
                  <a:rPr lang="en-US" sz="2000" b="1" dirty="0" err="1">
                    <a:latin typeface="Courier New" pitchFamily="26" charset="0"/>
                    <a:sym typeface="Symbol" pitchFamily="26" charset="2"/>
                  </a:rPr>
                  <a:t>i</a:t>
                </a: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=0; </a:t>
                </a:r>
                <a:r>
                  <a:rPr lang="en-US" sz="2000" b="1" dirty="0" err="1">
                    <a:latin typeface="Courier New" pitchFamily="26" charset="0"/>
                    <a:sym typeface="Symbol" pitchFamily="26" charset="2"/>
                  </a:rPr>
                  <a:t>i</a:t>
                </a: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&lt;P; </a:t>
                </a:r>
                <a:r>
                  <a:rPr lang="en-US" sz="2000" b="1" dirty="0" err="1">
                    <a:latin typeface="Courier New" pitchFamily="26" charset="0"/>
                    <a:sym typeface="Symbol" pitchFamily="26" charset="2"/>
                  </a:rPr>
                  <a:t>i</a:t>
                </a: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++)   // Look at all pixels</a:t>
                </a:r>
              </a:p>
              <a:p>
                <a:pPr marL="609600" indent="-609600">
                  <a:lnSpc>
                    <a:spcPct val="80000"/>
                  </a:lnSpc>
                  <a:buNone/>
                </a:pP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    count[value[</a:t>
                </a:r>
                <a:r>
                  <a:rPr lang="en-US" sz="2000" b="1" dirty="0" err="1">
                    <a:latin typeface="Courier New" pitchFamily="26" charset="0"/>
                    <a:sym typeface="Symbol" pitchFamily="26" charset="2"/>
                  </a:rPr>
                  <a:t>i</a:t>
                </a: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]]++; // Increment count</a:t>
                </a:r>
              </a:p>
              <a:p>
                <a:pPr marL="609600" indent="-609600">
                  <a:lnSpc>
                    <a:spcPct val="80000"/>
                  </a:lnSpc>
                  <a:buNone/>
                </a:pPr>
                <a:endParaRPr lang="en-US" sz="2000" b="1" dirty="0">
                  <a:latin typeface="Courier New" pitchFamily="26" charset="0"/>
                  <a:sym typeface="Symbol" pitchFamily="26" charset="2"/>
                </a:endParaRPr>
              </a:p>
              <a:p>
                <a:pPr marL="609600" indent="-609600">
                  <a:lnSpc>
                    <a:spcPct val="80000"/>
                  </a:lnSpc>
                  <a:buNone/>
                </a:pP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  sort(count);         // Sort pixel counts</a:t>
                </a:r>
              </a:p>
              <a:p>
                <a:endParaRPr lang="en-US" dirty="0"/>
              </a:p>
              <a:p>
                <a:r>
                  <a:rPr lang="en-US" dirty="0"/>
                  <a:t>The time complexity 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_____________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One general application is to analyze graph algorithm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  <a:blipFill>
                <a:blip r:embed="rId3"/>
                <a:stretch>
                  <a:fillRect l="-817" t="-7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0914" y="3029241"/>
                <a:ext cx="908326" cy="46166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14" y="3029241"/>
                <a:ext cx="908326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1342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3400" y="4038600"/>
                <a:ext cx="908326" cy="46166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038600"/>
                <a:ext cx="908326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134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60852" y="4953000"/>
                <a:ext cx="1608710" cy="46166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</m:func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852" y="4953000"/>
                <a:ext cx="1608710" cy="461665"/>
              </a:xfrm>
              <a:prstGeom prst="rect">
                <a:avLst/>
              </a:prstGeom>
              <a:blipFill rotWithShape="1">
                <a:blip r:embed="rId6"/>
                <a:stretch>
                  <a:fillRect r="-75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C359515-5FDC-6346-AFCE-B0A82B62DA0D}"/>
                  </a:ext>
                </a:extLst>
              </p:cNvPr>
              <p:cNvSpPr/>
              <p:nvPr/>
            </p:nvSpPr>
            <p:spPr>
              <a:xfrm>
                <a:off x="4038600" y="5257800"/>
                <a:ext cx="217226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𝐶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</m:func>
                      <m:r>
                        <a:rPr lang="en-US" sz="24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C359515-5FDC-6346-AFCE-B0A82B62DA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257800"/>
                <a:ext cx="2172261" cy="461665"/>
              </a:xfrm>
              <a:prstGeom prst="rect">
                <a:avLst/>
              </a:prstGeom>
              <a:blipFill>
                <a:blip r:embed="rId7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09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Space/Time Trade-off Principle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953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One can often reduce time if one is willing to sacrifice space, or vice versa.</a:t>
                </a:r>
              </a:p>
              <a:p>
                <a:endParaRPr lang="en-US" dirty="0"/>
              </a:p>
              <a:p>
                <a:r>
                  <a:rPr lang="en-US" dirty="0"/>
                  <a:t>Example: factorial</a:t>
                </a:r>
              </a:p>
              <a:p>
                <a:pPr lvl="1"/>
                <a:r>
                  <a:rPr lang="en-US" dirty="0"/>
                  <a:t>Iterative method: Get “n!” using a for-loop.</a:t>
                </a:r>
              </a:p>
              <a:p>
                <a:pPr lvl="1"/>
                <a:r>
                  <a:rPr lang="en-US" dirty="0"/>
                  <a:t>This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(1)</m:t>
                    </m:r>
                  </m:oMath>
                </a14:m>
                <a:r>
                  <a:rPr lang="en-US" dirty="0"/>
                  <a:t> memory space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 runtime.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Table lookup method: Pre-compute the factorials for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1,2,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⋯,</m:t>
                    </m:r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 and store all the results in an array.</a:t>
                </a:r>
              </a:p>
              <a:p>
                <a:pPr lvl="1"/>
                <a:r>
                  <a:rPr lang="en-US" dirty="0"/>
                  <a:t>This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 memory space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 runtime (fetching from an array).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953000"/>
              </a:xfrm>
              <a:blipFill rotWithShape="1">
                <a:blip r:embed="rId3"/>
                <a:stretch>
                  <a:fillRect l="-706" t="-985" r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07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83C6-9F25-D64A-93D0-3A6C02AED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Today!</a:t>
            </a:r>
            <a:endParaRPr lang="en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5261DC-8D01-E541-BB34-35AE9C8C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6B8C7-BF20-0C42-BFE7-A28D9A34BB2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wisely!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95134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Dependency: Example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Summing an array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elements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// REQUIRES: a is an array of size n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// EFFECTS: return the sum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000" b="1" dirty="0" err="1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sum(</a:t>
                </a:r>
                <a:r>
                  <a:rPr lang="en-US" sz="2000" b="1" dirty="0" err="1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a[], unsigned </a:t>
                </a:r>
                <a:r>
                  <a:rPr lang="en-US" sz="2000" b="1" dirty="0" err="1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n) 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  </a:t>
                </a:r>
                <a:r>
                  <a:rPr lang="en-US" sz="2000" b="1" dirty="0" err="1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result = 0;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  for(unsigned </a:t>
                </a:r>
                <a:r>
                  <a:rPr lang="en-US" sz="2000" b="1" dirty="0" err="1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0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= 0; </a:t>
                </a:r>
                <a:r>
                  <a:rPr lang="en-US" sz="20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&lt; n; </a:t>
                </a:r>
                <a:r>
                  <a:rPr lang="en-US" sz="20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++)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    result += a[</a:t>
                </a:r>
                <a:r>
                  <a:rPr lang="en-US" sz="20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];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  return result;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}</a:t>
                </a:r>
              </a:p>
              <a:p>
                <a:endParaRPr lang="en-US" dirty="0"/>
              </a:p>
              <a:p>
                <a:r>
                  <a:rPr lang="en-US" dirty="0"/>
                  <a:t>The runtime is roughly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𝑐𝑛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some constant.</a:t>
                </a:r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fixed, any array has roughly the </a:t>
                </a:r>
                <a:r>
                  <a:rPr lang="en-US" b="1" dirty="0">
                    <a:solidFill>
                      <a:srgbClr val="C00000"/>
                    </a:solidFill>
                  </a:rPr>
                  <a:t>same</a:t>
                </a:r>
                <a:r>
                  <a:rPr lang="en-US" dirty="0"/>
                  <a:t> runtime.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  <a:blipFill rotWithShape="1">
                <a:blip r:embed="rId3"/>
                <a:stretch>
                  <a:fillRect l="-706" t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28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Best, Worst, Average Cases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92500"/>
          </a:bodyPr>
          <a:lstStyle/>
          <a:p>
            <a:r>
              <a:rPr lang="en-US" dirty="0"/>
              <a:t>In the example of summing an array, all inputs of a given size take the same time to run.</a:t>
            </a:r>
          </a:p>
          <a:p>
            <a:r>
              <a:rPr lang="en-US" dirty="0"/>
              <a:t>However, in some other cases, this is not true, i.e., not all inputs of a given size take the same time to run.</a:t>
            </a:r>
          </a:p>
          <a:p>
            <a:r>
              <a:rPr lang="en-US" dirty="0"/>
              <a:t>Example: linear search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// REQUIRES: </a:t>
            </a:r>
            <a:r>
              <a:rPr lang="en-US" sz="2200" b="1" u="sng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is an array of size </a:t>
            </a:r>
            <a:r>
              <a:rPr lang="en-US" sz="2200" b="1" u="sng" dirty="0">
                <a:latin typeface="Courier New" pitchFamily="49" charset="0"/>
                <a:cs typeface="Courier New" pitchFamily="49" charset="0"/>
              </a:rPr>
              <a:t>n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// EFFECTS: return the index of the element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// equals </a:t>
            </a:r>
            <a:r>
              <a:rPr lang="en-US" sz="2200" b="1" u="sng" dirty="0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. If no such element, return </a:t>
            </a:r>
            <a:r>
              <a:rPr lang="en-US" sz="2200" b="1" u="sng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search(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a[], unsigned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key) {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for(unsigned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if(a[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] == key) return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return n;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8727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53340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Which Statements Are True for Linear Search?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Complete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statements:</a:t>
            </a:r>
          </a:p>
          <a:p>
            <a:r>
              <a:rPr lang="en-US" altLang="zh-CN" sz="2400" dirty="0"/>
              <a:t>The best case occurs when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zh-CN" sz="2400" dirty="0"/>
              <a:t> is ______________________</a:t>
            </a:r>
          </a:p>
          <a:p>
            <a:r>
              <a:rPr lang="en-US" altLang="zh-CN" sz="2400" dirty="0"/>
              <a:t>In the worst case, we need to do __ comparisons with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When does worst case happen? ___________________</a:t>
            </a:r>
          </a:p>
          <a:p>
            <a:r>
              <a:rPr lang="en-US" altLang="zh-CN" sz="2400" dirty="0"/>
              <a:t>Suppose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zh-CN" sz="2400" dirty="0"/>
              <a:t> is uniformly located in the array. Then, on average, the number of comparisons with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zh-CN" sz="2400" dirty="0"/>
              <a:t> is ____.</a:t>
            </a:r>
          </a:p>
          <a:p>
            <a:endParaRPr lang="en-US" altLang="zh-CN" dirty="0"/>
          </a:p>
        </p:txBody>
      </p:sp>
      <p:pic>
        <p:nvPicPr>
          <p:cNvPr id="5" name="Content Placeholder 6" descr="icons8-help-4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3918594"/>
            <a:ext cx="7563507" cy="255454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// REQUIRES: a is an array of size n</a:t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// EFFECTS: return the index of the element</a:t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// equals key. If no such element, return n.</a:t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search(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a[], unsigned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key) {</a:t>
            </a:r>
          </a:p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for(unsigned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if(a[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] == key) return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return n;</a:t>
            </a:r>
          </a:p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74991D-F488-894D-A03E-4095590724FD}"/>
              </a:ext>
            </a:extLst>
          </p:cNvPr>
          <p:cNvSpPr/>
          <p:nvPr/>
        </p:nvSpPr>
        <p:spPr>
          <a:xfrm>
            <a:off x="5029200" y="1792069"/>
            <a:ext cx="349691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b="1" dirty="0">
                <a:solidFill>
                  <a:srgbClr val="00B0F0"/>
                </a:solidFill>
              </a:rPr>
              <a:t>the first element in the array.</a:t>
            </a:r>
            <a:endParaRPr lang="en-CN" sz="2100" b="1" dirty="0">
              <a:solidFill>
                <a:srgbClr val="00B0F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889A0F-E0FD-1541-9869-9D62329DD3DD}"/>
              </a:ext>
            </a:extLst>
          </p:cNvPr>
          <p:cNvSpPr/>
          <p:nvPr/>
        </p:nvSpPr>
        <p:spPr>
          <a:xfrm>
            <a:off x="4844694" y="2207567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CN" sz="2400" dirty="0">
              <a:solidFill>
                <a:srgbClr val="00B0F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0B648-9143-BD48-9836-C0ED4FE02762}"/>
              </a:ext>
            </a:extLst>
          </p:cNvPr>
          <p:cNvSpPr/>
          <p:nvPr/>
        </p:nvSpPr>
        <p:spPr>
          <a:xfrm>
            <a:off x="4674382" y="2667000"/>
            <a:ext cx="313682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dirty="0">
                <a:solidFill>
                  <a:srgbClr val="00B0F0"/>
                </a:solidFill>
              </a:rPr>
              <a:t>When </a:t>
            </a:r>
            <a:r>
              <a:rPr lang="en-US" altLang="zh-CN" sz="21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zh-CN" sz="2100" dirty="0">
                <a:solidFill>
                  <a:srgbClr val="00B0F0"/>
                </a:solidFill>
              </a:rPr>
              <a:t> is not in the array.</a:t>
            </a:r>
            <a:endParaRPr lang="en-CN" sz="2100" dirty="0">
              <a:solidFill>
                <a:srgbClr val="00B0F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11A108-076E-A842-8656-DEA5C441FA75}"/>
              </a:ext>
            </a:extLst>
          </p:cNvPr>
          <p:cNvSpPr/>
          <p:nvPr/>
        </p:nvSpPr>
        <p:spPr>
          <a:xfrm>
            <a:off x="5715000" y="3483485"/>
            <a:ext cx="67037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n/2</a:t>
            </a:r>
            <a:endParaRPr lang="en-CN" sz="21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49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Best, Worst, Average Cases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/>
              <a:t>Best case: least number of steps required, corresponding to the ideal input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b="1" dirty="0"/>
              <a:t>Worst case</a:t>
            </a:r>
            <a:r>
              <a:rPr lang="en-US" dirty="0"/>
              <a:t>: most number of steps required, corresponding to the most difficult input.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b="1" dirty="0"/>
              <a:t>Average case</a:t>
            </a:r>
            <a:r>
              <a:rPr lang="en-US" dirty="0"/>
              <a:t>: average number of steps required, over purely random inputs.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6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Following Statement Wrong?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Wrong!</a:t>
                </a:r>
              </a:p>
              <a:p>
                <a:r>
                  <a:rPr lang="en-US" dirty="0"/>
                  <a:t>Best case is a </a:t>
                </a:r>
                <a:r>
                  <a:rPr lang="en-US" b="1" u="sng" dirty="0"/>
                  <a:t>special input</a:t>
                </a:r>
                <a:r>
                  <a:rPr lang="en-US" dirty="0"/>
                  <a:t> case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that is </a:t>
                </a:r>
                <a:r>
                  <a:rPr lang="en-US" b="1" dirty="0">
                    <a:solidFill>
                      <a:srgbClr val="FF0000"/>
                    </a:solidFill>
                  </a:rPr>
                  <a:t>cheapest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among all input cases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. </a:t>
                </a:r>
                <a:r>
                  <a:rPr lang="en-US" b="1" dirty="0"/>
                  <a:t>Input </a:t>
                </a:r>
                <a:r>
                  <a:rPr lang="en-US" altLang="zh-CN" b="1" dirty="0"/>
                  <a:t>size is fixed!</a:t>
                </a:r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95400" y="1676397"/>
                <a:ext cx="6248400" cy="95410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“The best case for my algorithm is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𝑛</m:t>
                    </m:r>
                    <m:r>
                      <a:rPr lang="en-US" sz="2800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z="2800" dirty="0"/>
                  <a:t> (only a single input) because that is the fastest.”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76397"/>
                <a:ext cx="6248400" cy="954107"/>
              </a:xfrm>
              <a:prstGeom prst="rect">
                <a:avLst/>
              </a:prstGeom>
              <a:blipFill>
                <a:blip r:embed="rId4"/>
                <a:stretch>
                  <a:fillRect l="-1616" t="-3846" r="-2424" b="-15385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85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19227</TotalTime>
  <Words>3500</Words>
  <Application>Microsoft Office PowerPoint</Application>
  <PresentationFormat>全屏显示(4:3)</PresentationFormat>
  <Paragraphs>434</Paragraphs>
  <Slides>43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Arial</vt:lpstr>
      <vt:lpstr>Calibri</vt:lpstr>
      <vt:lpstr>Cambria Math</vt:lpstr>
      <vt:lpstr>Courier New</vt:lpstr>
      <vt:lpstr>Franklin Gothic Book</vt:lpstr>
      <vt:lpstr>Perpetua</vt:lpstr>
      <vt:lpstr>Wingdings 2</vt:lpstr>
      <vt:lpstr>Equity</vt:lpstr>
      <vt:lpstr>VE281 Data Structures and Algorithms</vt:lpstr>
      <vt:lpstr>Announcement</vt:lpstr>
      <vt:lpstr>Outline</vt:lpstr>
      <vt:lpstr>How to Measure Efficiency?</vt:lpstr>
      <vt:lpstr>Input Dependency: Example </vt:lpstr>
      <vt:lpstr>Best, Worst, Average Cases</vt:lpstr>
      <vt:lpstr>Which Statements Are True for Linear Search?</vt:lpstr>
      <vt:lpstr>Best, Worst, Average Cases</vt:lpstr>
      <vt:lpstr>Is the Following Statement Wrong?</vt:lpstr>
      <vt:lpstr>Which Case to Evaluate an Algo?</vt:lpstr>
      <vt:lpstr>How to Analyze Complexity of Algorithm?</vt:lpstr>
      <vt:lpstr>Short Break – 5 min</vt:lpstr>
      <vt:lpstr>Asymptotic Analysis: Big-Oh</vt:lpstr>
      <vt:lpstr>Graph Visualization of Big-Oh</vt:lpstr>
      <vt:lpstr>Big-Oh Notation</vt:lpstr>
      <vt:lpstr>Big-Oh Example</vt:lpstr>
      <vt:lpstr>Big-Oh Example</vt:lpstr>
      <vt:lpstr>Big-Oh Notation</vt:lpstr>
      <vt:lpstr>A Sufficient Condition of Big-Oh</vt:lpstr>
      <vt:lpstr>Rules of Big-Oh</vt:lpstr>
      <vt:lpstr>Rules of Big-Oh</vt:lpstr>
      <vt:lpstr>Common Functions and Their Growth Rates</vt:lpstr>
      <vt:lpstr>Common Functions and Their Growth Rates</vt:lpstr>
      <vt:lpstr>Short Break</vt:lpstr>
      <vt:lpstr>A Few Results about Common Functions</vt:lpstr>
      <vt:lpstr>How Fast Is Your Code?</vt:lpstr>
      <vt:lpstr>What Is a “Fast” Algorithm?</vt:lpstr>
      <vt:lpstr>Outline</vt:lpstr>
      <vt:lpstr>Relative of Big-Oh: Big-Omega</vt:lpstr>
      <vt:lpstr>Big-Omega Example</vt:lpstr>
      <vt:lpstr>Theta Notation</vt:lpstr>
      <vt:lpstr>Theta Notation</vt:lpstr>
      <vt:lpstr>Last Break: 5 min</vt:lpstr>
      <vt:lpstr>Outline</vt:lpstr>
      <vt:lpstr>Analyzing Time Complexity of Programs</vt:lpstr>
      <vt:lpstr>Analyzing Time Complexity of Programs</vt:lpstr>
      <vt:lpstr>Time Complexity Example One</vt:lpstr>
      <vt:lpstr>Time Complexity Example Two</vt:lpstr>
      <vt:lpstr>Time Complexity Example Three</vt:lpstr>
      <vt:lpstr>What Is the Time Complexity of the Following Code? </vt:lpstr>
      <vt:lpstr>Multiple Parameters</vt:lpstr>
      <vt:lpstr>Space/Time Trade-off Principle</vt:lpstr>
      <vt:lpstr>That is All for Today!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LIU YURU</cp:lastModifiedBy>
  <cp:revision>712</cp:revision>
  <dcterms:created xsi:type="dcterms:W3CDTF">2008-09-02T17:19:50Z</dcterms:created>
  <dcterms:modified xsi:type="dcterms:W3CDTF">2020-09-15T13:09:12Z</dcterms:modified>
</cp:coreProperties>
</file>