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303" r:id="rId4"/>
    <p:sldId id="309" r:id="rId5"/>
    <p:sldId id="312" r:id="rId6"/>
    <p:sldId id="310" r:id="rId7"/>
    <p:sldId id="311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13" r:id="rId17"/>
    <p:sldId id="304" r:id="rId18"/>
    <p:sldId id="284" r:id="rId19"/>
    <p:sldId id="285" r:id="rId20"/>
    <p:sldId id="316" r:id="rId21"/>
    <p:sldId id="30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31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YURU" initials="LY" lastIdx="4" clrIdx="0">
    <p:extLst>
      <p:ext uri="{19B8F6BF-5375-455C-9EA6-DF929625EA0E}">
        <p15:presenceInfo xmlns:p15="http://schemas.microsoft.com/office/powerpoint/2012/main" userId="b3f6fee2c003da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FF"/>
    <a:srgbClr val="CC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0" autoAdjust="0"/>
    <p:restoredTop sz="87389" autoAdjust="0"/>
  </p:normalViewPr>
  <p:slideViewPr>
    <p:cSldViewPr>
      <p:cViewPr varScale="1">
        <p:scale>
          <a:sx n="58" d="100"/>
          <a:sy n="58" d="100"/>
        </p:scale>
        <p:origin x="14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8T16:22:27.805" idx="1">
    <p:pos x="4687" y="753"/>
    <p:text>因为k已知，省去O(N)</p:text>
    <p:extLst>
      <p:ext uri="{C676402C-5697-4E1C-873F-D02D1690AC5C}">
        <p15:threadingInfo xmlns:p15="http://schemas.microsoft.com/office/powerpoint/2012/main" timeZoneBias="-480"/>
      </p:ext>
    </p:extLst>
  </p:cm>
  <p:cm authorId="1" dt="2020-09-18T16:23:01.421" idx="2">
    <p:pos x="1464" y="2200"/>
    <p:text>两个循环分别iterate了N和k次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8T16:53:28.858" idx="3">
    <p:pos x="2182" y="482"/>
    <p:text>key assumption: uniformly distributed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8T16:55:18.053" idx="4">
    <p:pos x="2023" y="204"/>
    <p:text>stable sort, reserve original order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Example: 0, 2, 3, 1, 0, 2, 0,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read</a:t>
            </a:r>
            <a:r>
              <a:rPr lang="en-US" baseline="0" dirty="0"/>
              <a:t> the values in order from the first bin to the last bin after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9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the readout, 913 is before 815.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6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8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Strict</a:t>
            </a:r>
            <a:r>
              <a:rPr lang="en-US" baseline="0" dirty="0"/>
              <a:t>ly speaking, the time complexity for bucket sort is O(</a:t>
            </a:r>
            <a:r>
              <a:rPr lang="en-US" baseline="0" dirty="0" err="1"/>
              <a:t>N+b</a:t>
            </a:r>
            <a:r>
              <a:rPr lang="en-US" baseline="0" dirty="0"/>
              <a:t>), where b is the base. However, typically N &gt;&gt; b. Thus, we can ignore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53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1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(1, a) (2,</a:t>
            </a:r>
            <a:r>
              <a:rPr lang="en-US" baseline="0" dirty="0"/>
              <a:t> b</a:t>
            </a:r>
            <a:r>
              <a:rPr lang="en-US" dirty="0"/>
              <a:t>) (1, c) (3, d) (2, e)?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9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correct? Because,</a:t>
            </a:r>
            <a:r>
              <a:rPr lang="en-US" altLang="zh-CN" baseline="0" dirty="0"/>
              <a:t> from the initial C array, we can see that 3 should be put at indices 5, 6, and 7.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Note here 6 indicates the position for the next 3 that will be visited.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8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moment, you can see that we are</a:t>
            </a:r>
            <a:r>
              <a:rPr lang="en-US" baseline="0" dirty="0"/>
              <a:t> sorting two 3’s and their order is kept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original order</a:t>
            </a:r>
            <a:r>
              <a:rPr lang="en-US" baseline="0" dirty="0"/>
              <a:t> keeps, because we start from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1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Different from counting sort: the</a:t>
            </a:r>
            <a:r>
              <a:rPr lang="en-US" altLang="zh-CN" baseline="0" dirty="0"/>
              <a:t> values in each bucket are not equal. They need to be further sorted.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58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On average, each bucket has c items.</a:t>
            </a:r>
            <a:r>
              <a:rPr lang="en-US" baseline="0" dirty="0"/>
              <a:t> Treating c as a constant, then sorting the elements in each bucket takes a constant amount of time. The initial assignment and the final readout take O(</a:t>
            </a:r>
            <a:r>
              <a:rPr lang="en-US" baseline="0" dirty="0" err="1"/>
              <a:t>cN</a:t>
            </a:r>
            <a:r>
              <a:rPr lang="en-US" baseline="0" dirty="0"/>
              <a:t>) time.</a:t>
            </a:r>
          </a:p>
          <a:p>
            <a:endParaRPr lang="en-US" baseline="0" dirty="0"/>
          </a:p>
          <a:p>
            <a:r>
              <a:rPr lang="en-US" baseline="0" dirty="0"/>
              <a:t>Show the runtime on the previous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2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from the least significant bit (LSB) to the most significant bit (MSB)</a:t>
            </a:r>
          </a:p>
          <a:p>
            <a:endParaRPr lang="en-US" dirty="0"/>
          </a:p>
          <a:p>
            <a:r>
              <a:rPr lang="en-US" dirty="0"/>
              <a:t>Each</a:t>
            </a:r>
            <a:r>
              <a:rPr lang="en-US" baseline="0" dirty="0"/>
              <a:t> bucket keeps one digit.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4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048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Non-comparison Sort</a:t>
            </a:r>
          </a:p>
          <a:p>
            <a:pPr algn="l"/>
            <a:r>
              <a:rPr lang="en-US" b="1" dirty="0"/>
              <a:t>Learning Objective: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three non-comparison sorts, counting sort, bucket sort, and radix sort</a:t>
            </a:r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239000" y="1329033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858000" y="23577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62889" y="35051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405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6855781" y="1329033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7987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044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64008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54864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7729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984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976937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858000" y="22815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3707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62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5626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76962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15340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327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067891" y="1319807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0" y="2322162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3600" y="35051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7928" y="6019800"/>
            <a:ext cx="27796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Is counting sort stable?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86660" y="6019800"/>
            <a:ext cx="63498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88109" y="5257800"/>
            <a:ext cx="88678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38765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  <p:bldP spid="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8FF4-CA73-4F52-A705-66216937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 Break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A774B-F9BD-4307-ADAA-764CC4EB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0C307-649B-421C-85AE-B9E33240DA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Question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Non-comparison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Counting Sort</a:t>
            </a:r>
          </a:p>
          <a:p>
            <a:pPr lvl="1"/>
            <a:r>
              <a:rPr lang="en-US" dirty="0"/>
              <a:t>Bucket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84532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simple integer, each key can be a complicated record, such as a real value.</a:t>
            </a:r>
          </a:p>
          <a:p>
            <a:r>
              <a:rPr lang="en-US" dirty="0"/>
              <a:t>Then instead of incrementing the count of each bucket, </a:t>
            </a:r>
            <a:r>
              <a:rPr lang="en-US" b="1" dirty="0">
                <a:solidFill>
                  <a:srgbClr val="C00000"/>
                </a:solidFill>
              </a:rPr>
              <a:t>distribute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records </a:t>
            </a:r>
            <a:r>
              <a:rPr lang="en-US" b="1" dirty="0">
                <a:solidFill>
                  <a:srgbClr val="C00000"/>
                </a:solidFill>
              </a:rPr>
              <a:t>by their keys </a:t>
            </a:r>
            <a:r>
              <a:rPr lang="en-US" dirty="0"/>
              <a:t>into appropriate buckets.</a:t>
            </a:r>
          </a:p>
          <a:p>
            <a:r>
              <a:rPr lang="en-US" dirty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an array of initially empty “buckets”.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Scatter: Go over the original array, putting each object in its bucket.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each non-empty bucket </a:t>
            </a:r>
            <a:r>
              <a:rPr lang="en-US" u="sng" dirty="0"/>
              <a:t>by a comparison sort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Gather: Visit the buckets in order and put all elements back into the original array.</a:t>
            </a:r>
          </a:p>
        </p:txBody>
      </p:sp>
      <p:sp>
        <p:nvSpPr>
          <p:cNvPr id="5" name="AutoShape 2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Time complexity</a:t>
                </a:r>
              </a:p>
              <a:p>
                <a:pPr lvl="1"/>
                <a:r>
                  <a:rPr lang="en-US" dirty="0"/>
                  <a:t>Suppose we are sorting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items and we divide the entire range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1"/>
                <a:r>
                  <a:rPr lang="en-US" dirty="0"/>
                  <a:t>Assume that the items are </a:t>
                </a:r>
                <a:r>
                  <a:rPr lang="en-US" b="1" dirty="0"/>
                  <a:t>uniformly distributed </a:t>
                </a:r>
                <a:r>
                  <a:rPr lang="en-US" dirty="0"/>
                  <a:t>in the entire range.</a:t>
                </a:r>
              </a:p>
              <a:p>
                <a:pPr lvl="1"/>
                <a:r>
                  <a:rPr lang="en-US" dirty="0"/>
                  <a:t>The average case time 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867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3728705" cy="15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pload.wikimedia.org/wikipedia/commons/3/39/Bucket_sort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71" y="1905000"/>
            <a:ext cx="3976829" cy="16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34F0-34A6-46AB-8571-E4AD50F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99A5C-44CD-4DD0-9CB9-DD23977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1CFAC-1C05-45DE-8F74-27F9556CD2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VM environments will be released this weekend.</a:t>
            </a:r>
          </a:p>
          <a:p>
            <a:pPr lvl="1"/>
            <a:r>
              <a:rPr lang="en-US" dirty="0"/>
              <a:t>Check it out! Let me and TAs know if you run into problems!</a:t>
            </a:r>
          </a:p>
          <a:p>
            <a:r>
              <a:rPr lang="en-US" dirty="0"/>
              <a:t>HW Grading.</a:t>
            </a:r>
          </a:p>
          <a:p>
            <a:pPr lvl="1"/>
            <a:r>
              <a:rPr lang="en-US" dirty="0"/>
              <a:t>Recitation class will be scheduled some time next week.</a:t>
            </a:r>
          </a:p>
          <a:p>
            <a:pPr lvl="2"/>
            <a:r>
              <a:rPr lang="en-US" dirty="0"/>
              <a:t>Check Canvas announcements!</a:t>
            </a:r>
          </a:p>
          <a:p>
            <a:pPr lvl="2"/>
            <a:r>
              <a:rPr lang="en-US" dirty="0"/>
              <a:t>Tell your friends!</a:t>
            </a:r>
          </a:p>
          <a:p>
            <a:pPr lvl="1"/>
            <a:r>
              <a:rPr lang="en-US" dirty="0"/>
              <a:t>Homework will be graded as how many mistakes you make!</a:t>
            </a:r>
          </a:p>
          <a:p>
            <a:pPr lvl="2"/>
            <a:r>
              <a:rPr lang="en-US" dirty="0"/>
              <a:t>Each question worth 20%.</a:t>
            </a:r>
          </a:p>
          <a:p>
            <a:pPr lvl="2"/>
            <a:r>
              <a:rPr lang="en-US" dirty="0"/>
              <a:t>100% == no mistakes!</a:t>
            </a:r>
          </a:p>
          <a:p>
            <a:pPr lvl="2"/>
            <a:r>
              <a:rPr lang="en-US" dirty="0"/>
              <a:t>5 mistakes == </a:t>
            </a:r>
            <a:r>
              <a:rPr lang="en-US" b="1" dirty="0">
                <a:solidFill>
                  <a:srgbClr val="FF0000"/>
                </a:solidFill>
              </a:rPr>
              <a:t>no points</a:t>
            </a:r>
            <a:r>
              <a:rPr lang="en-US" dirty="0"/>
              <a:t>! (there are extra (hard) questions to amend your mistakes)</a:t>
            </a:r>
          </a:p>
          <a:p>
            <a:pPr lvl="2"/>
            <a:r>
              <a:rPr lang="en-US" dirty="0"/>
              <a:t>I recommend taking the Quiz over the take-home assignment!</a:t>
            </a:r>
          </a:p>
          <a:p>
            <a:pPr lvl="1"/>
            <a:r>
              <a:rPr lang="en-US" dirty="0"/>
              <a:t>Your take-home grade over-writes your quiz grade!</a:t>
            </a:r>
          </a:p>
          <a:p>
            <a:pPr lvl="2"/>
            <a:r>
              <a:rPr lang="en-US" dirty="0"/>
              <a:t>Do not spam the Quiz opportunity!</a:t>
            </a:r>
          </a:p>
          <a:p>
            <a:pPr lvl="2"/>
            <a:r>
              <a:rPr lang="en-US" dirty="0"/>
              <a:t>Take-home assignments are still fun!</a:t>
            </a:r>
          </a:p>
          <a:p>
            <a:pPr lvl="2"/>
            <a:r>
              <a:rPr lang="en-US" dirty="0"/>
              <a:t>I recommend checking it out!</a:t>
            </a:r>
          </a:p>
        </p:txBody>
      </p:sp>
    </p:spTree>
    <p:extLst>
      <p:ext uri="{BB962C8B-B14F-4D97-AF65-F5344CB8AC3E}">
        <p14:creationId xmlns:p14="http://schemas.microsoft.com/office/powerpoint/2010/main" val="1325856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4E50-80A6-4A0D-8C79-E63953A9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5762A-59AF-4E01-8B39-B3AADD7E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78F55-07B1-48A3-BEA6-212C17F0B0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6117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Non-comparison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Counting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Bucket Sort</a:t>
            </a:r>
          </a:p>
          <a:p>
            <a:pPr lvl="1"/>
            <a:r>
              <a:rPr lang="en-US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1637794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Radix sort </a:t>
                </a:r>
                <a:r>
                  <a:rPr lang="en-US" dirty="0"/>
                  <a:t>sorts integers by looking at one digit at a time.</a:t>
                </a:r>
              </a:p>
              <a:p>
                <a:r>
                  <a:rPr lang="en-US" dirty="0"/>
                  <a:t>Procedure: Given an array of integers, from the least significant bit (LSB) to the most significant bit (MSB), repeatedly do </a:t>
                </a:r>
                <a:r>
                  <a:rPr lang="en-US" b="1" dirty="0">
                    <a:solidFill>
                      <a:srgbClr val="0000FF"/>
                    </a:solidFill>
                  </a:rPr>
                  <a:t>stable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bucket sort according to the current bit.</a:t>
                </a:r>
              </a:p>
              <a:p>
                <a:endParaRPr lang="en-US" dirty="0"/>
              </a:p>
              <a:p>
                <a:r>
                  <a:rPr lang="en-US" dirty="0"/>
                  <a:t>For sorting base-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numbers, bucket sort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1"/>
                <a:r>
                  <a:rPr lang="en-US" dirty="0"/>
                  <a:t>For example, for sorting decimal numbers, bucket sort needs 10 buckets.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16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 815, 906, 127, 913, 098, 632, 278.</a:t>
            </a:r>
          </a:p>
          <a:p>
            <a:r>
              <a:rPr lang="en-US" dirty="0"/>
              <a:t>Bucket sort 81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/>
              <a:t>, 90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, 12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, 91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, 09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, 63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, 27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 according to the least significant bit: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Bucket sort 6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2, 9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3, 8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5, 9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6, 1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7, 0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8, 2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8 according to the second bit.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9418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05848" y="344070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81</a:t>
            </a:r>
            <a:r>
              <a:rPr lang="en-US" sz="2400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6764" y="344070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90</a:t>
            </a:r>
            <a:r>
              <a:rPr lang="en-US" sz="2400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3440699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12</a:t>
            </a:r>
            <a:r>
              <a:rPr lang="en-US" sz="2400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34117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91</a:t>
            </a:r>
            <a:r>
              <a:rPr lang="en-US" sz="2400" u="sng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8741" y="341177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63</a:t>
            </a:r>
            <a:r>
              <a:rPr lang="en-US" sz="2400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1459" y="34117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09</a:t>
            </a:r>
            <a:r>
              <a:rPr lang="en-US" sz="2400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3200" y="372933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27</a:t>
            </a:r>
            <a:r>
              <a:rPr lang="en-US" sz="2400" u="sng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529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Bucket sort 6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2, 9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3, 8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5, 9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6, 1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7, 0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8, 2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8 according to the second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Bucket sort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06,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13, 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15, 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27, 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32, 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78, 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98 according to the most significant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5146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76600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6</a:t>
            </a:r>
            <a:r>
              <a:rPr lang="en-US" sz="2400" u="sng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81200" y="298457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</a:t>
            </a:r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81200" y="333851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8</a:t>
            </a:r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38262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</a:t>
            </a:r>
            <a:r>
              <a:rPr lang="en-US" sz="2400" u="sng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5432" y="297838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r>
              <a:rPr lang="en-US" sz="2400" u="sng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39000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2978387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</a:t>
            </a:r>
            <a:r>
              <a:rPr lang="en-US" sz="2400" u="sng" dirty="0">
                <a:solidFill>
                  <a:srgbClr val="FF0000"/>
                </a:solidFill>
              </a:rPr>
              <a:t>7</a:t>
            </a:r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7558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Bucket sort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06,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13, 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15, 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27, 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32, 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78, 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98 according to the most significant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final sorted order is: 098, 127, 278, 632, 815, 906, 913.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5146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39000" y="299445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39000" y="334833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13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00825" y="2990759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299075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27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57800" y="2990757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32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68741" y="297180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78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97141" y="297870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9895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1" grpId="0"/>
      <p:bldP spid="22" grpId="0"/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Sort: Correctness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1447800"/>
                <a:ext cx="8001000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u="sng" dirty="0"/>
                  <a:t>Claim</a:t>
                </a:r>
                <a:r>
                  <a:rPr lang="en-US" dirty="0"/>
                  <a:t>: after bucket sorting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LSB, the numbers are sorted according to their last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digits</a:t>
                </a:r>
              </a:p>
              <a:p>
                <a:endParaRPr lang="en-US" dirty="0"/>
              </a:p>
              <a:p>
                <a:r>
                  <a:rPr lang="en-US" dirty="0"/>
                  <a:t>Proof by mathematical induction</a:t>
                </a:r>
              </a:p>
              <a:p>
                <a:r>
                  <a:rPr lang="en-US" dirty="0"/>
                  <a:t>Base case is </a:t>
                </a:r>
                <a:r>
                  <a:rPr lang="en-US"/>
                  <a:t>obviously true</a:t>
                </a:r>
                <a:endParaRPr lang="en-US" dirty="0"/>
              </a:p>
              <a:p>
                <a:r>
                  <a:rPr lang="en-US" dirty="0"/>
                  <a:t>Inductive step</a:t>
                </a:r>
              </a:p>
              <a:p>
                <a:pPr lvl="1"/>
                <a:r>
                  <a:rPr lang="en-US" dirty="0"/>
                  <a:t>Assume that according to the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digits, order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two adjacent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if they are not in the same bucket, they are sorted</a:t>
                </a:r>
                <a:r>
                  <a:rPr lang="en-US" altLang="zh-CN" dirty="0"/>
                  <a:t> according to their last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/>
                  <a:t> digits</a:t>
                </a:r>
                <a:endParaRPr lang="en-US" dirty="0"/>
              </a:p>
              <a:p>
                <a:pPr lvl="1"/>
                <a:r>
                  <a:rPr lang="en-US" dirty="0"/>
                  <a:t>If they are in the same bucket,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for the last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bits. </a:t>
                </a:r>
                <a:r>
                  <a:rPr lang="en-US" dirty="0"/>
                  <a:t>They are also sorted due to stability of bucket sort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1447800"/>
                <a:ext cx="8001000" cy="4572000"/>
              </a:xfrm>
              <a:blipFill>
                <a:blip r:embed="rId3"/>
                <a:stretch>
                  <a:fillRect l="-762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383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be the maximum number of digits in the keys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be the number of keys.</a:t>
                </a:r>
              </a:p>
              <a:p>
                <a:r>
                  <a:rPr lang="en-US" dirty="0"/>
                  <a:t>We need to repeat bucket sort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times.</a:t>
                </a:r>
              </a:p>
              <a:p>
                <a:pPr lvl="1"/>
                <a:r>
                  <a:rPr lang="en-US" dirty="0"/>
                  <a:t>Time complexity for the bucket sort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total time 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𝑘𝑁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933" r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87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Radix sort can be applied to sort keys that are built on </a:t>
            </a:r>
            <a:r>
              <a:rPr lang="en-US" b="1" dirty="0">
                <a:solidFill>
                  <a:srgbClr val="C00000"/>
                </a:solidFill>
              </a:rPr>
              <a:t>positional notation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Positional notation</a:t>
            </a:r>
            <a:r>
              <a:rPr lang="en-US" dirty="0"/>
              <a:t>: all positions uses the same set of symbols, but different positions have different weight.</a:t>
            </a:r>
          </a:p>
          <a:p>
            <a:pPr lvl="1"/>
            <a:r>
              <a:rPr lang="en-US" dirty="0"/>
              <a:t>Decimal representation and binary representation are examples of positional notation.</a:t>
            </a:r>
          </a:p>
          <a:p>
            <a:pPr lvl="1"/>
            <a:r>
              <a:rPr lang="en-US" dirty="0"/>
              <a:t>Strings can also be viewed as a type of positional notation. Thus, radix sort can be used to sort strings.</a:t>
            </a:r>
          </a:p>
          <a:p>
            <a:r>
              <a:rPr lang="en-US" dirty="0"/>
              <a:t>We can also apply radix sort to sort records that contain multiple keys.</a:t>
            </a:r>
          </a:p>
          <a:p>
            <a:pPr lvl="1"/>
            <a:r>
              <a:rPr lang="en-US" dirty="0"/>
              <a:t>For example, sort records (year, month, day).</a:t>
            </a:r>
          </a:p>
        </p:txBody>
      </p:sp>
    </p:spTree>
    <p:extLst>
      <p:ext uri="{BB962C8B-B14F-4D97-AF65-F5344CB8AC3E}">
        <p14:creationId xmlns:p14="http://schemas.microsoft.com/office/powerpoint/2010/main" val="2703955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77EE-C158-4D68-8A0E-46999F2A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Sharing Time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10542-83C7-4D01-9633-76F92F89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F21E4-AD36-408B-95B1-582D751EE1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Non-comparison Sort</a:t>
            </a:r>
          </a:p>
          <a:p>
            <a:pPr lvl="1"/>
            <a:r>
              <a:rPr lang="en-US" dirty="0"/>
              <a:t>Counting Sort</a:t>
            </a:r>
          </a:p>
          <a:p>
            <a:pPr lvl="1"/>
            <a:r>
              <a:rPr lang="en-US" dirty="0"/>
              <a:t>Bucket Sort</a:t>
            </a:r>
          </a:p>
          <a:p>
            <a:pPr lvl="1"/>
            <a:r>
              <a:rPr lang="en-US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56462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A Simple Version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Sort an array </a:t>
                </a:r>
                <a:r>
                  <a:rPr lang="en-US" b="1" dirty="0"/>
                  <a:t>A</a:t>
                </a:r>
                <a:r>
                  <a:rPr lang="en-US" dirty="0"/>
                  <a:t> of </a:t>
                </a:r>
                <a:r>
                  <a:rPr lang="en-US" b="1" dirty="0">
                    <a:solidFill>
                      <a:srgbClr val="0000FF"/>
                    </a:solidFill>
                  </a:rPr>
                  <a:t>integers</a:t>
                </a:r>
                <a:r>
                  <a:rPr lang="en-US" dirty="0"/>
                  <a:t> 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known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Allocate an array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count[k+1]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array </a:t>
                </a:r>
                <a:r>
                  <a:rPr lang="en-US" b="1" dirty="0"/>
                  <a:t>A</a:t>
                </a:r>
                <a:r>
                  <a:rPr lang="en-US" dirty="0"/>
                  <a:t>. </a:t>
                </a:r>
                <a:r>
                  <a:rPr lang="en-US" dirty="0">
                    <a:solidFill>
                      <a:srgbClr val="FFC000"/>
                    </a:solidFill>
                  </a:rPr>
                  <a:t>For </a:t>
                </a:r>
                <a:r>
                  <a:rPr lang="en-US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b="1" dirty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=1</a:t>
                </a:r>
                <a:r>
                  <a:rPr lang="en-US" dirty="0">
                    <a:solidFill>
                      <a:srgbClr val="FFC000"/>
                    </a:solidFill>
                    <a:cs typeface="Courier New" pitchFamily="49" charset="0"/>
                  </a:rPr>
                  <a:t> to </a:t>
                </a:r>
                <a:r>
                  <a:rPr lang="en-US" sz="2400" b="1" dirty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/>
                  <a:t>, increment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count[A[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]]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array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</a:t>
                </a:r>
                <a:r>
                  <a:rPr lang="en-US" dirty="0"/>
                  <a:t>. For </a:t>
                </a:r>
                <a:r>
                  <a:rPr lang="en-US" dirty="0" err="1"/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=0</a:t>
                </a:r>
                <a:r>
                  <a:rPr lang="en-US" dirty="0">
                    <a:cs typeface="Courier New" pitchFamily="49" charset="0"/>
                  </a:rPr>
                  <a:t> to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en-US" dirty="0"/>
                  <a:t>, print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/>
                  <a:t> for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count[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]</a:t>
                </a:r>
                <a:r>
                  <a:rPr lang="en-US" dirty="0"/>
                  <a:t> times.</a:t>
                </a:r>
              </a:p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algorithm can be converted to sort integers in some other known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Minus each number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converting the range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941" t="-1733" b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3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8A70-482F-49F3-AC0E-2DF0BBB7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4F527-816C-4D50-B5AC-053816A2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F58DF3-4F1E-4EC9-9FE6-9A91052C5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11613"/>
              </p:ext>
            </p:extLst>
          </p:nvPr>
        </p:nvGraphicFramePr>
        <p:xfrm>
          <a:off x="1320053" y="1600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A General Version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In the previous version, we print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count[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times.</a:t>
            </a:r>
          </a:p>
          <a:p>
            <a:pPr lvl="1"/>
            <a:r>
              <a:rPr lang="en-US" dirty="0"/>
              <a:t>Simple but only works when sorting integer keys alone.</a:t>
            </a:r>
          </a:p>
          <a:p>
            <a:pPr lvl="1"/>
            <a:r>
              <a:rPr lang="en-US" dirty="0"/>
              <a:t>How to sort items when there is “</a:t>
            </a:r>
            <a:r>
              <a:rPr lang="en-US" b="1" i="1" dirty="0"/>
              <a:t>additional</a:t>
            </a:r>
            <a:r>
              <a:rPr lang="en-US" dirty="0"/>
              <a:t>” information with each key? Furthermore, how to guarantee the stability?</a:t>
            </a:r>
          </a:p>
          <a:p>
            <a:r>
              <a:rPr lang="en-US" dirty="0"/>
              <a:t>A general version: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Allocate an array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array </a:t>
            </a:r>
            <a:r>
              <a:rPr lang="en-US" b="1" dirty="0"/>
              <a:t>A</a:t>
            </a:r>
            <a:r>
              <a:rPr lang="en-US" dirty="0"/>
              <a:t>. For </a:t>
            </a:r>
            <a:r>
              <a:rPr lang="en-US" dirty="0" err="1"/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/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]=C[i-1]+C[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now contains number of items less than or equal to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Allocate an array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array </a:t>
            </a:r>
            <a:r>
              <a:rPr lang="en-US" b="1" dirty="0"/>
              <a:t>A</a:t>
            </a:r>
            <a:r>
              <a:rPr lang="en-US" dirty="0"/>
              <a:t>. For </a:t>
            </a:r>
            <a:r>
              <a:rPr lang="en-US" dirty="0" err="1"/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/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downto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put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new position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decrement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604665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9144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6002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8460" y="2667000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28460" y="2286000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1260" y="26670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19583" y="3886200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19583" y="3505200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62383" y="38862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1223665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8153400" y="1367135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7818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96200" y="3505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8639" y="5693488"/>
            <a:ext cx="444442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Why putting 3 at location 7 is correct?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76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6962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5486400" y="23577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86400" y="3505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539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44717</TotalTime>
  <Words>2705</Words>
  <Application>Microsoft Office PowerPoint</Application>
  <PresentationFormat>全屏显示(4:3)</PresentationFormat>
  <Paragraphs>828</Paragraphs>
  <Slides>29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Announcements</vt:lpstr>
      <vt:lpstr>Outline</vt:lpstr>
      <vt:lpstr>Counting Sort A Simple Version</vt:lpstr>
      <vt:lpstr>Example</vt:lpstr>
      <vt:lpstr>Counting Sort A General Version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Short Break</vt:lpstr>
      <vt:lpstr>Outline</vt:lpstr>
      <vt:lpstr>Bucket Sort</vt:lpstr>
      <vt:lpstr>Bucket Sort</vt:lpstr>
      <vt:lpstr>2nd Break</vt:lpstr>
      <vt:lpstr>Outline</vt:lpstr>
      <vt:lpstr>Radix Sort</vt:lpstr>
      <vt:lpstr>Radix Sort Example</vt:lpstr>
      <vt:lpstr>Radix Sort Example</vt:lpstr>
      <vt:lpstr>Radix Sort Example</vt:lpstr>
      <vt:lpstr>Radix Sort: Correctness</vt:lpstr>
      <vt:lpstr>Radix Sort Time Complexity</vt:lpstr>
      <vt:lpstr>Radix Sort</vt:lpstr>
      <vt:lpstr>Sharing Time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LIU YURU</cp:lastModifiedBy>
  <cp:revision>3629</cp:revision>
  <dcterms:created xsi:type="dcterms:W3CDTF">2008-09-02T17:19:50Z</dcterms:created>
  <dcterms:modified xsi:type="dcterms:W3CDTF">2020-09-23T08:53:46Z</dcterms:modified>
</cp:coreProperties>
</file>