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8" r:id="rId6"/>
    <p:sldId id="359" r:id="rId7"/>
    <p:sldId id="360" r:id="rId8"/>
    <p:sldId id="361" r:id="rId9"/>
    <p:sldId id="382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93826" autoAdjust="0"/>
  </p:normalViewPr>
  <p:slideViewPr>
    <p:cSldViewPr>
      <p:cViewPr varScale="1">
        <p:scale>
          <a:sx n="67" d="100"/>
          <a:sy n="67" d="100"/>
        </p:scale>
        <p:origin x="126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A, B, &amp; C</a:t>
            </a:r>
            <a:endParaRPr lang="en-US" dirty="0"/>
          </a:p>
          <a:p>
            <a:r>
              <a:rPr lang="en-US" dirty="0"/>
              <a:t>If the number of nodes is</a:t>
            </a:r>
            <a:r>
              <a:rPr lang="en-US" baseline="0" dirty="0"/>
              <a:t> n, worst case happens when 1) the tree looks like a linear list and 2) the key is at the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At level 0, visit 1 node;</a:t>
                </a:r>
                <a:r>
                  <a:rPr lang="en-US" baseline="0" dirty="0"/>
                  <a:t> at level 1, visit 2 node; etc.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What we are interested 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baseline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baseline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baseline="0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is the number of trees of n nodes, and k refers to the</a:t>
                </a:r>
                <a:r>
                  <a:rPr lang="en-US" baseline="0" dirty="0"/>
                  <a:t> k-</a:t>
                </a:r>
                <a:r>
                  <a:rPr lang="en-US" baseline="0" dirty="0" err="1"/>
                  <a:t>th</a:t>
                </a:r>
                <a:r>
                  <a:rPr lang="en-US" baseline="0" dirty="0"/>
                  <a:t> tree.</a:t>
                </a:r>
              </a:p>
              <a:p>
                <a:endParaRPr lang="en-US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baseline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baseline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baseline="0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depth 0, visit 1 node;</a:t>
                </a:r>
                <a:r>
                  <a:rPr lang="en-US" baseline="0" dirty="0" smtClean="0"/>
                  <a:t> at depth 1, visit 2 node; etc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:r>
                  <a:rPr lang="en-US" b="0" i="0" baseline="0" smtClean="0">
                    <a:latin typeface="Cambria Math"/>
                  </a:rPr>
                  <a:t>1/𝑁 </a:t>
                </a:r>
                <a:r>
                  <a:rPr lang="en-US" i="0" baseline="0" smtClean="0">
                    <a:latin typeface="Cambria Math"/>
                  </a:rPr>
                  <a:t>[∑24_(</a:t>
                </a:r>
                <a:r>
                  <a:rPr lang="en-US" b="0" i="0" baseline="0" smtClean="0">
                    <a:latin typeface="Cambria Math"/>
                  </a:rPr>
                  <a:t>𝑘=1)^𝑁▒〖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/>
                  </a:rPr>
                  <a:t>𝑁</a:t>
                </a:r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r>
                  <a:rPr lang="en-US" b="0" i="0" baseline="0" smtClean="0">
                    <a:latin typeface="Cambria Math"/>
                  </a:rPr>
                  <a:t>1</a:t>
                </a:r>
                <a:r>
                  <a:rPr lang="en-US" b="0" i="0" baseline="0" smtClean="0">
                    <a:latin typeface="Cambria Math"/>
                  </a:rPr>
                  <a:t>/</a:t>
                </a:r>
                <a:r>
                  <a:rPr lang="en-US" b="0" i="0" baseline="0" smtClean="0">
                    <a:latin typeface="Cambria Math"/>
                  </a:rPr>
                  <a:t>𝑁 </a:t>
                </a:r>
                <a:r>
                  <a:rPr lang="en-US" i="0" baseline="0" smtClean="0">
                    <a:latin typeface="Cambria Math"/>
                  </a:rPr>
                  <a:t>[∑</a:t>
                </a:r>
                <a:r>
                  <a:rPr lang="en-US" b="0" i="0" baseline="0" smtClean="0">
                    <a:latin typeface="Cambria Math"/>
                  </a:rPr>
                  <a:t>_(𝑘=1)^𝑁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∑24_(𝑘=1)^𝑁▒(𝑑_𝑘 ) ̅ 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are we interested in I(n)?</a:t>
                </a:r>
              </a:p>
              <a:p>
                <a:r>
                  <a:rPr lang="en-US" dirty="0"/>
                  <a:t>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𝑛𝑁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kern="120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l-GR" sz="1200" b="0" i="1" kern="1200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T(</a:t>
                </a:r>
                <a:r>
                  <a:rPr lang="en-US" dirty="0" err="1"/>
                  <a:t>n;l</a:t>
                </a:r>
                <a:r>
                  <a:rPr lang="en-US" dirty="0"/>
                  <a:t>) = (I(l) + l) + (I(n-1-l) + n-1-l) = I(l) + I(n-1-l) + (n-1)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Lecture ends.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∑_(𝑘=1)^𝑁▒(𝑑_𝑘 ) ̅ )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1+1/𝑛𝑁 ∑24_(𝑘=1)^𝑁▒∑24_(𝑖=1)^𝑛▒𝑑_(𝑘,𝑖) )=</a:t>
                </a:r>
                <a:r>
                  <a:rPr lang="el-GR" sz="1200" b="0" i="0" kern="1200" baseline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Θ</a:t>
                </a:r>
                <a:r>
                  <a:rPr lang="el-GR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0" kern="1200" baseline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1+1/𝑛 𝐼(𝑛)</a:t>
                </a:r>
                <a:r>
                  <a:rPr lang="en-US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 = 2/n</a:t>
            </a:r>
            <a:r>
              <a:rPr lang="en-US" baseline="0" dirty="0"/>
              <a:t> { </a:t>
            </a:r>
            <a:r>
              <a:rPr lang="en-US" dirty="0"/>
              <a:t>I(n-1) + (n-1)/2 [ I(n-1) – (n-2)</a:t>
            </a:r>
            <a:r>
              <a:rPr lang="en-US" baseline="0" dirty="0"/>
              <a:t> ] }</a:t>
            </a:r>
            <a:r>
              <a:rPr lang="en-US" dirty="0"/>
              <a:t> + (n-1) = (n+1)/n</a:t>
            </a:r>
            <a:r>
              <a:rPr lang="en-US" baseline="0" dirty="0"/>
              <a:t> I(n-1) + (n-1) [1 – (n-2)/n] = </a:t>
            </a:r>
            <a:r>
              <a:rPr lang="en-US" dirty="0"/>
              <a:t>(n+1)/n</a:t>
            </a:r>
            <a:r>
              <a:rPr lang="en-US" baseline="0" dirty="0"/>
              <a:t> I(n-1) + 2(n-1)/n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I(n)/(n+1) &lt;= 2/n + I(n-1)/n &lt;= 2/n + 2/(n-1) + I(n-2)/(n-1) &lt;= ...</a:t>
            </a:r>
          </a:p>
          <a:p>
            <a:endParaRPr lang="en-US" dirty="0"/>
          </a:p>
          <a:p>
            <a:r>
              <a:rPr lang="en-US" dirty="0"/>
              <a:t>I(1) = </a:t>
            </a:r>
            <a:r>
              <a:rPr lang="en-US"/>
              <a:t>0</a:t>
            </a:r>
            <a:r>
              <a:rPr lang="en-US" baseline="0"/>
              <a:t> from a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integrate from 1 to n. The rectangle area sum is 1/2+1/3+ ... + 1/n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I(n) is</a:t>
                </a:r>
                <a:r>
                  <a:rPr lang="en-US" baseline="0" dirty="0"/>
                  <a:t> important because the average-case runtime is proportional to the value of I(n),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:r>
                  <a:rPr lang="el-GR" i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smtClean="0">
                    <a:latin typeface="Cambria Math"/>
                    <a:ea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1/𝑛 𝐼(𝑛)</a:t>
                </a:r>
                <a:r>
                  <a:rPr lang="en-US" b="0" i="0" smtClean="0">
                    <a:latin typeface="Cambria Math"/>
                  </a:rPr>
                  <a:t>+1)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Average-Case Time Complexity of BST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average-case time complexity of search, insertion, and removal </a:t>
            </a:r>
            <a:r>
              <a:rPr lang="en-US"/>
              <a:t>operations for a </a:t>
            </a:r>
            <a:r>
              <a:rPr lang="en-US" dirty="0"/>
              <a:t>binary search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get so far: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the average complexity for a successful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&lt;2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can also be shown that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complexity for an </a:t>
                </a:r>
                <a:r>
                  <a:rPr lang="en-US" b="1" dirty="0">
                    <a:solidFill>
                      <a:srgbClr val="C00000"/>
                    </a:solidFill>
                  </a:rPr>
                  <a:t>unsuccessful search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complexities for search, insertion, and removal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Insertion and removal include “search”.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935"/>
                  </p:ext>
                </p:extLst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110667" r="-2432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110667" r="-1012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110667" r="-161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210667" r="-2432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210667" r="-1012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210667" r="-161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767" t="-310667" r="-2432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3253" t="-310667" r="-1012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516" t="-310667" r="-1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410667" r="-2432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410667" r="-1012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410667" r="-1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600" y="6093767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depth (height)</a:t>
                </a:r>
                <a:r>
                  <a:rPr lang="en-US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 Consider the time complexity for a </a:t>
                </a:r>
                <a:r>
                  <a:rPr lang="en-US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dirty="0"/>
                  <a:t> search.</a:t>
                </a:r>
              </a:p>
              <a:p>
                <a:pPr marL="0" indent="0">
                  <a:buNone/>
                </a:pPr>
                <a:r>
                  <a:rPr lang="en-US" b="1" dirty="0"/>
                  <a:t>    A.</a:t>
                </a:r>
                <a:r>
                  <a:rPr lang="en-US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</a:t>
                </a:r>
                <a:r>
                  <a:rPr lang="en-US" b="1" dirty="0"/>
                  <a:t>B.</a:t>
                </a:r>
                <a:r>
                  <a:rPr lang="en-US" dirty="0"/>
                  <a:t> In the average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the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number of nodes</a:t>
                </a:r>
                <a:r>
                  <a:rPr lang="en-US" altLang="zh-CN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Consider the time complexity for </a:t>
                </a:r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dirty="0"/>
                  <a:t> 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C.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D.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How about average-case time complexity for a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sz="2400" dirty="0"/>
                  <a:t> search in terms of the number of nodes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7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successful search reaches a node at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, the number of nodes visited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Assume that it is equally likely for the object of the search to appear in any node of the search tree. The average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average depth of the nodes in a given tree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5715000"/>
            <a:ext cx="6248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internal path length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get the average case complexity, we need to get the </a:t>
                </a:r>
                <a:r>
                  <a:rPr lang="en-US" b="1" dirty="0">
                    <a:solidFill>
                      <a:srgbClr val="00B050"/>
                    </a:solidFill>
                  </a:rPr>
                  <a:t>average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all trees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average internal path length</a:t>
                </a:r>
                <a:r>
                  <a:rPr lang="en-US" dirty="0"/>
                  <a:t> of a tree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(1)=0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suppose it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 in its left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number of nodes in its right </a:t>
                </a:r>
                <a:r>
                  <a:rPr lang="en-US" dirty="0" err="1"/>
                  <a:t>subtree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−1−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average internal path length for such a tree is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average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;</m:t>
                    </m:r>
                    <m:r>
                      <a:rPr lang="en-US" i="1" dirty="0" err="1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2980" t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all insertion 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pPr lvl="1"/>
                <a:r>
                  <a:rPr lang="en-US" dirty="0"/>
                  <a:t>The first key inserted being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If first key inserted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 left </a:t>
                </a:r>
                <a:r>
                  <a:rPr lang="en-US" dirty="0" err="1"/>
                  <a:t>subtree</a:t>
                </a:r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All left </a:t>
                </a:r>
                <a:r>
                  <a:rPr lang="en-US" dirty="0" err="1"/>
                  <a:t>subtree</a:t>
                </a:r>
                <a:r>
                  <a:rPr lang="en-US" dirty="0"/>
                  <a:t> sizes are equally likely.</a:t>
                </a:r>
              </a:p>
              <a:p>
                <a:r>
                  <a:rPr lang="en-US" dirty="0"/>
                  <a:t>Therefore,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  <a:blipFill rotWithShape="1">
                <a:blip r:embed="rId3"/>
                <a:stretch>
                  <a:fillRect l="-692" t="-933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;</m:t>
                          </m:r>
                          <m: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  <a:blipFill rotWithShape="1"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305174" y="472679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5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 rot="5400000">
            <a:off x="3455543" y="1569596"/>
            <a:ext cx="1013713" cy="2857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8000" y="44958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328906" y="25146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𝐼</m:t>
                      </m:r>
                      <m:r>
                        <a:rPr lang="en-US" sz="2400" i="1" dirty="0" smtClean="0">
                          <a:latin typeface="Cambria Math"/>
                        </a:rPr>
                        <m:t>(1)=0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276600" y="41910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943600" y="4953000"/>
            <a:ext cx="2766441" cy="1247486"/>
            <a:chOff x="6225159" y="4798210"/>
            <a:chExt cx="2766441" cy="1247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/>
                              </a:rPr>
                              <m:t>&lt;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304074" y="515421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5159" y="4798210"/>
              <a:ext cx="2766441" cy="124748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Claim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Claim: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895600" y="1600200"/>
            <a:ext cx="5181600" cy="3886200"/>
          </a:xfrm>
          <a:prstGeom prst="arc">
            <a:avLst>
              <a:gd name="adj1" fmla="val 16597586"/>
              <a:gd name="adj2" fmla="val 21335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17478" y="3459987"/>
            <a:ext cx="3842244" cy="2788413"/>
            <a:chOff x="2117478" y="3459987"/>
            <a:chExt cx="3842244" cy="27884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604052" y="57912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90800" y="3505200"/>
              <a:ext cx="0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8800" y="57867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7478" y="345998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72729" y="5257799"/>
            <a:ext cx="500796" cy="528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139927" y="4419600"/>
            <a:ext cx="0" cy="13620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953000"/>
            <a:ext cx="0" cy="838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5257800"/>
            <a:ext cx="0" cy="533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4835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1446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17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0" y="5367313"/>
            <a:ext cx="500796" cy="419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07611" y="5381672"/>
            <a:ext cx="0" cy="40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89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9927" y="4953000"/>
            <a:ext cx="500796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52046" y="515083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1400" y="53155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40573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2" grpId="0"/>
      <p:bldP spid="22" grpId="0"/>
      <p:bldP spid="23" grpId="0"/>
      <p:bldP spid="24" grpId="0"/>
      <p:bldP spid="31" grpId="0" animBg="1"/>
      <p:bldP spid="28" grpId="0"/>
      <p:bldP spid="29" grpId="0" animBg="1"/>
      <p:bldP spid="32" grpId="0"/>
      <p:bldP spid="33" grpId="0"/>
      <p:bldP spid="34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35058</TotalTime>
  <Words>1066</Words>
  <Application>Microsoft Office PowerPoint</Application>
  <PresentationFormat>全屏显示(4:3)</PresentationFormat>
  <Paragraphs>143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Which Statements Are Correct?</vt:lpstr>
      <vt:lpstr>Average Case Analysis</vt:lpstr>
      <vt:lpstr>Internal Path Length</vt:lpstr>
      <vt:lpstr>Internal Path Length</vt:lpstr>
      <vt:lpstr>Solving the Recursion</vt:lpstr>
      <vt:lpstr>Solving the Recursion</vt:lpstr>
      <vt:lpstr>Solving the Recursion</vt:lpstr>
      <vt:lpstr>Proof of the Claim</vt:lpstr>
      <vt:lpstr>Average Case Analysis Conclusion</vt:lpstr>
      <vt:lpstr>Average Case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LIU YURU</cp:lastModifiedBy>
  <cp:revision>2651</cp:revision>
  <dcterms:created xsi:type="dcterms:W3CDTF">2008-09-02T17:19:50Z</dcterms:created>
  <dcterms:modified xsi:type="dcterms:W3CDTF">2020-12-09T06:27:00Z</dcterms:modified>
</cp:coreProperties>
</file>