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8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63" r:id="rId15"/>
    <p:sldId id="643" r:id="rId16"/>
    <p:sldId id="644" r:id="rId17"/>
    <p:sldId id="645" r:id="rId18"/>
    <p:sldId id="646" r:id="rId19"/>
    <p:sldId id="647" r:id="rId20"/>
    <p:sldId id="648" r:id="rId21"/>
    <p:sldId id="592" r:id="rId22"/>
    <p:sldId id="593" r:id="rId23"/>
    <p:sldId id="594" r:id="rId24"/>
    <p:sldId id="595" r:id="rId25"/>
    <p:sldId id="610" r:id="rId26"/>
    <p:sldId id="596" r:id="rId27"/>
    <p:sldId id="597" r:id="rId28"/>
    <p:sldId id="598" r:id="rId29"/>
    <p:sldId id="655" r:id="rId30"/>
    <p:sldId id="656" r:id="rId31"/>
    <p:sldId id="657" r:id="rId32"/>
    <p:sldId id="658" r:id="rId33"/>
    <p:sldId id="665" r:id="rId34"/>
    <p:sldId id="664" r:id="rId35"/>
    <p:sldId id="659" r:id="rId36"/>
    <p:sldId id="660" r:id="rId37"/>
    <p:sldId id="661" r:id="rId38"/>
    <p:sldId id="662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Franklin Gothic Book" panose="020B0503020102020204" pitchFamily="34" charset="0"/>
      <p:regular r:id="rId47"/>
    </p:embeddedFont>
    <p:embeddedFont>
      <p:font typeface="Perpetua" panose="02020502060401020303" pitchFamily="18" charset="0"/>
      <p:regular r:id="rId48"/>
      <p:bold r:id="rId49"/>
      <p:italic r:id="rId50"/>
    </p:embeddedFont>
    <p:embeddedFont>
      <p:font typeface="Wingdings 2" panose="05020102010507070707" pitchFamily="18" charset="2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0645" autoAdjust="0"/>
  </p:normalViewPr>
  <p:slideViewPr>
    <p:cSldViewPr>
      <p:cViewPr varScale="1">
        <p:scale>
          <a:sx n="54" d="100"/>
          <a:sy n="54" d="100"/>
        </p:scale>
        <p:origin x="16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recursive</a:t>
            </a:r>
            <a:r>
              <a:rPr lang="en-US" baseline="0" dirty="0"/>
              <a:t> definition. As a result, a necessary condition is that every </a:t>
            </a:r>
            <a:r>
              <a:rPr lang="en-US" baseline="0" dirty="0" err="1"/>
              <a:t>subtree</a:t>
            </a:r>
            <a:r>
              <a:rPr lang="en-US" baseline="0" dirty="0"/>
              <a:t> is AVL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the first rotation only on node A &amp;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second rotation on node B &amp;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BST order: A_L &lt; A &lt; B_L &lt; B &lt; B_R &lt; P &lt; P_R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Do a </a:t>
            </a:r>
            <a:r>
              <a:rPr lang="en-US" sz="1200" b="1" dirty="0">
                <a:solidFill>
                  <a:srgbClr val="C00000"/>
                </a:solidFill>
              </a:rPr>
              <a:t>right</a:t>
            </a:r>
            <a:r>
              <a:rPr lang="en-US" sz="1200" dirty="0"/>
              <a:t> rotation on node A; then a </a:t>
            </a:r>
            <a:r>
              <a:rPr lang="en-US" sz="1200" b="1" dirty="0">
                <a:solidFill>
                  <a:srgbClr val="0000FF"/>
                </a:solidFill>
              </a:rPr>
              <a:t>left</a:t>
            </a:r>
            <a:r>
              <a:rPr lang="en-US" sz="1200" dirty="0"/>
              <a:t> rotation on node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BST order: P_L &lt; P &lt; B_L &lt; B &lt; B_R &lt; A &lt; A_R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Left-left insertion at 35. Right </a:t>
            </a:r>
            <a:r>
              <a:rPr lang="en-US" dirty="0" err="1"/>
              <a:t>subtree</a:t>
            </a:r>
            <a:r>
              <a:rPr lang="en-US" dirty="0"/>
              <a:t> of 21 (which is empty) is</a:t>
            </a:r>
            <a:r>
              <a:rPr lang="en-US" baseline="0" dirty="0"/>
              <a:t> connected as the left </a:t>
            </a:r>
            <a:r>
              <a:rPr lang="en-US" baseline="0" dirty="0" err="1"/>
              <a:t>subtree</a:t>
            </a:r>
            <a:r>
              <a:rPr lang="en-US" baseline="0" dirty="0"/>
              <a:t> of 35. Then 35 is connected as the right </a:t>
            </a:r>
            <a:r>
              <a:rPr lang="en-US" baseline="0" dirty="0" err="1"/>
              <a:t>subtree</a:t>
            </a:r>
            <a:r>
              <a:rPr lang="en-US" baseline="0" dirty="0"/>
              <a:t> of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Right-left insertion at 69.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rotation on 83: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\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  83</a:t>
            </a:r>
            <a:endParaRPr lang="en-US" dirty="0"/>
          </a:p>
          <a:p>
            <a:r>
              <a:rPr lang="en-US" dirty="0"/>
              <a:t>   /   \</a:t>
            </a:r>
          </a:p>
          <a:p>
            <a:r>
              <a:rPr lang="en-US" dirty="0"/>
              <a:t>  75  95</a:t>
            </a:r>
          </a:p>
          <a:p>
            <a:endParaRPr lang="en-US" dirty="0"/>
          </a:p>
          <a:p>
            <a:r>
              <a:rPr lang="en-US" dirty="0"/>
              <a:t>    69</a:t>
            </a:r>
          </a:p>
          <a:p>
            <a:r>
              <a:rPr lang="en-US" dirty="0"/>
              <a:t>   /   \</a:t>
            </a:r>
          </a:p>
          <a:p>
            <a:r>
              <a:rPr lang="en-US" dirty="0"/>
              <a:t> 55    71</a:t>
            </a:r>
          </a:p>
          <a:p>
            <a:r>
              <a:rPr lang="en-US" dirty="0"/>
              <a:t>          \</a:t>
            </a:r>
          </a:p>
          <a:p>
            <a:r>
              <a:rPr lang="en-US" dirty="0"/>
              <a:t>           83</a:t>
            </a:r>
          </a:p>
          <a:p>
            <a:r>
              <a:rPr lang="en-US" dirty="0"/>
              <a:t>           /  \</a:t>
            </a:r>
          </a:p>
          <a:p>
            <a:r>
              <a:rPr lang="en-US" dirty="0"/>
              <a:t>         75  95</a:t>
            </a:r>
          </a:p>
          <a:p>
            <a:endParaRPr lang="en-US" dirty="0"/>
          </a:p>
          <a:p>
            <a:r>
              <a:rPr lang="en-US" dirty="0"/>
              <a:t>Left Rotation on 69:</a:t>
            </a:r>
          </a:p>
          <a:p>
            <a:r>
              <a:rPr lang="en-US" dirty="0"/>
              <a:t>     </a:t>
            </a:r>
            <a:r>
              <a:rPr lang="en-US" baseline="0" dirty="0"/>
              <a:t>     71</a:t>
            </a:r>
          </a:p>
          <a:p>
            <a:r>
              <a:rPr lang="en-US" baseline="0" dirty="0"/>
              <a:t>         /   \</a:t>
            </a:r>
          </a:p>
          <a:p>
            <a:r>
              <a:rPr lang="en-US" baseline="0" dirty="0"/>
              <a:t>       69   83</a:t>
            </a:r>
            <a:endParaRPr lang="en-US" dirty="0"/>
          </a:p>
          <a:p>
            <a:r>
              <a:rPr lang="en-US" dirty="0"/>
              <a:t>       /</a:t>
            </a:r>
            <a:r>
              <a:rPr lang="en-US" baseline="0" dirty="0"/>
              <a:t>     /  \</a:t>
            </a:r>
          </a:p>
          <a:p>
            <a:r>
              <a:rPr lang="en-US" baseline="0" dirty="0"/>
              <a:t>     55   75  95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 function is the first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argument</a:t>
            </a:r>
            <a:r>
              <a:rPr lang="en-US" baseline="0" dirty="0"/>
              <a:t> is a </a:t>
            </a:r>
            <a:r>
              <a:rPr lang="en-US" dirty="0"/>
              <a:t>reference to a pointer. For</a:t>
            </a:r>
            <a:r>
              <a:rPr lang="en-US" baseline="0" dirty="0"/>
              <a:t> the first “else”, the </a:t>
            </a:r>
            <a:r>
              <a:rPr lang="en-US" baseline="0" dirty="0" err="1"/>
              <a:t>BalFactor</a:t>
            </a:r>
            <a:r>
              <a:rPr lang="en-US" baseline="0" dirty="0"/>
              <a:t> cannot be 0. Therefore, </a:t>
            </a:r>
            <a:r>
              <a:rPr lang="en-US" baseline="0" dirty="0" err="1"/>
              <a:t>BalFactor</a:t>
            </a:r>
            <a:r>
              <a:rPr lang="en-US" baseline="0" dirty="0"/>
              <a:t> must &lt; 0 and it satisfies the LR insertion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Overall behavior: Balance and </a:t>
            </a:r>
            <a:r>
              <a:rPr lang="en-US" dirty="0" err="1"/>
              <a:t>Adjust</a:t>
            </a:r>
            <a:r>
              <a:rPr lang="en-US" baseline="0" dirty="0" err="1"/>
              <a:t>Height</a:t>
            </a:r>
            <a:r>
              <a:rPr lang="en-US" baseline="0" dirty="0"/>
              <a:t> start from the leaf node on the access path towards the root node. Once the unbalance condition is fixed at a node, its ancestors do not need to be fixed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BST ordering on keys are preserved: A_L &lt; A &lt; A_R &lt; P &lt; P_R for both the original and the modified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</a:t>
            </a:r>
            <a:r>
              <a:rPr lang="en-US" baseline="0" dirty="0"/>
              <a:t> we have left rotation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P is the first node from the leaf that has balance</a:t>
            </a:r>
            <a:r>
              <a:rPr lang="en-US" baseline="0" dirty="0"/>
              <a:t> factor &gt; 1 or &lt; 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(Optional) Assume the height of AL is h. The height of PR must &gt; h-1, because we assume that before insertion the tree is AVL balanced.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height of AL will be increased by 1. Then the height of AR must &gt; h-1. Otherwise A’s balance factor is 2.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general balanced condition for a balanced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balance condition of an AVL tree and balance factor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four types of rotation operations for an AVL tree and how to apply them during 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Re-Balance the Tree via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rotation operation:</a:t>
            </a:r>
          </a:p>
          <a:p>
            <a:pPr lvl="1"/>
            <a:r>
              <a:rPr lang="en-US" dirty="0"/>
              <a:t>Interchange the role of </a:t>
            </a:r>
            <a:r>
              <a:rPr lang="en-US" b="1" dirty="0">
                <a:solidFill>
                  <a:srgbClr val="C00000"/>
                </a:solidFill>
              </a:rPr>
              <a:t>a parent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one of its children</a:t>
            </a:r>
            <a:r>
              <a:rPr lang="en-US" dirty="0"/>
              <a:t>, while still preserving the BST ordering on the keys.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0" name="Straight Connector 19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4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17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14845" y="3505200"/>
            <a:ext cx="813955" cy="1295400"/>
            <a:chOff x="1676400" y="3810000"/>
            <a:chExt cx="813955" cy="1295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4788" y="43389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99868" y="3426767"/>
            <a:ext cx="486332" cy="1145233"/>
            <a:chOff x="1688123" y="3960167"/>
            <a:chExt cx="486332" cy="11452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88123" y="3960167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828800" y="3960167"/>
              <a:ext cx="11723" cy="11452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1549" y="44958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2626" y="2701316"/>
            <a:ext cx="444892" cy="1295400"/>
            <a:chOff x="1676400" y="3810000"/>
            <a:chExt cx="444892" cy="1295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01974" y="4415135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9600" y="2620651"/>
            <a:ext cx="879912" cy="2179949"/>
            <a:chOff x="609600" y="2620651"/>
            <a:chExt cx="879912" cy="217994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09600" y="262065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1323" y="4800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2000" y="2620651"/>
              <a:ext cx="0" cy="21799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945" y="2828960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55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6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1" name="Straight Connector 60"/>
            <p:cNvCxnSpPr>
              <a:stCxn id="56" idx="3"/>
              <a:endCxn id="68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3"/>
              <a:endCxn id="6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64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  <a:endCxn id="55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05400" y="3228883"/>
            <a:ext cx="850716" cy="1295400"/>
            <a:chOff x="1676400" y="3810000"/>
            <a:chExt cx="850716" cy="12954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861549" y="44151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879912" cy="2061865"/>
            <a:chOff x="914400" y="3043535"/>
            <a:chExt cx="879912" cy="206186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14400" y="3043535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26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066800" y="3043535"/>
              <a:ext cx="0" cy="206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28745" y="3251844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1000" y="1748135"/>
            <a:ext cx="2205027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AVL Balanced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39000" y="1671935"/>
            <a:ext cx="172322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AVL Balanced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3600" y="4724400"/>
            <a:ext cx="259995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BST ordering on keys are preserved.</a:t>
            </a:r>
          </a:p>
        </p:txBody>
      </p:sp>
    </p:spTree>
    <p:extLst>
      <p:ext uri="{BB962C8B-B14F-4D97-AF65-F5344CB8AC3E}">
        <p14:creationId xmlns:p14="http://schemas.microsoft.com/office/powerpoint/2010/main" val="2731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right link of the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 becomes the left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right child of the </a:t>
            </a:r>
            <a:r>
              <a:rPr lang="en-US" b="1" dirty="0">
                <a:solidFill>
                  <a:srgbClr val="0000FF"/>
                </a:solidFill>
              </a:rPr>
              <a:t>old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left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left link of the </a:t>
            </a:r>
            <a:r>
              <a:rPr lang="en-US" b="1" dirty="0">
                <a:solidFill>
                  <a:srgbClr val="0000FF"/>
                </a:solidFill>
              </a:rPr>
              <a:t>right child</a:t>
            </a:r>
            <a:r>
              <a:rPr lang="en-US" dirty="0"/>
              <a:t> becomes the right link of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becomes left child of the </a:t>
            </a:r>
            <a:r>
              <a:rPr lang="en-US" b="1" dirty="0">
                <a:solidFill>
                  <a:srgbClr val="0000FF"/>
                </a:solidFill>
              </a:rPr>
              <a:t>old right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3420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7356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5456" y="449580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763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52999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5799" y="4481686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L</a:t>
                </a:r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left and right </a:t>
                </a:r>
                <a:r>
                  <a:rPr lang="en-US" dirty="0" err="1"/>
                  <a:t>subtrees</a:t>
                </a:r>
                <a:r>
                  <a:rPr lang="en-US" dirty="0"/>
                  <a:t> of a 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balance factor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)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tree’s balance condition: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0000FF"/>
                    </a:solidFill>
                  </a:rPr>
                  <a:t>every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in the tree,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2118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5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" name="Straight Connector 6"/>
            <p:cNvCxnSpPr>
              <a:stCxn id="5" idx="3"/>
              <a:endCxn id="6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5" idx="5"/>
              <a:endCxn id="8" idx="1"/>
            </p:cNvCxnSpPr>
            <p:nvPr/>
          </p:nvCxnSpPr>
          <p:spPr>
            <a:xfrm>
              <a:off x="5577181" y="4201331"/>
              <a:ext cx="830730" cy="5221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47891" y="5073237"/>
              <a:ext cx="336289" cy="4124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stCxn id="8" idx="3"/>
              <a:endCxn id="1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5"/>
              <a:endCxn id="15" idx="1"/>
            </p:cNvCxnSpPr>
            <p:nvPr/>
          </p:nvCxnSpPr>
          <p:spPr>
            <a:xfrm>
              <a:off x="6681491" y="4997037"/>
              <a:ext cx="412489" cy="4450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400072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Balance Factor Example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301" y="490225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41898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9751" y="415250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7586" y="490225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315" y="548344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0666" y="48057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276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Inserting an item in a tree affects potentially the heights of all of the nodes along the </a:t>
            </a:r>
            <a:r>
              <a:rPr lang="en-US" b="1" dirty="0">
                <a:solidFill>
                  <a:srgbClr val="C00000"/>
                </a:solidFill>
              </a:rPr>
              <a:t>access path</a:t>
            </a:r>
            <a:r>
              <a:rPr lang="en-US" dirty="0"/>
              <a:t>, i.e., the path from the root to that leaf.</a:t>
            </a:r>
          </a:p>
          <a:p>
            <a:r>
              <a:rPr lang="en-US" dirty="0"/>
              <a:t>When an item is inserted in a tree, the height of any node on the access path may increase by one.</a:t>
            </a:r>
          </a:p>
          <a:p>
            <a:r>
              <a:rPr lang="en-US" dirty="0"/>
              <a:t>To ensure the resulting tree is still AVL balanced, the heights of all the nodes along the access path must be </a:t>
            </a:r>
            <a:r>
              <a:rPr lang="en-US" b="1" dirty="0">
                <a:solidFill>
                  <a:srgbClr val="C00000"/>
                </a:solidFill>
              </a:rPr>
              <a:t>recomputed</a:t>
            </a:r>
            <a:r>
              <a:rPr lang="en-US" dirty="0"/>
              <a:t> and the AVL balance condition must be </a:t>
            </a:r>
            <a:r>
              <a:rPr lang="en-US" b="1" dirty="0">
                <a:solidFill>
                  <a:srgbClr val="0000FF"/>
                </a:solidFill>
              </a:rPr>
              <a:t>checked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increasing the height by one does not violate the AVL balance condition.</a:t>
            </a:r>
          </a:p>
          <a:p>
            <a:pPr lvl="1"/>
            <a:r>
              <a:rPr lang="en-US" dirty="0"/>
              <a:t>In other cases, the AVL balance condition is violated.</a:t>
            </a:r>
          </a:p>
          <a:p>
            <a:pPr lvl="1"/>
            <a:r>
              <a:rPr lang="en-US" altLang="zh-CN" dirty="0"/>
              <a:t>We will fix </a:t>
            </a:r>
            <a:r>
              <a:rPr lang="en-US" altLang="zh-CN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dirty="0"/>
              <a:t> in the access path </a:t>
            </a:r>
            <a:r>
              <a:rPr lang="en-US" altLang="zh-CN" b="1" dirty="0">
                <a:solidFill>
                  <a:srgbClr val="0000FF"/>
                </a:solidFill>
              </a:rPr>
              <a:t>from the leaf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Left-Left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228166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2281668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881594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9019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21909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2032319"/>
            <a:ext cx="1984382" cy="2209800"/>
            <a:chOff x="1587400" y="1828800"/>
            <a:chExt cx="1984382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5864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9768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893230" y="2627761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746162" y="2032694"/>
            <a:ext cx="1215423" cy="2839774"/>
            <a:chOff x="4472932" y="1515427"/>
            <a:chExt cx="1215423" cy="2839774"/>
          </a:xfrm>
        </p:grpSpPr>
        <p:sp>
          <p:nvSpPr>
            <p:cNvPr id="99" name="TextBox 98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/>
          <p:cNvSpPr txBox="1"/>
          <p:nvPr/>
        </p:nvSpPr>
        <p:spPr>
          <a:xfrm>
            <a:off x="6418372" y="44913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91787" y="5333999"/>
            <a:ext cx="539418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Left-left insertion</a:t>
            </a:r>
            <a:r>
              <a:rPr lang="en-US" sz="2400" dirty="0"/>
              <a:t>: the first two edges in the insertion path from node P both go to the left.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84673" y="1045110"/>
            <a:ext cx="407777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 is the </a:t>
            </a:r>
            <a:r>
              <a:rPr lang="en-US" altLang="zh-CN" sz="2400" b="1" dirty="0">
                <a:solidFill>
                  <a:srgbClr val="C00000"/>
                </a:solidFill>
              </a:rPr>
              <a:t>first unbalanced node</a:t>
            </a:r>
            <a:r>
              <a:rPr lang="en-US" altLang="zh-CN" sz="2400" dirty="0"/>
              <a:t> in the access path from the leaf.</a:t>
            </a:r>
          </a:p>
        </p:txBody>
      </p:sp>
    </p:spTree>
    <p:extLst>
      <p:ext uri="{BB962C8B-B14F-4D97-AF65-F5344CB8AC3E}">
        <p14:creationId xmlns:p14="http://schemas.microsoft.com/office/powerpoint/2010/main" val="466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87" grpId="0"/>
      <p:bldP spid="88" grpId="0"/>
      <p:bldP spid="169" grpId="0" animBg="1"/>
      <p:bldP spid="173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45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56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0" name="Straight Connector 49"/>
            <p:cNvCxnSpPr>
              <a:stCxn id="45" idx="0"/>
              <a:endCxn id="46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60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3"/>
              <a:endCxn id="58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5"/>
              <a:endCxn id="56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813289"/>
            <a:ext cx="1123636" cy="1455066"/>
            <a:chOff x="4572000" y="4813289"/>
            <a:chExt cx="1123636" cy="1455066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045417" y="4813289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481" y="5248851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882601" y="481328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0" y="6268355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82299" y="4191000"/>
            <a:ext cx="883856" cy="2077355"/>
            <a:chOff x="4582299" y="4191000"/>
            <a:chExt cx="883856" cy="207735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4754513" y="4191000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82299" y="41910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807000" y="42627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847" y="1490143"/>
            <a:ext cx="239399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9878" y="2545970"/>
            <a:ext cx="23812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 a right rotation</a:t>
            </a:r>
            <a:br>
              <a:rPr lang="en-US" sz="2400" dirty="0"/>
            </a:br>
            <a:r>
              <a:rPr lang="en-US" sz="2400" dirty="0"/>
              <a:t>at node P.</a:t>
            </a:r>
          </a:p>
        </p:txBody>
      </p: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1" grpId="0" animBg="1"/>
      <p:bldP spid="82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24400" y="1430686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and the left </a:t>
            </a:r>
            <a:r>
              <a:rPr lang="en-US" sz="2400" dirty="0" err="1"/>
              <a:t>subtree</a:t>
            </a:r>
            <a:r>
              <a:rPr lang="en-US" sz="2400" dirty="0"/>
              <a:t> of the node also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balance factor.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86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97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91" name="Straight Connector 90"/>
            <p:cNvCxnSpPr>
              <a:stCxn id="86" idx="0"/>
              <a:endCxn id="8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3"/>
              <a:endCxn id="101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99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97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96" name="Straight Connector 95"/>
            <p:cNvCxnSpPr>
              <a:stCxn id="9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572000" y="4191000"/>
            <a:ext cx="1123636" cy="2077355"/>
            <a:chOff x="1783400" y="4431401"/>
            <a:chExt cx="1123636" cy="2077355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256817" y="5053690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7881" y="548925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094001" y="505369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83400" y="6508756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965913" y="4431401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93699" y="44314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8400" y="450313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rotation is also called </a:t>
            </a:r>
            <a:r>
              <a:rPr lang="en-US" sz="2400" b="1" dirty="0">
                <a:solidFill>
                  <a:srgbClr val="C00000"/>
                </a:solidFill>
              </a:rPr>
              <a:t>left-left (LL) rotation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Both nodes A and P have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57407" y="3810000"/>
            <a:ext cx="4200793" cy="2197999"/>
            <a:chOff x="3789502" y="3541066"/>
            <a:chExt cx="4200793" cy="2197999"/>
          </a:xfrm>
        </p:grpSpPr>
        <p:grpSp>
          <p:nvGrpSpPr>
            <p:cNvPr id="5" name="Group 4"/>
            <p:cNvGrpSpPr/>
            <p:nvPr/>
          </p:nvGrpSpPr>
          <p:grpSpPr>
            <a:xfrm>
              <a:off x="4825502" y="3617266"/>
              <a:ext cx="1895382" cy="2121799"/>
              <a:chOff x="2819400" y="4431401"/>
              <a:chExt cx="1895382" cy="212179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73200" y="4213234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0564" y="4213234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97000" y="4899034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1" name="Straight Connector 10"/>
              <p:cNvCxnSpPr>
                <a:stCxn id="6" idx="0"/>
                <a:endCxn id="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2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19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5"/>
                <a:endCxn id="17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6" name="Straight Connector 15"/>
              <p:cNvCxnSpPr>
                <a:stCxn id="15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06702" y="4150666"/>
              <a:ext cx="1183593" cy="1447800"/>
              <a:chOff x="4912407" y="4964801"/>
              <a:chExt cx="1183593" cy="14478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067767" y="5608637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6845" y="5516099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789502" y="3617266"/>
              <a:ext cx="1123636" cy="2077355"/>
              <a:chOff x="1783400" y="4431401"/>
              <a:chExt cx="1123636" cy="207735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Balanced Search Trees</a:t>
            </a:r>
          </a:p>
          <a:p>
            <a:pPr lvl="1"/>
            <a:r>
              <a:rPr lang="en-US" altLang="zh-CN" dirty="0"/>
              <a:t>AVL Trees</a:t>
            </a:r>
          </a:p>
          <a:p>
            <a:endParaRPr lang="en-US" altLang="zh-CN" dirty="0"/>
          </a:p>
          <a:p>
            <a:r>
              <a:rPr lang="en-US" altLang="zh-CN" dirty="0"/>
              <a:t>AVL Tree Insertion</a:t>
            </a:r>
          </a:p>
          <a:p>
            <a:endParaRPr lang="en-US" altLang="zh-CN" dirty="0"/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3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Right-Right (RR)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Symmetric to left-left rotation.</a:t>
            </a:r>
          </a:p>
          <a:p>
            <a:r>
              <a:rPr lang="en-US" dirty="0"/>
              <a:t>An RR rotation is called for when the node becomes unbalanced with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 and the right </a:t>
            </a:r>
            <a:r>
              <a:rPr lang="en-US" dirty="0" err="1"/>
              <a:t>subtree</a:t>
            </a:r>
            <a:r>
              <a:rPr lang="en-US" dirty="0"/>
              <a:t> of the node also has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38200" y="3352800"/>
            <a:ext cx="3678677" cy="2909758"/>
            <a:chOff x="838200" y="3657600"/>
            <a:chExt cx="3678677" cy="2909758"/>
          </a:xfrm>
        </p:grpSpPr>
        <p:grpSp>
          <p:nvGrpSpPr>
            <p:cNvPr id="24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86411" y="3739010"/>
                <a:ext cx="1984382" cy="2209800"/>
                <a:chOff x="1587400" y="1828800"/>
                <a:chExt cx="1984382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87400" y="3124200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53964" y="4244837"/>
                    <a:ext cx="48923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3124200"/>
                  <a:ext cx="533400" cy="914400"/>
                  <a:chOff x="2146400" y="3810000"/>
                  <a:chExt cx="533400" cy="9144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09800" y="4262735"/>
                    <a:ext cx="4700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52836" y="4495800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1" name="Straight Connector 10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3"/>
                  <a:endCxn id="19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7" idx="5"/>
                  <a:endCxn id="17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  <a:endCxn id="15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23" name="Straight Connector 22"/>
                <p:cNvCxnSpPr>
                  <a:stCxn id="2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332396"/>
              <a:ext cx="468265" cy="1148209"/>
              <a:chOff x="3730841" y="2703755"/>
              <a:chExt cx="468265" cy="11482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886200" y="2703755"/>
                <a:ext cx="0" cy="1130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86200" y="3048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730841" y="270375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4894" y="385196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3301454" y="3727584"/>
              <a:ext cx="1215423" cy="2839774"/>
              <a:chOff x="4472932" y="1515427"/>
              <a:chExt cx="1215423" cy="28397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029200" y="302299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72932" y="1515427"/>
                <a:ext cx="1111208" cy="2839774"/>
                <a:chOff x="4472932" y="1515427"/>
                <a:chExt cx="1111208" cy="283977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75891" y="4355201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924985" y="2281291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631460" y="1653793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+3</a:t>
                  </a:r>
                  <a:endParaRPr lang="en-US" dirty="0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72932" y="15154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04491" y="2216049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54305" y="28108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Group 80"/>
          <p:cNvGrpSpPr/>
          <p:nvPr/>
        </p:nvGrpSpPr>
        <p:grpSpPr>
          <a:xfrm>
            <a:off x="4876800" y="3500735"/>
            <a:ext cx="3823839" cy="2170265"/>
            <a:chOff x="5017399" y="3773335"/>
            <a:chExt cx="3823839" cy="2170265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5803309" y="3821801"/>
              <a:ext cx="1895382" cy="2121799"/>
              <a:chOff x="2819400" y="4431401"/>
              <a:chExt cx="1895382" cy="21217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53964" y="4213234"/>
                  <a:ext cx="4892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09800" y="4213234"/>
                  <a:ext cx="4700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16236" y="489903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50" name="Straight Connector 49"/>
              <p:cNvCxnSpPr>
                <a:stCxn id="45" idx="0"/>
                <a:endCxn id="46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6" idx="3"/>
                <a:endCxn id="60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3"/>
                <a:endCxn id="58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5" idx="5"/>
                <a:endCxn id="56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38190" y="5722336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38190" y="503055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flipH="1">
              <a:off x="7717602" y="3790045"/>
              <a:ext cx="1123636" cy="2077355"/>
              <a:chOff x="1783400" y="4431401"/>
              <a:chExt cx="1123636" cy="207735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1905000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1905000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504926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525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181431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1655651"/>
            <a:ext cx="2143630" cy="2209800"/>
            <a:chOff x="1587400" y="1828800"/>
            <a:chExt cx="2143630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20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89935" y="2251093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60992" y="1656026"/>
            <a:ext cx="1008363" cy="2839774"/>
            <a:chOff x="4746162" y="1656026"/>
            <a:chExt cx="1008363" cy="283977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18372" y="46437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insert a new item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91787" y="5333999"/>
            <a:ext cx="557121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Left-right insertion</a:t>
            </a:r>
            <a:r>
              <a:rPr lang="en-US" sz="2400" dirty="0"/>
              <a:t>: the first edge in the insertion path goes to the left and the second edge goes to the right.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930415" y="2951426"/>
            <a:ext cx="927929" cy="1532573"/>
            <a:chOff x="6930415" y="2951426"/>
            <a:chExt cx="927929" cy="1532573"/>
          </a:xfrm>
        </p:grpSpPr>
        <p:sp>
          <p:nvSpPr>
            <p:cNvPr id="99" name="TextBox 98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/>
              <a:t>Left-Right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9182" y="2364432"/>
            <a:ext cx="280461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right rotation at node P does not work!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737789"/>
            <a:ext cx="390791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100" y="1579451"/>
            <a:ext cx="2143630" cy="2209800"/>
            <a:chOff x="1587400" y="1828800"/>
            <a:chExt cx="2143630" cy="2209800"/>
          </a:xfrm>
        </p:grpSpPr>
        <p:sp>
          <p:nvSpPr>
            <p:cNvPr id="8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2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9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7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24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2760" y="2133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36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04865" y="2174893"/>
            <a:ext cx="468265" cy="1148209"/>
            <a:chOff x="3730841" y="2703755"/>
            <a:chExt cx="468265" cy="11482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75922" y="1579826"/>
            <a:ext cx="1008363" cy="2839774"/>
            <a:chOff x="4746162" y="1656026"/>
            <a:chExt cx="1008363" cy="28397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+3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45345" y="2875226"/>
            <a:ext cx="927929" cy="1532573"/>
            <a:chOff x="6930415" y="2951426"/>
            <a:chExt cx="927929" cy="1532573"/>
          </a:xfrm>
        </p:grpSpPr>
        <p:sp>
          <p:nvSpPr>
            <p:cNvPr id="42" name="TextBox 41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493053" y="3505200"/>
            <a:ext cx="1974547" cy="2599748"/>
            <a:chOff x="5493053" y="3886200"/>
            <a:chExt cx="1974547" cy="2599748"/>
          </a:xfrm>
        </p:grpSpPr>
        <p:sp>
          <p:nvSpPr>
            <p:cNvPr id="48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93053" y="4495800"/>
              <a:ext cx="546200" cy="896502"/>
              <a:chOff x="2197000" y="3810000"/>
              <a:chExt cx="546200" cy="896502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172200" y="4970898"/>
              <a:ext cx="533400" cy="896502"/>
              <a:chOff x="2146400" y="3810000"/>
              <a:chExt cx="533400" cy="896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R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943818" y="4948535"/>
              <a:ext cx="523782" cy="918865"/>
              <a:chOff x="2133600" y="4441834"/>
              <a:chExt cx="523782" cy="918865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53" name="Straight Connector 52"/>
            <p:cNvCxnSpPr>
              <a:stCxn id="48" idx="0"/>
              <a:endCxn id="49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3"/>
              <a:endCxn id="63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61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9" idx="0"/>
            </p:cNvCxnSpPr>
            <p:nvPr/>
          </p:nvCxnSpPr>
          <p:spPr>
            <a:xfrm>
              <a:off x="6951184" y="4734731"/>
              <a:ext cx="254525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8" name="Straight Connector 57"/>
              <p:cNvCxnSpPr>
                <a:stCxn id="5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7012885" y="3957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34290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95551" y="4038600"/>
            <a:ext cx="862649" cy="2066348"/>
            <a:chOff x="7828488" y="4419600"/>
            <a:chExt cx="862649" cy="206634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828488" y="6477000"/>
              <a:ext cx="3000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974654" y="4419600"/>
              <a:ext cx="0" cy="2066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31982" y="527551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828488" y="4419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629400" y="4581288"/>
            <a:ext cx="810528" cy="1532573"/>
            <a:chOff x="6930415" y="2951426"/>
            <a:chExt cx="810528" cy="1532573"/>
          </a:xfrm>
        </p:grpSpPr>
        <p:sp>
          <p:nvSpPr>
            <p:cNvPr id="85" name="TextBox 84"/>
            <p:cNvSpPr txBox="1"/>
            <p:nvPr/>
          </p:nvSpPr>
          <p:spPr>
            <a:xfrm>
              <a:off x="7081788" y="384346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53000" y="4114800"/>
            <a:ext cx="468265" cy="867927"/>
            <a:chOff x="3730841" y="2984037"/>
            <a:chExt cx="468265" cy="867927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886200" y="2984037"/>
              <a:ext cx="0" cy="850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6200" y="3208172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730841" y="2984037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791200" y="411480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lang="en-US" sz="9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5" grpId="0"/>
      <p:bldP spid="66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24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1" name="Straight Connector 30"/>
            <p:cNvCxnSpPr>
              <a:stCxn id="24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9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76800" y="1676400"/>
            <a:ext cx="40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8000"/>
                </a:solidFill>
              </a:rPr>
              <a:t>double rotation </a:t>
            </a:r>
            <a:r>
              <a:rPr lang="en-US" sz="2400" dirty="0"/>
              <a:t>to re-balance:</a:t>
            </a:r>
          </a:p>
          <a:p>
            <a:r>
              <a:rPr lang="en-US" sz="2400" dirty="0"/>
              <a:t>Do a </a:t>
            </a:r>
            <a:r>
              <a:rPr lang="en-US" sz="2400" b="1" dirty="0">
                <a:solidFill>
                  <a:srgbClr val="C00000"/>
                </a:solidFill>
              </a:rPr>
              <a:t>left</a:t>
            </a:r>
            <a:r>
              <a:rPr lang="en-US" sz="2400" dirty="0"/>
              <a:t> rotation on node A;</a:t>
            </a:r>
            <a:br>
              <a:rPr lang="en-US" sz="2400" dirty="0"/>
            </a:br>
            <a:r>
              <a:rPr lang="en-US" sz="2400" dirty="0"/>
              <a:t>then a </a:t>
            </a:r>
            <a:r>
              <a:rPr lang="en-US" sz="2400" b="1" dirty="0">
                <a:solidFill>
                  <a:srgbClr val="0000FF"/>
                </a:solidFill>
              </a:rPr>
              <a:t>right</a:t>
            </a:r>
            <a:r>
              <a:rPr lang="en-US" sz="2400" dirty="0"/>
              <a:t> rotation on node P</a:t>
            </a:r>
            <a:br>
              <a:rPr lang="en-US" sz="2400" dirty="0"/>
            </a:br>
            <a:r>
              <a:rPr lang="en-US" sz="2400" dirty="0"/>
              <a:t>(next slide).</a:t>
            </a:r>
          </a:p>
        </p:txBody>
      </p:sp>
      <p:sp>
        <p:nvSpPr>
          <p:cNvPr id="64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69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407019" y="5098145"/>
              <a:ext cx="546200" cy="1502554"/>
              <a:chOff x="2197000" y="3810000"/>
              <a:chExt cx="546200" cy="896502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73" name="Straight Connector 72"/>
            <p:cNvCxnSpPr>
              <a:stCxn id="69" idx="3"/>
              <a:endCxn id="78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  <a:endCxn id="95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3"/>
              <a:endCxn id="70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5"/>
              <a:endCxn id="93" idx="0"/>
            </p:cNvCxnSpPr>
            <p:nvPr/>
          </p:nvCxnSpPr>
          <p:spPr>
            <a:xfrm>
              <a:off x="7182749" y="359173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92" name="Straight Connector 91"/>
              <p:cNvCxnSpPr>
                <a:stCxn id="91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92819" y="5103436"/>
              <a:ext cx="546200" cy="896502"/>
              <a:chOff x="2197000" y="3810000"/>
              <a:chExt cx="546200" cy="896502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639019" y="4549919"/>
              <a:ext cx="533399" cy="914400"/>
              <a:chOff x="2146400" y="3810000"/>
              <a:chExt cx="533399" cy="914400"/>
            </a:xfrm>
          </p:grpSpPr>
          <p:sp>
            <p:nvSpPr>
              <p:cNvPr id="87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81" name="Straight Connector 80"/>
            <p:cNvCxnSpPr>
              <a:stCxn id="70" idx="5"/>
              <a:endCxn id="89" idx="0"/>
            </p:cNvCxnSpPr>
            <p:nvPr/>
          </p:nvCxnSpPr>
          <p:spPr>
            <a:xfrm>
              <a:off x="6145248" y="476949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5"/>
              <a:endCxn id="87" idx="0"/>
            </p:cNvCxnSpPr>
            <p:nvPr/>
          </p:nvCxnSpPr>
          <p:spPr>
            <a:xfrm>
              <a:off x="6649350" y="419105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5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401" y="3892305"/>
              <a:ext cx="546200" cy="1502554"/>
              <a:chOff x="2197000" y="3810000"/>
              <a:chExt cx="546200" cy="896502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3" name="Straight Connector 12"/>
            <p:cNvCxnSpPr>
              <a:stCxn id="5" idx="3"/>
              <a:endCxn id="20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3"/>
              <a:endCxn id="6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1" idx="0"/>
            </p:cNvCxnSpPr>
            <p:nvPr/>
          </p:nvCxnSpPr>
          <p:spPr>
            <a:xfrm>
              <a:off x="2601131" y="238589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19" name="Straight Connector 18"/>
              <p:cNvCxnSpPr>
                <a:stCxn id="1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11201" y="3897596"/>
              <a:ext cx="546200" cy="896502"/>
              <a:chOff x="2197000" y="3810000"/>
              <a:chExt cx="546200" cy="89650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57401" y="3344079"/>
              <a:ext cx="533399" cy="914400"/>
              <a:chOff x="2146400" y="3810000"/>
              <a:chExt cx="533399" cy="9144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27" name="Straight Connector 26"/>
            <p:cNvCxnSpPr>
              <a:stCxn id="6" idx="5"/>
              <a:endCxn id="22" idx="0"/>
            </p:cNvCxnSpPr>
            <p:nvPr/>
          </p:nvCxnSpPr>
          <p:spPr>
            <a:xfrm>
              <a:off x="1563630" y="356365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5" idx="0"/>
            </p:cNvCxnSpPr>
            <p:nvPr/>
          </p:nvCxnSpPr>
          <p:spPr>
            <a:xfrm>
              <a:off x="2067732" y="298521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35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81600" y="3723216"/>
              <a:ext cx="546200" cy="1502554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39" name="Straight Connector 38"/>
            <p:cNvCxnSpPr>
              <a:stCxn id="35" idx="3"/>
              <a:endCxn id="52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  <a:endCxn id="60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3"/>
              <a:endCxn id="36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5"/>
              <a:endCxn id="58" idx="0"/>
            </p:cNvCxnSpPr>
            <p:nvPr/>
          </p:nvCxnSpPr>
          <p:spPr>
            <a:xfrm>
              <a:off x="7335148" y="3371603"/>
              <a:ext cx="280042" cy="3535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867400" y="3728507"/>
              <a:ext cx="546200" cy="896502"/>
              <a:chOff x="2197000" y="3810000"/>
              <a:chExt cx="546200" cy="89650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53200" y="3724852"/>
              <a:ext cx="533399" cy="914400"/>
              <a:chOff x="2146400" y="3810000"/>
              <a:chExt cx="533399" cy="914400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47" name="Straight Connector 46"/>
            <p:cNvCxnSpPr>
              <a:stCxn id="36" idx="5"/>
              <a:endCxn id="54" idx="0"/>
            </p:cNvCxnSpPr>
            <p:nvPr/>
          </p:nvCxnSpPr>
          <p:spPr>
            <a:xfrm>
              <a:off x="5919829" y="3394562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5"/>
              <a:endCxn id="35" idx="1"/>
            </p:cNvCxnSpPr>
            <p:nvPr/>
          </p:nvCxnSpPr>
          <p:spPr>
            <a:xfrm>
              <a:off x="6575332" y="2816122"/>
              <a:ext cx="498753" cy="294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 flipH="1">
            <a:off x="7898958" y="3173174"/>
            <a:ext cx="887755" cy="2049448"/>
            <a:chOff x="4419600" y="3169882"/>
            <a:chExt cx="887755" cy="204944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5219330"/>
              <a:ext cx="6713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41201" y="24262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1000" y="2468072"/>
            <a:ext cx="1116355" cy="2751258"/>
            <a:chOff x="4191000" y="2468072"/>
            <a:chExt cx="1116355" cy="275125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91000" y="5219330"/>
              <a:ext cx="8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+1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191000" y="2468072"/>
              <a:ext cx="795275" cy="2751258"/>
              <a:chOff x="7910571" y="4419600"/>
              <a:chExt cx="795275" cy="2751258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8062971" y="4419600"/>
                <a:ext cx="0" cy="275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046691" y="454232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910571" y="4419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8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32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15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30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cxnSp>
            <p:nvCxnSpPr>
              <p:cNvPr id="29" name="Straight Connector 28"/>
              <p:cNvCxnSpPr>
                <a:stCxn id="2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L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baseline="-25000" dirty="0"/>
                  <a:t>R</a:t>
                </a:r>
              </a:p>
            </p:txBody>
          </p:sp>
        </p:grpSp>
        <p:cxnSp>
          <p:nvCxnSpPr>
            <p:cNvPr id="18" name="Straight Connector 17"/>
            <p:cNvCxnSpPr>
              <a:stCxn id="15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24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endParaRPr lang="en-US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h</a:t>
              </a:r>
              <a:r>
                <a:rPr lang="en-US" sz="2400" dirty="0"/>
                <a:t>+2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4246" y="4475087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LR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positive </a:t>
            </a:r>
            <a:r>
              <a:rPr lang="en-US" sz="2400" dirty="0"/>
              <a:t>balance factor but the left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613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Left-Right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/>
              <a:t>Node B has a 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09887" y="3493080"/>
            <a:ext cx="4595713" cy="2831520"/>
            <a:chOff x="2552243" y="3371273"/>
            <a:chExt cx="4595713" cy="2831520"/>
          </a:xfrm>
        </p:grpSpPr>
        <p:grpSp>
          <p:nvGrpSpPr>
            <p:cNvPr id="5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600" y="3723216"/>
                <a:ext cx="546200" cy="1502554"/>
                <a:chOff x="2197000" y="3810000"/>
                <a:chExt cx="546200" cy="896502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73200" y="4244837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83230" y="4495800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0" name="Straight Connector 9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3"/>
                <a:endCxn id="3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3"/>
                <a:endCxn id="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5"/>
                <a:endCxn id="2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cxnSp>
              <p:nvCxnSpPr>
                <p:cNvPr id="28" name="Straight Connector 27"/>
                <p:cNvCxnSpPr>
                  <a:stCxn id="2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73200" y="4244837"/>
                  <a:ext cx="4443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90564" y="4262735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cxnSp>
            <p:nvCxnSpPr>
              <p:cNvPr id="18" name="Straight Connector 17"/>
              <p:cNvCxnSpPr>
                <a:stCxn id="7" idx="5"/>
                <a:endCxn id="2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5"/>
                <a:endCxn id="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6260201" y="4118167"/>
              <a:ext cx="887755" cy="2049448"/>
              <a:chOff x="4419600" y="3169882"/>
              <a:chExt cx="887755" cy="204944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552243" y="3413065"/>
              <a:ext cx="1116355" cy="2751258"/>
              <a:chOff x="4191000" y="2468072"/>
              <a:chExt cx="1116355" cy="275125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739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Right-Left (RL)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Symmetric to left-right rotation; also a double rotation.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RL 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 but the right </a:t>
            </a:r>
            <a:r>
              <a:rPr lang="en-US" sz="2400" dirty="0" err="1"/>
              <a:t>subtree</a:t>
            </a:r>
            <a:r>
              <a:rPr lang="en-US" sz="2400" dirty="0"/>
              <a:t> of the node 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balance factor.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396690" y="3124200"/>
            <a:ext cx="4518710" cy="2831520"/>
            <a:chOff x="3989045" y="3345023"/>
            <a:chExt cx="4518710" cy="2831520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89836" y="4244837"/>
                  <a:ext cx="489236" cy="275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02466" y="4495800"/>
                  <a:ext cx="441146" cy="347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0" name="Straight Connector 69"/>
              <p:cNvCxnSpPr>
                <a:stCxn id="66" idx="3"/>
                <a:endCxn id="8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9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5" idx="3"/>
                <a:endCxn id="6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6" idx="5"/>
                <a:endCxn id="8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88" name="Straight Connector 87"/>
                <p:cNvCxnSpPr>
                  <a:stCxn id="8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53964" y="4244837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R</a:t>
                  </a: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426273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baseline="-25000" dirty="0"/>
                    <a:t>L</a:t>
                  </a:r>
                </a:p>
              </p:txBody>
            </p:sp>
          </p:grpSp>
          <p:cxnSp>
            <p:nvCxnSpPr>
              <p:cNvPr id="78" name="Straight Connector 77"/>
              <p:cNvCxnSpPr>
                <a:stCxn id="67" idx="5"/>
                <a:endCxn id="8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5" idx="5"/>
                <a:endCxn id="6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flipH="1">
              <a:off x="7620000" y="4067122"/>
              <a:ext cx="887755" cy="2049448"/>
              <a:chOff x="4419600" y="3169882"/>
              <a:chExt cx="887755" cy="204944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989045" y="3420942"/>
              <a:ext cx="1116355" cy="2751258"/>
              <a:chOff x="4191000" y="2468072"/>
              <a:chExt cx="1116355" cy="275125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+1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/>
                    <a:t>h</a:t>
                  </a:r>
                  <a:r>
                    <a:rPr lang="en-US" sz="2400" dirty="0"/>
                    <a:t>+2</a:t>
                  </a:r>
                  <a:endParaRPr lang="en-US" dirty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/>
          <p:cNvGrpSpPr/>
          <p:nvPr/>
        </p:nvGrpSpPr>
        <p:grpSpPr>
          <a:xfrm>
            <a:off x="533400" y="3080981"/>
            <a:ext cx="3578056" cy="3548419"/>
            <a:chOff x="533400" y="3080981"/>
            <a:chExt cx="3578056" cy="3548419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3080981"/>
              <a:ext cx="2832200" cy="3548419"/>
              <a:chOff x="2532134" y="3178885"/>
              <a:chExt cx="2832200" cy="3548419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2532134" y="3225119"/>
                <a:ext cx="2832200" cy="3502185"/>
                <a:chOff x="1282600" y="1752600"/>
                <a:chExt cx="2832200" cy="350218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282600" y="3134617"/>
                  <a:ext cx="546200" cy="1502554"/>
                  <a:chOff x="2197000" y="3810000"/>
                  <a:chExt cx="546200" cy="896502"/>
                </a:xfrm>
              </p:grpSpPr>
              <p:sp>
                <p:nvSpPr>
                  <p:cNvPr id="32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27334" y="4244837"/>
                    <a:ext cx="489236" cy="275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00764" y="4495800"/>
                    <a:ext cx="441146" cy="34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0" name="Straight Connector 9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7" idx="3"/>
                  <a:endCxn id="32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5"/>
                  <a:endCxn id="15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5"/>
                  <a:endCxn id="30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29" name="Straight Connector 28"/>
                  <p:cNvCxnSpPr>
                    <a:stCxn id="2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120800" y="3722771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26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253964" y="4244837"/>
                    <a:ext cx="46358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R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819401" y="3722771"/>
                  <a:ext cx="533399" cy="914400"/>
                  <a:chOff x="2146400" y="3810000"/>
                  <a:chExt cx="533399" cy="914400"/>
                </a:xfrm>
              </p:grpSpPr>
              <p:sp>
                <p:nvSpPr>
                  <p:cNvPr id="24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209800" y="426273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baseline="-25000" dirty="0"/>
                      <a:t>L</a:t>
                    </a:r>
                  </a:p>
                </p:txBody>
              </p:sp>
            </p:grpSp>
            <p:cxnSp>
              <p:nvCxnSpPr>
                <p:cNvPr id="18" name="Straight Connector 17"/>
                <p:cNvCxnSpPr>
                  <a:stCxn id="15" idx="3"/>
                  <a:endCxn id="26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5"/>
                  <a:endCxn id="24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540272" y="4793120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or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−2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33400" y="3893079"/>
              <a:ext cx="457200" cy="1525347"/>
              <a:chOff x="4126071" y="3275253"/>
              <a:chExt cx="457200" cy="152534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4278471" y="327525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270365" y="388173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endParaRPr lang="en-US" i="1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126071" y="327525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126071" y="4800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484608" y="3231925"/>
                <a:ext cx="0" cy="277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-244644" y="3399110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h</a:t>
                </a:r>
                <a:r>
                  <a:rPr lang="en-US" sz="2400" dirty="0"/>
                  <a:t>+2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329249" y="323192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8653" y="603198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1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AVL tree becomes unbalanced, there are four cases to consider depending on the </a:t>
            </a:r>
            <a:r>
              <a:rPr lang="en-US" b="1" dirty="0">
                <a:solidFill>
                  <a:srgbClr val="0000FF"/>
                </a:solidFill>
              </a:rPr>
              <a:t>direction</a:t>
            </a:r>
            <a:r>
              <a:rPr lang="en-US" dirty="0"/>
              <a:t> of the first two edges on the insertion path from the </a:t>
            </a:r>
            <a:r>
              <a:rPr lang="en-US" b="1" u="sng" dirty="0">
                <a:solidFill>
                  <a:srgbClr val="C00000"/>
                </a:solidFill>
              </a:rPr>
              <a:t>unbalanced node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Left-left</a:t>
            </a:r>
          </a:p>
          <a:p>
            <a:pPr lvl="1"/>
            <a:r>
              <a:rPr lang="en-US" dirty="0"/>
              <a:t>Right-right</a:t>
            </a:r>
          </a:p>
          <a:p>
            <a:pPr lvl="1"/>
            <a:r>
              <a:rPr lang="en-US" dirty="0"/>
              <a:t>Left-right</a:t>
            </a:r>
          </a:p>
          <a:p>
            <a:pPr lvl="1"/>
            <a:r>
              <a:rPr lang="en-US" dirty="0"/>
              <a:t>Right-left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2750223"/>
            <a:ext cx="2055390" cy="685800"/>
            <a:chOff x="5105400" y="2750223"/>
            <a:chExt cx="2055390" cy="685800"/>
          </a:xfrm>
        </p:grpSpPr>
        <p:sp>
          <p:nvSpPr>
            <p:cNvPr id="5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7163" y="2890995"/>
              <a:ext cx="177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single rotation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2800" y="2667000"/>
            <a:ext cx="152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LL Rotation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0223" y="309312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RR Rotation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35007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LR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077" y="39579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RL Rotation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05400" y="3581400"/>
            <a:ext cx="2175743" cy="685800"/>
            <a:chOff x="5105400" y="3581400"/>
            <a:chExt cx="2175743" cy="685800"/>
          </a:xfrm>
        </p:grpSpPr>
        <p:sp>
          <p:nvSpPr>
            <p:cNvPr id="6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163" y="3693466"/>
              <a:ext cx="18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double rotation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752600" y="4728001"/>
            <a:ext cx="5638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Note: We fix </a:t>
            </a:r>
            <a:r>
              <a:rPr lang="en-US" altLang="zh-CN" sz="2400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sz="2400" dirty="0"/>
              <a:t> in the access path </a:t>
            </a:r>
            <a:r>
              <a:rPr lang="en-US" altLang="zh-CN" sz="2400" b="1" dirty="0">
                <a:solidFill>
                  <a:srgbClr val="0000FF"/>
                </a:solidFill>
              </a:rPr>
              <a:t>from the leaf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into an empty BST: 42, 35, 69, 21, 55, 83, 71.</a:t>
            </a:r>
          </a:p>
          <a:p>
            <a:pPr lvl="1"/>
            <a:r>
              <a:rPr lang="en-US" dirty="0"/>
              <a:t>Compute the balance factors.</a:t>
            </a:r>
          </a:p>
          <a:p>
            <a:pPr lvl="1"/>
            <a:r>
              <a:rPr lang="en-US" dirty="0"/>
              <a:t>Is the tree AVL balanced?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95, 18, 75?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4" name="Straight Connector 43"/>
            <p:cNvCxnSpPr>
              <a:stCxn id="7" idx="3"/>
              <a:endCxn id="4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61" name="Straight Connector 60"/>
            <p:cNvCxnSpPr>
              <a:stCxn id="9" idx="3"/>
              <a:endCxn id="5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209800" y="40411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670" y="3424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5748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6702" y="47465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200" y="40852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3837" y="34241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2599" y="282293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average case </a:t>
                </a:r>
                <a:r>
                  <a:rPr lang="en-US" dirty="0"/>
                  <a:t>time complexities for search, insertion, and removal on BST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the </a:t>
                </a:r>
                <a:r>
                  <a:rPr lang="en-US" b="1" dirty="0">
                    <a:solidFill>
                      <a:srgbClr val="0000FF"/>
                    </a:solidFill>
                  </a:rPr>
                  <a:t>worst case </a:t>
                </a:r>
                <a:r>
                  <a:rPr lang="en-US" dirty="0"/>
                  <a:t>time complexities are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reason is that a tree could become “</a:t>
                </a:r>
                <a:r>
                  <a:rPr lang="en-US" b="1" dirty="0">
                    <a:solidFill>
                      <a:srgbClr val="CC00CC"/>
                    </a:solidFill>
                  </a:rPr>
                  <a:t>unbalanced</a:t>
                </a:r>
                <a:r>
                  <a:rPr lang="en-US" dirty="0"/>
                  <a:t>” after a number of insertions and removals.</a:t>
                </a:r>
              </a:p>
              <a:p>
                <a:endParaRPr lang="en-US" dirty="0"/>
              </a:p>
              <a:p>
                <a:r>
                  <a:rPr lang="en-US" dirty="0"/>
                  <a:t>We want to maintain the tree as a “</a:t>
                </a:r>
                <a:r>
                  <a:rPr lang="en-US" b="1" dirty="0">
                    <a:solidFill>
                      <a:srgbClr val="CC00CC"/>
                    </a:solidFill>
                  </a:rPr>
                  <a:t>balanced</a:t>
                </a:r>
                <a:r>
                  <a:rPr lang="en-US" dirty="0"/>
                  <a:t>”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  <a:blipFill rotWithShape="1">
                <a:blip r:embed="rId2"/>
                <a:stretch>
                  <a:fillRect l="-940" t="-903" r="-2090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4517932" y="46148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>
              <a:off x="5036939" y="5157491"/>
              <a:ext cx="156164" cy="2164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5439494" y="5620322"/>
              <a:ext cx="163544" cy="2544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8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95, 18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16" name="Straight Connector 15"/>
            <p:cNvCxnSpPr>
              <a:stCxn id="7" idx="3"/>
              <a:endCxn id="15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18" name="Straight Connector 17"/>
            <p:cNvCxnSpPr>
              <a:stCxn id="9" idx="3"/>
              <a:endCxn id="17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4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45" name="Straight Connector 44"/>
            <p:cNvCxnSpPr>
              <a:stCxn id="43" idx="3"/>
              <a:endCxn id="4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48" name="Straight Connector 47"/>
            <p:cNvCxnSpPr>
              <a:stCxn id="43" idx="5"/>
              <a:endCxn id="46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5"/>
              <a:endCxn id="47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51" name="Straight Connector 50"/>
            <p:cNvCxnSpPr>
              <a:stCxn id="47" idx="3"/>
              <a:endCxn id="50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53" name="Straight Connector 52"/>
            <p:cNvCxnSpPr>
              <a:stCxn id="44" idx="3"/>
              <a:endCxn id="52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55" name="Straight Connector 54"/>
            <p:cNvCxnSpPr>
              <a:stCxn id="46" idx="3"/>
              <a:endCxn id="54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57" name="Straight Connector 56"/>
            <p:cNvCxnSpPr>
              <a:stCxn id="47" idx="5"/>
              <a:endCxn id="56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9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65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>
              <a:off x="3900369" y="3558095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75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60" name="Straight Connector 59"/>
            <p:cNvCxnSpPr>
              <a:endCxn id="61" idx="0"/>
            </p:cNvCxnSpPr>
            <p:nvPr/>
          </p:nvCxnSpPr>
          <p:spPr>
            <a:xfrm>
              <a:off x="5312563" y="3639391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75</a:t>
              </a:r>
            </a:p>
          </p:txBody>
        </p:sp>
      </p:grpSp>
      <p:sp>
        <p:nvSpPr>
          <p:cNvPr id="62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63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42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cxnSp>
            <p:nvCxnSpPr>
              <p:cNvPr id="67" name="Straight Connector 66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83</a:t>
                </a:r>
              </a:p>
            </p:txBody>
          </p:sp>
          <p:cxnSp>
            <p:nvCxnSpPr>
              <p:cNvPr id="70" name="Straight Connector 69"/>
              <p:cNvCxnSpPr>
                <a:stCxn id="65" idx="5"/>
                <a:endCxn id="68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5"/>
                <a:endCxn id="69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75</a:t>
                </a:r>
              </a:p>
            </p:txBody>
          </p:sp>
          <p:cxnSp>
            <p:nvCxnSpPr>
              <p:cNvPr id="73" name="Straight Connector 72"/>
              <p:cNvCxnSpPr>
                <a:stCxn id="69" idx="3"/>
                <a:endCxn id="72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cxnSp>
            <p:nvCxnSpPr>
              <p:cNvPr id="75" name="Straight Connector 74"/>
              <p:cNvCxnSpPr>
                <a:stCxn id="66" idx="3"/>
                <a:endCxn id="74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cxnSp>
            <p:nvCxnSpPr>
              <p:cNvPr id="77" name="Straight Connector 76"/>
              <p:cNvCxnSpPr>
                <a:stCxn id="68" idx="3"/>
                <a:endCxn id="76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cxnSp>
            <p:nvCxnSpPr>
              <p:cNvPr id="79" name="Straight Connector 78"/>
              <p:cNvCxnSpPr>
                <a:stCxn id="69" idx="5"/>
                <a:endCxn id="78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6" idx="5"/>
                <a:endCxn id="81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35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83" name="Straight Connector 82"/>
            <p:cNvCxnSpPr>
              <a:endCxn id="82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85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21</a:t>
              </a:r>
            </a:p>
          </p:txBody>
        </p:sp>
        <p:cxnSp>
          <p:nvCxnSpPr>
            <p:cNvPr id="87" name="Straight Connector 86"/>
            <p:cNvCxnSpPr>
              <a:stCxn id="85" idx="3"/>
              <a:endCxn id="86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69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90" name="Straight Connector 89"/>
            <p:cNvCxnSpPr>
              <a:stCxn id="85" idx="5"/>
              <a:endCxn id="88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5"/>
              <a:endCxn id="89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71</a:t>
              </a:r>
            </a:p>
          </p:txBody>
        </p:sp>
        <p:cxnSp>
          <p:nvCxnSpPr>
            <p:cNvPr id="93" name="Straight Connector 92"/>
            <p:cNvCxnSpPr>
              <a:stCxn id="89" idx="3"/>
              <a:endCxn id="92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  <p:cxnSp>
          <p:nvCxnSpPr>
            <p:cNvPr id="95" name="Straight Connector 94"/>
            <p:cNvCxnSpPr>
              <a:stCxn id="86" idx="3"/>
              <a:endCxn id="94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55</a:t>
              </a:r>
            </a:p>
          </p:txBody>
        </p:sp>
        <p:cxnSp>
          <p:nvCxnSpPr>
            <p:cNvPr id="97" name="Straight Connector 96"/>
            <p:cNvCxnSpPr>
              <a:stCxn id="88" idx="3"/>
              <a:endCxn id="96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95</a:t>
              </a:r>
            </a:p>
          </p:txBody>
        </p:sp>
        <p:cxnSp>
          <p:nvCxnSpPr>
            <p:cNvPr id="99" name="Straight Connector 98"/>
            <p:cNvCxnSpPr>
              <a:stCxn id="89" idx="5"/>
              <a:endCxn id="98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6" idx="5"/>
              <a:endCxn id="101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Rotations Required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AVL tree </a:t>
            </a:r>
            <a:r>
              <a:rPr lang="en-US" b="1" dirty="0">
                <a:solidFill>
                  <a:srgbClr val="C00000"/>
                </a:solidFill>
              </a:rPr>
              <a:t>becomes unbalanced after an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exactly one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single or double rotation is required to balance the tree.</a:t>
            </a:r>
          </a:p>
          <a:p>
            <a:pPr lvl="1"/>
            <a:r>
              <a:rPr lang="en-US" dirty="0"/>
              <a:t>Before the insertion, the tree is balanced.</a:t>
            </a:r>
          </a:p>
          <a:p>
            <a:pPr lvl="1"/>
            <a:r>
              <a:rPr lang="en-US" dirty="0"/>
              <a:t>Only nodes on the access path of the insertion can be unbalanced. All other nodes are balanced.</a:t>
            </a:r>
          </a:p>
          <a:p>
            <a:pPr lvl="1"/>
            <a:r>
              <a:rPr lang="en-US" dirty="0"/>
              <a:t>We rotate at the first unbalanced node </a:t>
            </a:r>
            <a:r>
              <a:rPr lang="en-US" b="1" dirty="0">
                <a:solidFill>
                  <a:srgbClr val="0000FF"/>
                </a:solidFill>
              </a:rPr>
              <a:t>from the 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the properties of rotation, the height of the node after rotation is the same as that before insertion.</a:t>
            </a:r>
          </a:p>
          <a:p>
            <a:pPr lvl="1"/>
            <a:r>
              <a:rPr lang="en-US" dirty="0"/>
              <a:t>All ancestors of that node on the access path should now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6CF-1A95-4C2C-9D80-C0F8D5D3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CDFAC-BE7E-4BC8-89B1-F17400A5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504D-1A2A-45A5-A5C0-9C61FBA9D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18B22A-F2C2-439E-A32E-4813242C76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56278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Balanced Search Trees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 Tree 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Supporting Data Members and 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6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AVL Trees</a:t>
            </a:r>
            <a:br>
              <a:rPr lang="en-US" dirty="0"/>
            </a:br>
            <a:r>
              <a:rPr lang="en-US" sz="2700" dirty="0"/>
              <a:t>Supporting Data Members and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61608"/>
            <a:ext cx="2339102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044" y="294078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 ) + 1;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07462" y="4769584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(Height(n-&gt;left) –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Height(n-&gt;right));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36850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return n-&gt;height;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Supporting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396" y="137160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2769" y="3078301"/>
            <a:ext cx="7273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Changes to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remove node as with BST</a:t>
            </a:r>
          </a:p>
          <a:p>
            <a:endParaRPr lang="en-US" dirty="0"/>
          </a:p>
          <a:p>
            <a:r>
              <a:rPr lang="en-US" dirty="0"/>
              <a:t>Then update the balance factors of those ancestors in the access path and rebalance as needed.</a:t>
            </a:r>
          </a:p>
        </p:txBody>
      </p:sp>
    </p:spTree>
    <p:extLst>
      <p:ext uri="{BB962C8B-B14F-4D97-AF65-F5344CB8AC3E}">
        <p14:creationId xmlns:p14="http://schemas.microsoft.com/office/powerpoint/2010/main" val="39468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requirements to call a tree a balanced tree?</a:t>
            </a:r>
          </a:p>
          <a:p>
            <a:endParaRPr lang="en-US" dirty="0"/>
          </a:p>
          <a:p>
            <a:r>
              <a:rPr lang="en-US" dirty="0"/>
              <a:t>Would you require a tree to be perfect/complete to call it balanced?</a:t>
            </a:r>
          </a:p>
          <a:p>
            <a:pPr lvl="1"/>
            <a:r>
              <a:rPr lang="en-US" dirty="0"/>
              <a:t>No! They are too restrictive.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/>
          <a:stretch/>
        </p:blipFill>
        <p:spPr bwMode="auto">
          <a:xfrm>
            <a:off x="3195418" y="3833685"/>
            <a:ext cx="3181350" cy="17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another definition of “balanced condition.”</a:t>
                </a:r>
              </a:p>
              <a:p>
                <a:r>
                  <a:rPr lang="en-US" dirty="0"/>
                  <a:t>We want the definition to satisfy the following two criteria: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Height of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</a:t>
                </a:r>
                <a:r>
                  <a:rPr lang="en-US" b="1" dirty="0">
                    <a:solidFill>
                      <a:srgbClr val="0000FF"/>
                    </a:solidFill>
                  </a:rPr>
                  <a:t>rebalance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 tree.</a:t>
                </a:r>
              </a:p>
              <a:p>
                <a:r>
                  <a:rPr lang="en-US" dirty="0"/>
                  <a:t>Several balanced search trees, each with its own balance condition</a:t>
                </a:r>
              </a:p>
              <a:p>
                <a:pPr lvl="1"/>
                <a:r>
                  <a:rPr lang="en-US" dirty="0"/>
                  <a:t>AVL trees</a:t>
                </a:r>
              </a:p>
              <a:p>
                <a:pPr lvl="1"/>
                <a:r>
                  <a:rPr lang="en-US" dirty="0"/>
                  <a:t>2-3 trees</a:t>
                </a:r>
              </a:p>
              <a:p>
                <a:pPr lvl="1"/>
                <a:r>
                  <a:rPr lang="en-US" dirty="0"/>
                  <a:t>red-black trees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Adelson-Velsky</a:t>
            </a:r>
            <a:r>
              <a:rPr lang="en-US" dirty="0"/>
              <a:t> and Landis’ trees</a:t>
            </a:r>
          </a:p>
          <a:p>
            <a:pPr lvl="1"/>
            <a:r>
              <a:rPr lang="en-US" dirty="0"/>
              <a:t>AVL tree is a </a:t>
            </a:r>
            <a:r>
              <a:rPr lang="en-US" b="1" dirty="0">
                <a:solidFill>
                  <a:srgbClr val="CC00CC"/>
                </a:solidFill>
              </a:rPr>
              <a:t>binary search tree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AVL trees’ balance condition:</a:t>
            </a:r>
          </a:p>
          <a:p>
            <a:pPr lvl="1"/>
            <a:r>
              <a:rPr lang="en-US" dirty="0"/>
              <a:t>An empty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non-empty binary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Both its left and right </a:t>
            </a:r>
            <a:r>
              <a:rPr lang="en-US" dirty="0" err="1"/>
              <a:t>subtrees</a:t>
            </a:r>
            <a:r>
              <a:rPr lang="en-US" dirty="0"/>
              <a:t>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 height of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C00000"/>
                </a:solidFill>
              </a:rPr>
              <a:t>at most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 of the Following Trees Are AVL Balanced?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all the AVL balanced trees.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9" idx="1"/>
            </p:cNvCxnSpPr>
            <p:nvPr/>
          </p:nvCxnSpPr>
          <p:spPr>
            <a:xfrm>
              <a:off x="7173131" y="4594132"/>
              <a:ext cx="732129" cy="3288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1"/>
            </p:cNvCxnSpPr>
            <p:nvPr/>
          </p:nvCxnSpPr>
          <p:spPr>
            <a:xfrm>
              <a:off x="6420340" y="5277340"/>
              <a:ext cx="2926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3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C:</a:t>
              </a:r>
            </a:p>
          </p:txBody>
        </p:sp>
        <p:cxnSp>
          <p:nvCxnSpPr>
            <p:cNvPr id="16" name="Straight Connector 15"/>
            <p:cNvCxnSpPr>
              <a:stCxn id="9" idx="5"/>
              <a:endCxn id="17" idx="1"/>
            </p:cNvCxnSpPr>
            <p:nvPr/>
          </p:nvCxnSpPr>
          <p:spPr>
            <a:xfrm>
              <a:off x="8178840" y="5196553"/>
              <a:ext cx="2541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44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0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0" idx="5"/>
                  <a:endCxn id="56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4" idx="3"/>
                  <a:endCxn id="58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8" idx="5"/>
                  <a:endCxn id="47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5464575" y="1976735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D:</a:t>
              </a:r>
            </a:p>
          </p:txBody>
        </p:sp>
      </p:grpSp>
      <p:pic>
        <p:nvPicPr>
          <p:cNvPr id="38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39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3"/>
              <a:endCxn id="40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41199" y="200271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674" y="276999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B:</a:t>
            </a:r>
          </a:p>
        </p:txBody>
      </p:sp>
      <p:sp>
        <p:nvSpPr>
          <p:cNvPr id="60" name="Oval 59"/>
          <p:cNvSpPr/>
          <p:nvPr/>
        </p:nvSpPr>
        <p:spPr>
          <a:xfrm>
            <a:off x="869258" y="2065515"/>
            <a:ext cx="386900" cy="386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202" y="4460123"/>
            <a:ext cx="6314777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AVL trees’ balance condition: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 empty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non-empty binary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Both its left and right subtrees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The height of left and right subtrees differ by </a:t>
            </a:r>
            <a:r>
              <a:rPr lang="en-US" altLang="zh-CN" sz="2200" b="1" dirty="0">
                <a:solidFill>
                  <a:srgbClr val="C00000"/>
                </a:solidFill>
              </a:rPr>
              <a:t>at most 1</a:t>
            </a:r>
            <a:r>
              <a:rPr lang="en-US" altLang="zh-C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4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AVL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an AVL balanced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internal nodes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−1≤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AVL trees satisfies the general “balanced condition” 1:</a:t>
                </a:r>
              </a:p>
              <a:p>
                <a:pPr lvl="1"/>
                <a:r>
                  <a:rPr lang="en-US" dirty="0"/>
                  <a:t>The height of a tree of n nodes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Search is guaranteed to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time!</a:t>
                </a:r>
              </a:p>
              <a:p>
                <a:r>
                  <a:rPr lang="en-US" dirty="0"/>
                  <a:t>We will also show that AVL trees satisfy the general “balance condition” 2: </a:t>
                </a:r>
              </a:p>
              <a:p>
                <a:pPr lvl="1"/>
                <a:r>
                  <a:rPr lang="en-US" dirty="0"/>
                  <a:t>Balance condition can be maintained </a:t>
                </a:r>
                <a:r>
                  <a:rPr lang="en-US" b="1" dirty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Search, insertion, and removal all work exactly the same as with BST.</a:t>
            </a:r>
          </a:p>
          <a:p>
            <a:endParaRPr lang="en-US" dirty="0"/>
          </a:p>
          <a:p>
            <a:r>
              <a:rPr lang="en-US" dirty="0"/>
              <a:t>However, after each insertion or removal, we must check whether the tree is still </a:t>
            </a:r>
            <a:r>
              <a:rPr lang="en-US" b="1" dirty="0">
                <a:solidFill>
                  <a:srgbClr val="C00000"/>
                </a:solidFill>
              </a:rPr>
              <a:t>AVL balanced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not, we need to “</a:t>
            </a:r>
            <a:r>
              <a:rPr lang="en-US" b="1" dirty="0">
                <a:solidFill>
                  <a:srgbClr val="0000FF"/>
                </a:solidFill>
              </a:rPr>
              <a:t>re-balance</a:t>
            </a:r>
            <a:r>
              <a:rPr lang="en-US" dirty="0"/>
              <a:t>” the tree.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34320</TotalTime>
  <Words>2785</Words>
  <Application>Microsoft Office PowerPoint</Application>
  <PresentationFormat>全屏显示(4:3)</PresentationFormat>
  <Paragraphs>691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Franklin Gothic Book</vt:lpstr>
      <vt:lpstr>Arial</vt:lpstr>
      <vt:lpstr>Perpetua</vt:lpstr>
      <vt:lpstr>Wingdings 2</vt:lpstr>
      <vt:lpstr>Cambria Math</vt:lpstr>
      <vt:lpstr>Calibri</vt:lpstr>
      <vt:lpstr>Courier New</vt:lpstr>
      <vt:lpstr>Equity</vt:lpstr>
      <vt:lpstr>VE281 Data Structures and Algorithms</vt:lpstr>
      <vt:lpstr>Outline</vt:lpstr>
      <vt:lpstr>Motivation</vt:lpstr>
      <vt:lpstr>Balanced Search Trees</vt:lpstr>
      <vt:lpstr>Balanced Search Trees</vt:lpstr>
      <vt:lpstr>AVL Trees</vt:lpstr>
      <vt:lpstr>Which of the Following Trees Are AVL Balanced?</vt:lpstr>
      <vt:lpstr>Properties of AVL Trees</vt:lpstr>
      <vt:lpstr>AVL Trees Operations</vt:lpstr>
      <vt:lpstr>Re-Balance the Tree via Rotation</vt:lpstr>
      <vt:lpstr>Right Rotation</vt:lpstr>
      <vt:lpstr>Left Rotation</vt:lpstr>
      <vt:lpstr>Balance Factor</vt:lpstr>
      <vt:lpstr>Outline</vt:lpstr>
      <vt:lpstr>Insertion</vt:lpstr>
      <vt:lpstr>Breaking AVL Balance Condition Left-Left Insertion</vt:lpstr>
      <vt:lpstr>Restoring AVL Balance Condition Left-Left Rotation</vt:lpstr>
      <vt:lpstr>Restoring AVL Balance Condition Left-Left Rotation</vt:lpstr>
      <vt:lpstr>Properties of Left-Left Rotation</vt:lpstr>
      <vt:lpstr>Right-Right (RR) Rotation</vt:lpstr>
      <vt:lpstr>Breaking AVL Balance Condition Left-Right Insertion</vt:lpstr>
      <vt:lpstr>Restoring AVL Balance Condition Left-Right Insertion</vt:lpstr>
      <vt:lpstr>Left-Right (LR) Rotation</vt:lpstr>
      <vt:lpstr>Left-Right (LR) Rotation</vt:lpstr>
      <vt:lpstr>Left-Right (LR) Rotation</vt:lpstr>
      <vt:lpstr>Properties of Left-Right Rotation</vt:lpstr>
      <vt:lpstr>Right-Left (RL) Rotation</vt:lpstr>
      <vt:lpstr>Rotation Summary</vt:lpstr>
      <vt:lpstr>Exercises</vt:lpstr>
      <vt:lpstr>Exercises</vt:lpstr>
      <vt:lpstr>Exercises</vt:lpstr>
      <vt:lpstr>The Number of Rotations Required</vt:lpstr>
      <vt:lpstr>Animation</vt:lpstr>
      <vt:lpstr>Outline</vt:lpstr>
      <vt:lpstr>AVL Trees Supporting Data Members and Functions</vt:lpstr>
      <vt:lpstr>AVL Trees Supporting Functions</vt:lpstr>
      <vt:lpstr>AVL Trees Changes to Insertion</vt:lpstr>
      <vt:lpstr>Removal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LIU YURU</cp:lastModifiedBy>
  <cp:revision>2567</cp:revision>
  <dcterms:created xsi:type="dcterms:W3CDTF">2008-09-02T17:19:50Z</dcterms:created>
  <dcterms:modified xsi:type="dcterms:W3CDTF">2020-12-10T13:54:13Z</dcterms:modified>
</cp:coreProperties>
</file>