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6"/>
  </p:notesMasterIdLst>
  <p:handoutMasterIdLst>
    <p:handoutMasterId r:id="rId47"/>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722" r:id="rId16"/>
    <p:sldId id="627" r:id="rId17"/>
    <p:sldId id="693" r:id="rId18"/>
    <p:sldId id="719" r:id="rId19"/>
    <p:sldId id="720" r:id="rId20"/>
    <p:sldId id="694" r:id="rId21"/>
    <p:sldId id="695" r:id="rId22"/>
    <p:sldId id="696" r:id="rId23"/>
    <p:sldId id="697" r:id="rId24"/>
    <p:sldId id="698" r:id="rId25"/>
    <p:sldId id="699" r:id="rId26"/>
    <p:sldId id="700" r:id="rId27"/>
    <p:sldId id="701" r:id="rId28"/>
    <p:sldId id="702" r:id="rId29"/>
    <p:sldId id="703" r:id="rId30"/>
    <p:sldId id="704" r:id="rId31"/>
    <p:sldId id="705" r:id="rId32"/>
    <p:sldId id="706" r:id="rId33"/>
    <p:sldId id="707" r:id="rId34"/>
    <p:sldId id="708" r:id="rId35"/>
    <p:sldId id="709" r:id="rId36"/>
    <p:sldId id="710" r:id="rId37"/>
    <p:sldId id="711" r:id="rId38"/>
    <p:sldId id="712" r:id="rId39"/>
    <p:sldId id="713" r:id="rId40"/>
    <p:sldId id="714" r:id="rId41"/>
    <p:sldId id="715" r:id="rId42"/>
    <p:sldId id="716" r:id="rId43"/>
    <p:sldId id="717" r:id="rId44"/>
    <p:sldId id="72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145" d="100"/>
          <a:sy n="145" d="100"/>
        </p:scale>
        <p:origin x="225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43</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11/23/2020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11/23/2020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11/23/2020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11/23/2020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rPr dirty="0"/>
              <a:t>VE281</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8193-55EE-474B-9960-D182DE12BC8F}"/>
              </a:ext>
            </a:extLst>
          </p:cNvPr>
          <p:cNvSpPr>
            <a:spLocks noGrp="1"/>
          </p:cNvSpPr>
          <p:nvPr>
            <p:ph type="title"/>
          </p:nvPr>
        </p:nvSpPr>
        <p:spPr/>
        <p:txBody>
          <a:bodyPr/>
          <a:lstStyle/>
          <a:p>
            <a:r>
              <a:rPr lang="en-US" altLang="zh-CN" dirty="0"/>
              <a:t>Invariants</a:t>
            </a:r>
            <a:endParaRPr lang="en-US" dirty="0"/>
          </a:p>
        </p:txBody>
      </p:sp>
      <p:sp>
        <p:nvSpPr>
          <p:cNvPr id="3" name="Slide Number Placeholder 2">
            <a:extLst>
              <a:ext uri="{FF2B5EF4-FFF2-40B4-BE49-F238E27FC236}">
                <a16:creationId xmlns:a16="http://schemas.microsoft.com/office/drawing/2014/main" id="{4B7820A8-3816-4CE5-B8DD-B121DF06D7CE}"/>
              </a:ext>
            </a:extLst>
          </p:cNvPr>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a:extLst>
              <a:ext uri="{FF2B5EF4-FFF2-40B4-BE49-F238E27FC236}">
                <a16:creationId xmlns:a16="http://schemas.microsoft.com/office/drawing/2014/main" id="{403CB488-8F0F-4869-AF2A-815825207C2E}"/>
              </a:ext>
            </a:extLst>
          </p:cNvPr>
          <p:cNvSpPr>
            <a:spLocks noGrp="1"/>
          </p:cNvSpPr>
          <p:nvPr>
            <p:ph sz="quarter" idx="1"/>
          </p:nvPr>
        </p:nvSpPr>
        <p:spPr/>
        <p:txBody>
          <a:bodyPr/>
          <a:lstStyle/>
          <a:p>
            <a:r>
              <a:rPr lang="en-US" b="1" dirty="0">
                <a:solidFill>
                  <a:srgbClr val="FF0000"/>
                </a:solidFill>
              </a:rPr>
              <a:t>Red</a:t>
            </a:r>
            <a:r>
              <a:rPr lang="en-US" dirty="0"/>
              <a:t> Rule: Red nodes do not have Red children</a:t>
            </a:r>
          </a:p>
          <a:p>
            <a:r>
              <a:rPr lang="en-US" b="1" dirty="0"/>
              <a:t>Black</a:t>
            </a:r>
            <a:r>
              <a:rPr lang="en-US" dirty="0"/>
              <a:t> </a:t>
            </a:r>
            <a:r>
              <a:rPr lang="en-US" b="1" dirty="0"/>
              <a:t>Height</a:t>
            </a:r>
            <a:r>
              <a:rPr lang="en-US" dirty="0"/>
              <a:t> </a:t>
            </a:r>
            <a:r>
              <a:rPr lang="en-US" altLang="zh-CN" dirty="0"/>
              <a:t>Rule (Path Rule): Paths that stem from the same node have the same black heights.</a:t>
            </a:r>
            <a:endParaRPr lang="en-US" dirty="0"/>
          </a:p>
        </p:txBody>
      </p:sp>
    </p:spTree>
    <p:extLst>
      <p:ext uri="{BB962C8B-B14F-4D97-AF65-F5344CB8AC3E}">
        <p14:creationId xmlns:p14="http://schemas.microsoft.com/office/powerpoint/2010/main" val="382119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C090684-B8C9-4F2F-BCBE-1170B1354888}"/>
              </a:ext>
            </a:extLst>
          </p:cNvPr>
          <p:cNvSpPr txBox="1"/>
          <p:nvPr/>
        </p:nvSpPr>
        <p:spPr>
          <a:xfrm>
            <a:off x="798729" y="4800600"/>
            <a:ext cx="7924800" cy="1384995"/>
          </a:xfrm>
          <a:prstGeom prst="rect">
            <a:avLst/>
          </a:prstGeom>
          <a:noFill/>
          <a:ln w="19050">
            <a:solidFill>
              <a:srgbClr val="0070C0"/>
            </a:solidFill>
          </a:ln>
        </p:spPr>
        <p:txBody>
          <a:bodyPr wrap="square">
            <a:spAutoFit/>
          </a:bodyPr>
          <a:lstStyle/>
          <a:p>
            <a:r>
              <a:rPr lang="en-US" sz="2800" dirty="0"/>
              <a:t>Key idea:</a:t>
            </a:r>
          </a:p>
          <a:p>
            <a:r>
              <a:rPr lang="en-US" sz="2800" dirty="0"/>
              <a:t>We prioritize the maintenance of the </a:t>
            </a:r>
            <a:r>
              <a:rPr lang="en-US" sz="2800" b="1" dirty="0"/>
              <a:t>Black</a:t>
            </a:r>
            <a:r>
              <a:rPr lang="en-US" sz="2800" dirty="0"/>
              <a:t> </a:t>
            </a:r>
            <a:r>
              <a:rPr lang="en-US" sz="2800" b="1" dirty="0"/>
              <a:t>Height</a:t>
            </a:r>
            <a:r>
              <a:rPr lang="en-US" sz="2800" dirty="0"/>
              <a:t> </a:t>
            </a:r>
            <a:r>
              <a:rPr lang="en-US" altLang="zh-CN" sz="2800" b="1" dirty="0"/>
              <a:t>Rule</a:t>
            </a:r>
            <a:r>
              <a:rPr lang="en-US" altLang="zh-CN" sz="2800" dirty="0"/>
              <a:t> over the </a:t>
            </a:r>
            <a:r>
              <a:rPr lang="en-US" sz="2800" b="1" dirty="0">
                <a:solidFill>
                  <a:srgbClr val="FF0000"/>
                </a:solidFill>
              </a:rPr>
              <a:t>Red</a:t>
            </a:r>
            <a:r>
              <a:rPr lang="en-US" sz="2800" dirty="0"/>
              <a:t> </a:t>
            </a:r>
            <a:r>
              <a:rPr lang="en-US" sz="2800" b="1" dirty="0">
                <a:solidFill>
                  <a:srgbClr val="FF0000"/>
                </a:solidFill>
              </a:rPr>
              <a:t>Rule</a:t>
            </a:r>
          </a:p>
        </p:txBody>
      </p:sp>
    </p:spTree>
    <p:extLst>
      <p:ext uri="{BB962C8B-B14F-4D97-AF65-F5344CB8AC3E}">
        <p14:creationId xmlns:p14="http://schemas.microsoft.com/office/powerpoint/2010/main" val="29597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t>B.</a:t>
            </a:r>
            <a:r>
              <a:rPr lang="en-US" altLang="zh-CN" dirty="0"/>
              <a:t> P could have a sibling.</a:t>
            </a:r>
          </a:p>
          <a:p>
            <a:pPr marL="0" indent="0">
              <a:buNone/>
            </a:pPr>
            <a:r>
              <a:rPr lang="en-US" altLang="zh-CN" b="1" dirty="0"/>
              <a:t>C.</a:t>
            </a:r>
            <a:r>
              <a:rPr lang="en-US" altLang="zh-CN" dirty="0"/>
              <a:t> P could have no siblings.</a:t>
            </a:r>
          </a:p>
          <a:p>
            <a:pPr marL="0" indent="0">
              <a:buNone/>
            </a:pPr>
            <a:r>
              <a:rPr lang="en-US" altLang="zh-CN" b="1" dirty="0"/>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8954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304800"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A504701-E11C-460B-8F16-7053B90185DF}"/>
              </a:ext>
            </a:extLst>
          </p:cNvPr>
          <p:cNvGrpSpPr/>
          <p:nvPr/>
        </p:nvGrpSpPr>
        <p:grpSpPr>
          <a:xfrm flipH="1">
            <a:off x="5418011" y="4076700"/>
            <a:ext cx="3035400" cy="2574997"/>
            <a:chOff x="2635200" y="2454203"/>
            <a:chExt cx="3035400" cy="2574997"/>
          </a:xfrm>
        </p:grpSpPr>
        <p:sp>
          <p:nvSpPr>
            <p:cNvPr id="38" name="Oval 37">
              <a:extLst>
                <a:ext uri="{FF2B5EF4-FFF2-40B4-BE49-F238E27FC236}">
                  <a16:creationId xmlns:a16="http://schemas.microsoft.com/office/drawing/2014/main" id="{EDC9A802-6CDF-4ACA-B6AB-C04FD0A21978}"/>
                </a:ext>
              </a:extLst>
            </p:cNvPr>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3" name="Straight Connector 42">
              <a:extLst>
                <a:ext uri="{FF2B5EF4-FFF2-40B4-BE49-F238E27FC236}">
                  <a16:creationId xmlns:a16="http://schemas.microsoft.com/office/drawing/2014/main" id="{2017987F-3822-4F32-87D0-BF70D2FA0640}"/>
                </a:ext>
              </a:extLst>
            </p:cNvPr>
            <p:cNvCxnSpPr>
              <a:stCxn id="38" idx="3"/>
              <a:endCxn id="4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5C7B08E-E4C6-4087-8054-AA6CDA88F107}"/>
                </a:ext>
              </a:extLst>
            </p:cNvPr>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9" name="Oval 48">
              <a:extLst>
                <a:ext uri="{FF2B5EF4-FFF2-40B4-BE49-F238E27FC236}">
                  <a16:creationId xmlns:a16="http://schemas.microsoft.com/office/drawing/2014/main" id="{D337A80A-FF58-46AE-82FD-899981236DD0}"/>
                </a:ext>
              </a:extLst>
            </p:cNvPr>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a:extLst>
                <a:ext uri="{FF2B5EF4-FFF2-40B4-BE49-F238E27FC236}">
                  <a16:creationId xmlns:a16="http://schemas.microsoft.com/office/drawing/2014/main" id="{03845F29-21CF-48D8-8B97-762227FF13A7}"/>
                </a:ext>
              </a:extLst>
            </p:cNvPr>
            <p:cNvCxnSpPr>
              <a:stCxn id="38" idx="5"/>
              <a:endCxn id="49"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5C5680A-E8EC-48AE-9EC1-F8A13216061E}"/>
                </a:ext>
              </a:extLst>
            </p:cNvPr>
            <p:cNvCxnSpPr>
              <a:stCxn id="49" idx="5"/>
              <a:endCxn id="53"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FF06294C-E2E9-4E83-90A5-32773EDBCCF4}"/>
                </a:ext>
              </a:extLst>
            </p:cNvPr>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6" name="Group 55">
              <a:extLst>
                <a:ext uri="{FF2B5EF4-FFF2-40B4-BE49-F238E27FC236}">
                  <a16:creationId xmlns:a16="http://schemas.microsoft.com/office/drawing/2014/main" id="{7D3E972B-1DF2-4371-9E7B-EA1D3DBB5A85}"/>
                </a:ext>
              </a:extLst>
            </p:cNvPr>
            <p:cNvGrpSpPr/>
            <p:nvPr/>
          </p:nvGrpSpPr>
          <p:grpSpPr>
            <a:xfrm>
              <a:off x="2635200" y="4267200"/>
              <a:ext cx="489000" cy="749400"/>
              <a:chOff x="2819400" y="4432200"/>
              <a:chExt cx="489000" cy="749400"/>
            </a:xfrm>
          </p:grpSpPr>
          <p:sp>
            <p:nvSpPr>
              <p:cNvPr id="74" name="Isosceles Triangle 73">
                <a:extLst>
                  <a:ext uri="{FF2B5EF4-FFF2-40B4-BE49-F238E27FC236}">
                    <a16:creationId xmlns:a16="http://schemas.microsoft.com/office/drawing/2014/main" id="{78209567-65A5-44F0-8CC6-4B13A7619DD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5" name="Oval 74">
                <a:extLst>
                  <a:ext uri="{FF2B5EF4-FFF2-40B4-BE49-F238E27FC236}">
                    <a16:creationId xmlns:a16="http://schemas.microsoft.com/office/drawing/2014/main" id="{FFA9C9FC-5C28-403F-AD1F-8C4EAE9890C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57" name="Group 56">
              <a:extLst>
                <a:ext uri="{FF2B5EF4-FFF2-40B4-BE49-F238E27FC236}">
                  <a16:creationId xmlns:a16="http://schemas.microsoft.com/office/drawing/2014/main" id="{4F727EFD-285F-45B4-8F7C-5B8561E7DF37}"/>
                </a:ext>
              </a:extLst>
            </p:cNvPr>
            <p:cNvGrpSpPr/>
            <p:nvPr/>
          </p:nvGrpSpPr>
          <p:grpSpPr>
            <a:xfrm>
              <a:off x="3276600" y="4279800"/>
              <a:ext cx="489000" cy="749400"/>
              <a:chOff x="2819400" y="4432200"/>
              <a:chExt cx="489000" cy="749400"/>
            </a:xfrm>
          </p:grpSpPr>
          <p:sp>
            <p:nvSpPr>
              <p:cNvPr id="72" name="Isosceles Triangle 71">
                <a:extLst>
                  <a:ext uri="{FF2B5EF4-FFF2-40B4-BE49-F238E27FC236}">
                    <a16:creationId xmlns:a16="http://schemas.microsoft.com/office/drawing/2014/main" id="{6152321A-3A4B-4804-BF08-65A688C49C5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3" name="Oval 72">
                <a:extLst>
                  <a:ext uri="{FF2B5EF4-FFF2-40B4-BE49-F238E27FC236}">
                    <a16:creationId xmlns:a16="http://schemas.microsoft.com/office/drawing/2014/main" id="{B4DDDC7E-3BBA-4ED9-B637-D72FE57D3E1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58" name="Straight Connector 57">
              <a:extLst>
                <a:ext uri="{FF2B5EF4-FFF2-40B4-BE49-F238E27FC236}">
                  <a16:creationId xmlns:a16="http://schemas.microsoft.com/office/drawing/2014/main" id="{7032E7AA-F6F7-4605-B0EB-F78242749510}"/>
                </a:ext>
              </a:extLst>
            </p:cNvPr>
            <p:cNvCxnSpPr>
              <a:stCxn id="53" idx="5"/>
              <a:endCxn id="75"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293D54-3E9E-4DF1-B79B-D337A74AC427}"/>
                </a:ext>
              </a:extLst>
            </p:cNvPr>
            <p:cNvCxnSpPr>
              <a:stCxn id="73" idx="0"/>
              <a:endCxn id="53"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5F69FA05-27FB-40E4-86D3-19D26E8BDA4D}"/>
                </a:ext>
              </a:extLst>
            </p:cNvPr>
            <p:cNvGrpSpPr/>
            <p:nvPr/>
          </p:nvGrpSpPr>
          <p:grpSpPr>
            <a:xfrm>
              <a:off x="3810000" y="3670200"/>
              <a:ext cx="489000" cy="749400"/>
              <a:chOff x="2819400" y="4432200"/>
              <a:chExt cx="489000" cy="749400"/>
            </a:xfrm>
          </p:grpSpPr>
          <p:sp>
            <p:nvSpPr>
              <p:cNvPr id="70" name="Isosceles Triangle 69">
                <a:extLst>
                  <a:ext uri="{FF2B5EF4-FFF2-40B4-BE49-F238E27FC236}">
                    <a16:creationId xmlns:a16="http://schemas.microsoft.com/office/drawing/2014/main" id="{BB5CD48D-3BAA-4610-B585-23AAA9CF8E81}"/>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a:extLst>
                  <a:ext uri="{FF2B5EF4-FFF2-40B4-BE49-F238E27FC236}">
                    <a16:creationId xmlns:a16="http://schemas.microsoft.com/office/drawing/2014/main" id="{40917562-FA5F-4C38-8FD9-F739211A9680}"/>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1" name="Straight Connector 60">
              <a:extLst>
                <a:ext uri="{FF2B5EF4-FFF2-40B4-BE49-F238E27FC236}">
                  <a16:creationId xmlns:a16="http://schemas.microsoft.com/office/drawing/2014/main" id="{B279A87C-AF35-4128-8072-695A3A3E74A9}"/>
                </a:ext>
              </a:extLst>
            </p:cNvPr>
            <p:cNvCxnSpPr>
              <a:stCxn id="49" idx="3"/>
              <a:endCxn id="71"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2C8C52B-C8DA-488E-A15F-B9CFBDA4CE72}"/>
                </a:ext>
              </a:extLst>
            </p:cNvPr>
            <p:cNvGrpSpPr/>
            <p:nvPr/>
          </p:nvGrpSpPr>
          <p:grpSpPr>
            <a:xfrm>
              <a:off x="4419600" y="3670200"/>
              <a:ext cx="489000" cy="749400"/>
              <a:chOff x="2819400" y="4432200"/>
              <a:chExt cx="489000" cy="749400"/>
            </a:xfrm>
          </p:grpSpPr>
          <p:sp>
            <p:nvSpPr>
              <p:cNvPr id="68" name="Isosceles Triangle 67">
                <a:extLst>
                  <a:ext uri="{FF2B5EF4-FFF2-40B4-BE49-F238E27FC236}">
                    <a16:creationId xmlns:a16="http://schemas.microsoft.com/office/drawing/2014/main" id="{8FF7BCE3-A0D6-419A-AF12-3A4E80D18E00}"/>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a:extLst>
                  <a:ext uri="{FF2B5EF4-FFF2-40B4-BE49-F238E27FC236}">
                    <a16:creationId xmlns:a16="http://schemas.microsoft.com/office/drawing/2014/main" id="{92F96AB2-B8B4-4AC4-8781-1AAA1A9F23BC}"/>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3" name="Straight Connector 62">
              <a:extLst>
                <a:ext uri="{FF2B5EF4-FFF2-40B4-BE49-F238E27FC236}">
                  <a16:creationId xmlns:a16="http://schemas.microsoft.com/office/drawing/2014/main" id="{B8CC0A57-DF9E-48D1-89AB-BCFCFA23440D}"/>
                </a:ext>
              </a:extLst>
            </p:cNvPr>
            <p:cNvCxnSpPr>
              <a:stCxn id="44" idx="5"/>
              <a:endCxn id="69"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C31B6B7-D95D-43B4-8ACD-EB35D9F84785}"/>
                </a:ext>
              </a:extLst>
            </p:cNvPr>
            <p:cNvGrpSpPr/>
            <p:nvPr/>
          </p:nvGrpSpPr>
          <p:grpSpPr>
            <a:xfrm>
              <a:off x="5181600" y="3657600"/>
              <a:ext cx="489000" cy="749400"/>
              <a:chOff x="2819400" y="4432200"/>
              <a:chExt cx="489000" cy="749400"/>
            </a:xfrm>
          </p:grpSpPr>
          <p:sp>
            <p:nvSpPr>
              <p:cNvPr id="66" name="Isosceles Triangle 65">
                <a:extLst>
                  <a:ext uri="{FF2B5EF4-FFF2-40B4-BE49-F238E27FC236}">
                    <a16:creationId xmlns:a16="http://schemas.microsoft.com/office/drawing/2014/main" id="{ED534268-EBA0-498B-AD76-6CA9D8554CE6}"/>
                  </a:ext>
                </a:extLst>
              </p:cNvPr>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a:extLst>
                  <a:ext uri="{FF2B5EF4-FFF2-40B4-BE49-F238E27FC236}">
                    <a16:creationId xmlns:a16="http://schemas.microsoft.com/office/drawing/2014/main" id="{142FCA0E-7B1F-4AD1-8F68-2E6ED4F58306}"/>
                  </a:ext>
                </a:extLst>
              </p:cNvPr>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65" name="Straight Connector 64">
              <a:extLst>
                <a:ext uri="{FF2B5EF4-FFF2-40B4-BE49-F238E27FC236}">
                  <a16:creationId xmlns:a16="http://schemas.microsoft.com/office/drawing/2014/main" id="{FB1C12C2-C463-4350-B518-3703203DB6BA}"/>
                </a:ext>
              </a:extLst>
            </p:cNvPr>
            <p:cNvCxnSpPr>
              <a:endCxn id="4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C768-2B0B-4BA2-AD84-1197BF04E4B2}"/>
              </a:ext>
            </a:extLst>
          </p:cNvPr>
          <p:cNvSpPr>
            <a:spLocks noGrp="1"/>
          </p:cNvSpPr>
          <p:nvPr>
            <p:ph type="title"/>
          </p:nvPr>
        </p:nvSpPr>
        <p:spPr/>
        <p:txBody>
          <a:bodyPr/>
          <a:lstStyle/>
          <a:p>
            <a:r>
              <a:rPr lang="en-US" altLang="zh-CN" dirty="0"/>
              <a:t>Compared Against AVL Tree</a:t>
            </a:r>
            <a:endParaRPr lang="en-US" dirty="0"/>
          </a:p>
        </p:txBody>
      </p:sp>
      <p:sp>
        <p:nvSpPr>
          <p:cNvPr id="3" name="Slide Number Placeholder 2">
            <a:extLst>
              <a:ext uri="{FF2B5EF4-FFF2-40B4-BE49-F238E27FC236}">
                <a16:creationId xmlns:a16="http://schemas.microsoft.com/office/drawing/2014/main" id="{B13D5965-0C2B-4B5C-B8D7-6376D9D71FAF}"/>
              </a:ext>
            </a:extLst>
          </p:cNvPr>
          <p:cNvSpPr>
            <a:spLocks noGrp="1"/>
          </p:cNvSpPr>
          <p:nvPr>
            <p:ph type="sldNum" sz="quarter" idx="12"/>
          </p:nvPr>
        </p:nvSpPr>
        <p:spPr/>
        <p:txBody>
          <a:bodyPr/>
          <a:lstStyle/>
          <a:p>
            <a:fld id="{6E2E4A66-FC3E-4C0B-B5A2-3AC9BF2C6C04}" type="slidenum">
              <a:rPr lang="en-US" smtClean="0"/>
              <a:pPr/>
              <a:t>44</a:t>
            </a:fld>
            <a:endParaRPr lang="en-US"/>
          </a:p>
        </p:txBody>
      </p:sp>
      <p:sp>
        <p:nvSpPr>
          <p:cNvPr id="4" name="Content Placeholder 3">
            <a:extLst>
              <a:ext uri="{FF2B5EF4-FFF2-40B4-BE49-F238E27FC236}">
                <a16:creationId xmlns:a16="http://schemas.microsoft.com/office/drawing/2014/main" id="{091B3577-F1D3-4DD3-874C-02D413F26694}"/>
              </a:ext>
            </a:extLst>
          </p:cNvPr>
          <p:cNvSpPr>
            <a:spLocks noGrp="1"/>
          </p:cNvSpPr>
          <p:nvPr>
            <p:ph sz="quarter" idx="1"/>
          </p:nvPr>
        </p:nvSpPr>
        <p:spPr/>
        <p:txBody>
          <a:bodyPr/>
          <a:lstStyle/>
          <a:p>
            <a:r>
              <a:rPr lang="en-US" dirty="0"/>
              <a:t>Tree is less balanced</a:t>
            </a:r>
          </a:p>
          <a:p>
            <a:pPr lvl="1"/>
            <a:r>
              <a:rPr lang="en-US" dirty="0"/>
              <a:t>Bad for search</a:t>
            </a:r>
          </a:p>
          <a:p>
            <a:pPr lvl="1"/>
            <a:r>
              <a:rPr lang="en-US" dirty="0"/>
              <a:t>Good for insertion/deletion</a:t>
            </a:r>
          </a:p>
          <a:p>
            <a:r>
              <a:rPr lang="en-US" dirty="0"/>
              <a:t>What’s the best DS for</a:t>
            </a:r>
          </a:p>
          <a:p>
            <a:pPr lvl="1"/>
            <a:r>
              <a:rPr lang="en-US" dirty="0"/>
              <a:t>Database (lots of lookups, fewer modifications)?</a:t>
            </a:r>
          </a:p>
          <a:p>
            <a:pPr lvl="1"/>
            <a:r>
              <a:rPr lang="en-US" dirty="0"/>
              <a:t>Stock market transactions (lots of modifications)?</a:t>
            </a:r>
          </a:p>
        </p:txBody>
      </p:sp>
    </p:spTree>
    <p:extLst>
      <p:ext uri="{BB962C8B-B14F-4D97-AF65-F5344CB8AC3E}">
        <p14:creationId xmlns:p14="http://schemas.microsoft.com/office/powerpoint/2010/main" val="356457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t>B.</a:t>
            </a:r>
            <a:r>
              <a:rPr lang="en-US" altLang="zh-CN" dirty="0"/>
              <a:t> It is possible for a </a:t>
            </a:r>
            <a:r>
              <a:rPr lang="en-US" altLang="zh-CN" b="1" dirty="0"/>
              <a:t>black</a:t>
            </a:r>
            <a:r>
              <a:rPr lang="en-US" altLang="zh-CN" dirty="0"/>
              <a:t> node to have a single child.</a:t>
            </a:r>
          </a:p>
          <a:p>
            <a:pPr marL="0" indent="0">
              <a:buNone/>
            </a:pPr>
            <a:r>
              <a:rPr lang="en-US" altLang="zh-CN" b="1" dirty="0"/>
              <a:t>C.</a:t>
            </a:r>
            <a:r>
              <a:rPr lang="en-US" altLang="zh-CN" dirty="0"/>
              <a:t> It is possible for a node to have two children of different colors.</a:t>
            </a:r>
          </a:p>
          <a:p>
            <a:pPr marL="0" indent="0">
              <a:buNone/>
            </a:pPr>
            <a:r>
              <a:rPr lang="en-US" altLang="zh-CN" b="1" dirty="0"/>
              <a:t>D.</a:t>
            </a:r>
            <a:r>
              <a:rPr lang="en-US" altLang="zh-CN" dirty="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34162</TotalTime>
  <Words>2930</Words>
  <Application>Microsoft Office PowerPoint</Application>
  <PresentationFormat>On-screen Show (4:3)</PresentationFormat>
  <Paragraphs>810</Paragraphs>
  <Slides>44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Cambria Math</vt:lpstr>
      <vt:lpstr>Franklin Gothic Book</vt:lpstr>
      <vt:lpstr>Perpetua</vt:lpstr>
      <vt:lpstr>Times New Roman</vt:lpstr>
      <vt:lpstr>Wingdings 2</vt:lpstr>
      <vt:lpstr>Equity</vt:lpstr>
      <vt:lpstr>VE281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Invariants</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lpstr>Compared Against AVL Tree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A9981</cp:lastModifiedBy>
  <cp:revision>2603</cp:revision>
  <dcterms:created xsi:type="dcterms:W3CDTF">2008-09-02T17:19:50Z</dcterms:created>
  <dcterms:modified xsi:type="dcterms:W3CDTF">2020-11-23T07:03:50Z</dcterms:modified>
</cp:coreProperties>
</file>