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Richee" initials="YR" lastIdx="1" clrIdx="0">
    <p:extLst>
      <p:ext uri="{19B8F6BF-5375-455C-9EA6-DF929625EA0E}">
        <p15:presenceInfo xmlns:p15="http://schemas.microsoft.com/office/powerpoint/2012/main" userId="618bc0b2e84d00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00564-D673-4008-9CC7-3C42E255FB31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57CE2-66AA-45BD-A460-463551F8A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3898899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54334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6184"/>
            <a:ext cx="9144000" cy="630764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3" name="矩形 12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22"/>
            <a:ext cx="1460445" cy="1345612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664200"/>
            <a:ext cx="9144000" cy="41443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Jan-xx-19</a:t>
            </a:r>
            <a:endParaRPr lang="zh-CN" altLang="en-US" dirty="0"/>
          </a:p>
        </p:txBody>
      </p:sp>
      <p:sp>
        <p:nvSpPr>
          <p:cNvPr id="22" name="文本框 21"/>
          <p:cNvSpPr txBox="1"/>
          <p:nvPr userDrawn="1"/>
        </p:nvSpPr>
        <p:spPr>
          <a:xfrm>
            <a:off x="1524000" y="4853444"/>
            <a:ext cx="9143999" cy="810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zh-CN" dirty="0"/>
              <a:t>Shanghai Key Laboratory of Magnetic Resonance</a:t>
            </a:r>
          </a:p>
          <a:p>
            <a:pPr lvl="0"/>
            <a:r>
              <a:rPr lang="en-US" altLang="zh-CN" dirty="0"/>
              <a:t>East China normal University</a:t>
            </a:r>
          </a:p>
        </p:txBody>
      </p:sp>
    </p:spTree>
    <p:extLst>
      <p:ext uri="{BB962C8B-B14F-4D97-AF65-F5344CB8AC3E}">
        <p14:creationId xmlns:p14="http://schemas.microsoft.com/office/powerpoint/2010/main" val="210173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英文-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7500" y="301625"/>
            <a:ext cx="9461500" cy="7651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Chapter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7500" y="1651000"/>
            <a:ext cx="11493500" cy="4068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Level 1</a:t>
            </a:r>
            <a:endParaRPr lang="zh-CN" altLang="en-US" dirty="0"/>
          </a:p>
          <a:p>
            <a:pPr lvl="1"/>
            <a:r>
              <a:rPr lang="en-US" altLang="zh-CN" dirty="0"/>
              <a:t>Level 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 4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5" name="矩形 14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9762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英文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"/>
            <a:ext cx="12192000" cy="2017238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482426" y="144593"/>
            <a:ext cx="2658774" cy="1507995"/>
            <a:chOff x="9570074" y="678722"/>
            <a:chExt cx="2621926" cy="1487096"/>
          </a:xfrm>
        </p:grpSpPr>
        <p:sp>
          <p:nvSpPr>
            <p:cNvPr id="8" name="矩形 7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82" y="13278"/>
            <a:ext cx="1917645" cy="1766863"/>
          </a:xfrm>
          <a:prstGeom prst="rect">
            <a:avLst/>
          </a:prstGeom>
        </p:spPr>
      </p:pic>
      <p:sp>
        <p:nvSpPr>
          <p:cNvPr id="11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162800" y="2330986"/>
            <a:ext cx="4574382" cy="36607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Photo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2344262"/>
            <a:ext cx="6337300" cy="2977037"/>
          </a:xfrm>
        </p:spPr>
        <p:txBody>
          <a:bodyPr/>
          <a:lstStyle>
            <a:lvl1pPr>
              <a:defRPr b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XXXX (NO. XXXX)</a:t>
            </a:r>
          </a:p>
          <a:p>
            <a:pPr lvl="0"/>
            <a:r>
              <a:rPr lang="en-US" altLang="zh-CN" dirty="0"/>
              <a:t>Prof. / Dr. XXXX</a:t>
            </a:r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2900" y="623900"/>
            <a:ext cx="5511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22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-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3898899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54334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216184"/>
            <a:ext cx="9144000" cy="630764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姓名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3" name="矩形 12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722"/>
            <a:ext cx="1460445" cy="1345612"/>
          </a:xfrm>
          <a:prstGeom prst="rect">
            <a:avLst/>
          </a:prstGeom>
        </p:spPr>
      </p:pic>
      <p:sp>
        <p:nvSpPr>
          <p:cNvPr id="21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5575300"/>
            <a:ext cx="9144000" cy="4266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524000" y="5087546"/>
            <a:ext cx="9143999" cy="4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/>
              <a:t>上海市磁共振</a:t>
            </a:r>
            <a:r>
              <a:rPr lang="zh-CN" altLang="en-US" dirty="0"/>
              <a:t>重点实验室</a:t>
            </a:r>
            <a:r>
              <a:rPr lang="en-US" altLang="zh-CN" dirty="0"/>
              <a:t>, </a:t>
            </a:r>
            <a:r>
              <a:rPr lang="zh-CN" altLang="en-US" dirty="0"/>
              <a:t>华东师范大学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5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中文-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7500" y="301625"/>
            <a:ext cx="9461500" cy="7651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节标题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7500" y="1651000"/>
            <a:ext cx="11493500" cy="406876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一级大纲</a:t>
            </a:r>
            <a:endParaRPr lang="en-US" altLang="zh-CN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二级大纲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三级大纲</a:t>
            </a:r>
            <a:endParaRPr lang="en-US" altLang="zh-CN" dirty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四级大纲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71045" y="83437"/>
            <a:ext cx="2024876" cy="1148463"/>
            <a:chOff x="9570074" y="678722"/>
            <a:chExt cx="2621926" cy="1487096"/>
          </a:xfrm>
        </p:grpSpPr>
        <p:sp>
          <p:nvSpPr>
            <p:cNvPr id="15" name="矩形 14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1482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文-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"/>
            <a:ext cx="12192000" cy="2017238"/>
          </a:xfrm>
          <a:prstGeom prst="rect">
            <a:avLst/>
          </a:prstGeom>
          <a:solidFill>
            <a:srgbClr val="2F3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482426" y="144593"/>
            <a:ext cx="2658774" cy="1507995"/>
            <a:chOff x="9570074" y="678722"/>
            <a:chExt cx="2621926" cy="1487096"/>
          </a:xfrm>
        </p:grpSpPr>
        <p:sp>
          <p:nvSpPr>
            <p:cNvPr id="8" name="矩形 7"/>
            <p:cNvSpPr/>
            <p:nvPr userDrawn="1"/>
          </p:nvSpPr>
          <p:spPr>
            <a:xfrm>
              <a:off x="9570074" y="885824"/>
              <a:ext cx="1076495" cy="1069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074" y="678722"/>
              <a:ext cx="2621926" cy="1487096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182" y="13278"/>
            <a:ext cx="1917645" cy="1766863"/>
          </a:xfrm>
          <a:prstGeom prst="rect">
            <a:avLst/>
          </a:prstGeom>
        </p:spPr>
      </p:pic>
      <p:sp>
        <p:nvSpPr>
          <p:cNvPr id="11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162800" y="2330986"/>
            <a:ext cx="4574382" cy="36607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照片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2344262"/>
            <a:ext cx="6337300" cy="2977037"/>
          </a:xfrm>
        </p:spPr>
        <p:txBody>
          <a:bodyPr/>
          <a:lstStyle>
            <a:lvl1pPr>
              <a:defRPr b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err="1"/>
              <a:t>xxxx</a:t>
            </a:r>
            <a:r>
              <a:rPr lang="zh-CN" altLang="en-US" dirty="0"/>
              <a:t>项目</a:t>
            </a:r>
            <a:r>
              <a:rPr lang="en-US" altLang="zh-CN" dirty="0"/>
              <a:t> (</a:t>
            </a:r>
            <a:r>
              <a:rPr lang="zh-CN" altLang="en-US" dirty="0"/>
              <a:t>编号</a:t>
            </a:r>
            <a:r>
              <a:rPr lang="en-US" altLang="zh-CN" dirty="0"/>
              <a:t>: XXXX)</a:t>
            </a:r>
          </a:p>
          <a:p>
            <a:pPr lvl="0"/>
            <a:r>
              <a:rPr lang="en-US" altLang="zh-CN" dirty="0"/>
              <a:t>xx</a:t>
            </a:r>
            <a:r>
              <a:rPr lang="zh-CN" altLang="en-US" dirty="0"/>
              <a:t>教授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31800" y="481210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 谢</a:t>
            </a:r>
          </a:p>
        </p:txBody>
      </p:sp>
    </p:spTree>
    <p:extLst>
      <p:ext uri="{BB962C8B-B14F-4D97-AF65-F5344CB8AC3E}">
        <p14:creationId xmlns:p14="http://schemas.microsoft.com/office/powerpoint/2010/main" val="27564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DD25-9B71-40CD-9542-6B28CE7DDC5D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D048-07D9-4CCD-96DE-1ED8FE00E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A015D-C458-4EC6-97CF-99764D970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上海肿瘤医院项目报告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346FC-1303-46D1-875F-01AD27170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俞瑞祺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FAC2C-0AE7-4499-8C3C-8933DF8BC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2148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0F2C-D5E7-4B1C-8207-3D077FD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ICC——</a:t>
            </a:r>
            <a:r>
              <a:rPr lang="zh-CN" altLang="en-US" dirty="0"/>
              <a:t>计算结果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3AE4D-E365-480A-8376-9A9B58174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具体可见</a:t>
            </a:r>
            <a:r>
              <a:rPr lang="en-US" altLang="zh-CN" dirty="0"/>
              <a:t>《report about ICC》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8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0F2C-D5E7-4B1C-8207-3D077FD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ICC——3d</a:t>
            </a:r>
            <a:r>
              <a:rPr lang="zh-CN" altLang="en-US" dirty="0"/>
              <a:t>计算结果</a:t>
            </a:r>
          </a:p>
        </p:txBody>
      </p:sp>
      <p:pic>
        <p:nvPicPr>
          <p:cNvPr id="5" name="内容占位符 2">
            <a:extLst>
              <a:ext uri="{FF2B5EF4-FFF2-40B4-BE49-F238E27FC236}">
                <a16:creationId xmlns:a16="http://schemas.microsoft.com/office/drawing/2014/main" id="{42800BCD-982A-4797-A94B-F019D608B3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0" y="1708150"/>
            <a:ext cx="10317220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0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0F2C-D5E7-4B1C-8207-3D077FD1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ICC——2d</a:t>
            </a:r>
            <a:r>
              <a:rPr lang="zh-CN" altLang="en-US" dirty="0"/>
              <a:t>计算结果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8364A7F-C291-42C5-B8FA-C6AC21EC6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6" y="1714501"/>
            <a:ext cx="10311328" cy="412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14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模型初步结果</a:t>
            </a:r>
            <a:r>
              <a:rPr lang="en-US" altLang="zh-CN" dirty="0"/>
              <a:t>——</a:t>
            </a:r>
            <a:r>
              <a:rPr lang="zh-CN" altLang="en-US" dirty="0"/>
              <a:t>平扫期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5BFFA66-8860-42C6-9B0C-677A44A53601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3 features</a:t>
            </a:r>
            <a:endParaRPr lang="zh-CN" altLang="en-US" dirty="0"/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D99A4A13-B035-4D5C-A30E-7BCFA025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050" y="1842294"/>
            <a:ext cx="4724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4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模型初步结果</a:t>
            </a:r>
            <a:r>
              <a:rPr lang="en-US" altLang="zh-CN" dirty="0"/>
              <a:t>——</a:t>
            </a:r>
            <a:r>
              <a:rPr lang="zh-CN" altLang="en-US" dirty="0"/>
              <a:t>动脉期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4B8EF8-829B-437D-BC9E-A13DAE824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337" y="1837531"/>
            <a:ext cx="4695825" cy="36957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4A9D13-4419-4655-BE06-B980C8040C4C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3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5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457A-E8E8-4D4E-9018-3898239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模型初步结果</a:t>
            </a:r>
            <a:r>
              <a:rPr lang="en-US" altLang="zh-CN" dirty="0"/>
              <a:t>——</a:t>
            </a:r>
            <a:r>
              <a:rPr lang="zh-CN" altLang="en-US" dirty="0"/>
              <a:t>静脉期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5C89A54-9571-4F45-8FFA-E10E288A854C}"/>
              </a:ext>
            </a:extLst>
          </p:cNvPr>
          <p:cNvSpPr txBox="1">
            <a:spLocks/>
          </p:cNvSpPr>
          <p:nvPr/>
        </p:nvSpPr>
        <p:spPr>
          <a:xfrm>
            <a:off x="317500" y="5657850"/>
            <a:ext cx="11493500" cy="8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LR</a:t>
            </a:r>
            <a:r>
              <a:rPr lang="zh-CN" altLang="en-US" dirty="0"/>
              <a:t>，</a:t>
            </a:r>
            <a:r>
              <a:rPr lang="en-US" altLang="zh-CN" dirty="0"/>
              <a:t>PCC</a:t>
            </a:r>
            <a:r>
              <a:rPr lang="zh-CN" altLang="en-US" dirty="0"/>
              <a:t>，</a:t>
            </a:r>
            <a:r>
              <a:rPr lang="en-US" altLang="zh-CN" dirty="0"/>
              <a:t>5features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715F7F3E-56DF-43A6-9F69-65DF8956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437" y="1847056"/>
            <a:ext cx="46196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60BB-93C5-4FF5-AF8F-40BA1AA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疑问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730C3-60C5-4BA9-9032-7D47AB63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能否使用三期所有的</a:t>
            </a:r>
            <a:r>
              <a:rPr lang="en-US" altLang="zh-CN" dirty="0"/>
              <a:t>3654</a:t>
            </a:r>
            <a:r>
              <a:rPr lang="zh-CN" altLang="en-US" dirty="0"/>
              <a:t>个特征来训练模型，与三期分别训练再联合有何区别</a:t>
            </a:r>
          </a:p>
        </p:txBody>
      </p:sp>
    </p:spTree>
    <p:extLst>
      <p:ext uri="{BB962C8B-B14F-4D97-AF65-F5344CB8AC3E}">
        <p14:creationId xmlns:p14="http://schemas.microsoft.com/office/powerpoint/2010/main" val="37379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E43A-5B41-4E0B-BF2F-305CB236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CEC7-5EF7-4CFF-B2C4-65CBDB6C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endParaRPr lang="en-US" altLang="zh-CN" dirty="0"/>
          </a:p>
          <a:p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ICC</a:t>
            </a:r>
            <a:r>
              <a:rPr lang="zh-CN" altLang="en-US" dirty="0"/>
              <a:t>计算结果</a:t>
            </a:r>
            <a:endParaRPr lang="en-US" altLang="zh-CN" dirty="0"/>
          </a:p>
          <a:p>
            <a:r>
              <a:rPr lang="zh-CN" altLang="en-US" dirty="0"/>
              <a:t>模型初步结果</a:t>
            </a:r>
            <a:endParaRPr lang="en-US" altLang="zh-CN" dirty="0"/>
          </a:p>
          <a:p>
            <a:r>
              <a:rPr lang="zh-CN" altLang="en-US" dirty="0"/>
              <a:t>疑问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53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26522-3DD7-4AD9-A33A-B2E1521C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第一阶段：</a:t>
            </a:r>
            <a:r>
              <a:rPr lang="en-US" altLang="zh-CN" dirty="0"/>
              <a:t>ICC</a:t>
            </a:r>
            <a:r>
              <a:rPr lang="zh-CN" altLang="en-US" dirty="0"/>
              <a:t>降维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B5247-187A-4BAC-9BB3-61E4F89E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对</a:t>
            </a:r>
            <a:r>
              <a:rPr lang="en-US" altLang="zh-CN" dirty="0"/>
              <a:t>2d</a:t>
            </a:r>
            <a:r>
              <a:rPr lang="zh-CN" altLang="zh-CN" dirty="0"/>
              <a:t>与</a:t>
            </a:r>
            <a:r>
              <a:rPr lang="en-US" altLang="zh-CN" dirty="0"/>
              <a:t>3d</a:t>
            </a:r>
            <a:r>
              <a:rPr lang="zh-CN" altLang="zh-CN" dirty="0"/>
              <a:t>数据分别提取</a:t>
            </a:r>
            <a:r>
              <a:rPr lang="en-US" altLang="zh-CN" dirty="0"/>
              <a:t>group1</a:t>
            </a:r>
            <a:r>
              <a:rPr lang="zh-CN" altLang="zh-CN" dirty="0"/>
              <a:t>、</a:t>
            </a:r>
            <a:r>
              <a:rPr lang="en-US" altLang="zh-CN" dirty="0"/>
              <a:t>group2</a:t>
            </a:r>
            <a:r>
              <a:rPr lang="zh-CN" altLang="zh-CN" dirty="0"/>
              <a:t>、</a:t>
            </a:r>
            <a:r>
              <a:rPr lang="en-US" altLang="zh-CN" dirty="0"/>
              <a:t>group3</a:t>
            </a:r>
            <a:r>
              <a:rPr lang="zh-CN" altLang="zh-CN" dirty="0"/>
              <a:t>各</a:t>
            </a:r>
            <a:r>
              <a:rPr lang="en-US" altLang="zh-CN" dirty="0"/>
              <a:t>1218</a:t>
            </a:r>
            <a:r>
              <a:rPr lang="zh-CN" altLang="zh-CN" dirty="0"/>
              <a:t>个特征值</a:t>
            </a:r>
            <a:r>
              <a:rPr lang="zh-CN" altLang="en-US" dirty="0"/>
              <a:t>，共</a:t>
            </a:r>
            <a:r>
              <a:rPr lang="en-US" altLang="zh-CN" dirty="0"/>
              <a:t>3654</a:t>
            </a:r>
            <a:r>
              <a:rPr lang="zh-CN" altLang="en-US" dirty="0"/>
              <a:t>个特征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目的：</a:t>
            </a:r>
            <a:r>
              <a:rPr lang="zh-CN" altLang="zh-CN" dirty="0"/>
              <a:t>筛选得到一些可信度与可重复度较高的特征，并且达到降维的目的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3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6F654-78D6-4C6F-A90A-936D71C5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zh-CN" dirty="0"/>
              <a:t>第</a:t>
            </a:r>
            <a:r>
              <a:rPr lang="zh-CN" altLang="en-US" dirty="0"/>
              <a:t>三</a:t>
            </a:r>
            <a:r>
              <a:rPr lang="zh-CN" altLang="zh-CN" dirty="0"/>
              <a:t>阶段</a:t>
            </a:r>
            <a:r>
              <a:rPr lang="zh-CN" altLang="en-US" dirty="0"/>
              <a:t>：</a:t>
            </a:r>
            <a:r>
              <a:rPr lang="zh-CN" altLang="zh-CN" dirty="0"/>
              <a:t>针对</a:t>
            </a:r>
            <a:r>
              <a:rPr lang="en-US" altLang="zh-CN" dirty="0"/>
              <a:t>ISUP</a:t>
            </a:r>
            <a:r>
              <a:rPr lang="zh-CN" altLang="zh-CN" dirty="0"/>
              <a:t>标准，</a:t>
            </a:r>
            <a:r>
              <a:rPr lang="zh-CN" altLang="en-US" dirty="0"/>
              <a:t>获得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D0EDE-3B6E-4CE9-91B1-19489518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650999"/>
            <a:ext cx="11493500" cy="4905375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/>
              <a:t>用</a:t>
            </a:r>
            <a:r>
              <a:rPr lang="en-US" altLang="zh-CN" dirty="0"/>
              <a:t>ICC</a:t>
            </a:r>
            <a:r>
              <a:rPr lang="zh-CN" altLang="zh-CN" dirty="0"/>
              <a:t>降维后的数据来训练平扫期、动脉期、静脉期的模型</a:t>
            </a:r>
            <a:endParaRPr lang="en-US" altLang="zh-CN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zh-CN" dirty="0"/>
              <a:t>将三个模型输出的概率进行逻辑回归，比较各模型的</a:t>
            </a:r>
            <a:r>
              <a:rPr lang="en-US" altLang="zh-CN" dirty="0"/>
              <a:t>AUC</a:t>
            </a:r>
            <a:r>
              <a:rPr lang="zh-CN" altLang="en-US" dirty="0"/>
              <a:t>值，评估</a:t>
            </a:r>
            <a:r>
              <a:rPr lang="zh-CN" altLang="zh-CN" dirty="0"/>
              <a:t>预测价值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训练</a:t>
            </a:r>
            <a:r>
              <a:rPr lang="en-US" altLang="zh-CN" dirty="0"/>
              <a:t>3D</a:t>
            </a:r>
            <a:r>
              <a:rPr lang="zh-CN" altLang="en-US" dirty="0"/>
              <a:t>三期联合模型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训练</a:t>
            </a:r>
            <a:r>
              <a:rPr lang="en-US" altLang="zh-CN" dirty="0"/>
              <a:t>2D</a:t>
            </a:r>
            <a:r>
              <a:rPr lang="zh-CN" altLang="zh-CN" dirty="0"/>
              <a:t>的最佳模型，并对二者进行比较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BCB5-140D-47E9-94AE-D3E04720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zh-CN" dirty="0"/>
              <a:t>第二阶段</a:t>
            </a:r>
            <a:r>
              <a:rPr lang="zh-CN" altLang="en-US" dirty="0"/>
              <a:t>：</a:t>
            </a:r>
            <a:r>
              <a:rPr lang="zh-CN" altLang="zh-CN" dirty="0"/>
              <a:t>针对</a:t>
            </a:r>
            <a:r>
              <a:rPr lang="en-US" altLang="zh-CN" dirty="0"/>
              <a:t>Fuhrman</a:t>
            </a:r>
            <a:r>
              <a:rPr lang="zh-CN" altLang="zh-CN" dirty="0"/>
              <a:t>标准，</a:t>
            </a:r>
            <a:r>
              <a:rPr lang="zh-CN" altLang="en-US" dirty="0"/>
              <a:t>获得</a:t>
            </a:r>
            <a:r>
              <a:rPr lang="zh-CN" altLang="zh-CN" dirty="0"/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4603D-C1AD-4C9D-87E5-2127724F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流程同上</a:t>
            </a:r>
          </a:p>
        </p:txBody>
      </p:sp>
    </p:spTree>
    <p:extLst>
      <p:ext uri="{BB962C8B-B14F-4D97-AF65-F5344CB8AC3E}">
        <p14:creationId xmlns:p14="http://schemas.microsoft.com/office/powerpoint/2010/main" val="117025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C604B-B1C6-44CA-8573-E11A5867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en-US" dirty="0"/>
              <a:t>第四阶段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8FE06-BC02-49F6-AC78-7E525BC9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重组</a:t>
            </a:r>
            <a:r>
              <a:rPr lang="en-US" altLang="zh-CN" dirty="0"/>
              <a:t>ISUP</a:t>
            </a:r>
            <a:r>
              <a:rPr lang="zh-CN" altLang="en-US" dirty="0"/>
              <a:t>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计算深度学习模型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并与组学模型比较</a:t>
            </a:r>
          </a:p>
        </p:txBody>
      </p:sp>
    </p:spTree>
    <p:extLst>
      <p:ext uri="{BB962C8B-B14F-4D97-AF65-F5344CB8AC3E}">
        <p14:creationId xmlns:p14="http://schemas.microsoft.com/office/powerpoint/2010/main" val="371073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86266-45DE-432B-BCC7-E422E7B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项目流程</a:t>
            </a:r>
            <a:r>
              <a:rPr lang="en-US" altLang="zh-CN" dirty="0"/>
              <a:t>——</a:t>
            </a:r>
            <a:r>
              <a:rPr lang="zh-CN" altLang="zh-CN" dirty="0"/>
              <a:t>第五阶段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0F695-ED43-411F-85B9-2F1C8EDB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肾脏肿瘤的自动分割展望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F031-EE62-4924-AC30-5708C798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——</a:t>
            </a:r>
            <a:r>
              <a:rPr lang="zh-CN" altLang="en-US" dirty="0"/>
              <a:t>源数据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F25AE28-E1D5-44A3-AE5E-F94B43086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963900"/>
              </p:ext>
            </p:extLst>
          </p:nvPr>
        </p:nvGraphicFramePr>
        <p:xfrm>
          <a:off x="317500" y="1651000"/>
          <a:ext cx="11493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166">
                  <a:extLst>
                    <a:ext uri="{9D8B030D-6E8A-4147-A177-3AD203B41FA5}">
                      <a16:colId xmlns:a16="http://schemas.microsoft.com/office/drawing/2014/main" val="3096160639"/>
                    </a:ext>
                  </a:extLst>
                </a:gridCol>
                <a:gridCol w="3831166">
                  <a:extLst>
                    <a:ext uri="{9D8B030D-6E8A-4147-A177-3AD203B41FA5}">
                      <a16:colId xmlns:a16="http://schemas.microsoft.com/office/drawing/2014/main" val="2289369325"/>
                    </a:ext>
                  </a:extLst>
                </a:gridCol>
                <a:gridCol w="3831166">
                  <a:extLst>
                    <a:ext uri="{9D8B030D-6E8A-4147-A177-3AD203B41FA5}">
                      <a16:colId xmlns:a16="http://schemas.microsoft.com/office/drawing/2014/main" val="158065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4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7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Fuhrman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84973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D7720FA-E5DA-4628-A283-03F14EA594C0}"/>
              </a:ext>
            </a:extLst>
          </p:cNvPr>
          <p:cNvSpPr txBox="1">
            <a:spLocks/>
          </p:cNvSpPr>
          <p:nvPr/>
        </p:nvSpPr>
        <p:spPr>
          <a:xfrm>
            <a:off x="317498" y="3718560"/>
            <a:ext cx="11493500" cy="270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2d\3d:  2</a:t>
            </a:r>
            <a:r>
              <a:rPr lang="zh-CN" altLang="en-US" dirty="0"/>
              <a:t>例同一病人的小病灶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Fuhrman:  4</a:t>
            </a:r>
            <a:r>
              <a:rPr lang="zh-CN" altLang="en-US" dirty="0"/>
              <a:t>例</a:t>
            </a:r>
            <a:r>
              <a:rPr lang="en-US" altLang="zh-CN" dirty="0"/>
              <a:t>label</a:t>
            </a:r>
            <a:r>
              <a:rPr lang="zh-CN" altLang="en-US" dirty="0"/>
              <a:t>没有图像，</a:t>
            </a:r>
            <a:r>
              <a:rPr lang="en-US" altLang="zh-CN" dirty="0"/>
              <a:t>1</a:t>
            </a:r>
            <a:r>
              <a:rPr lang="zh-CN" altLang="en-US" dirty="0"/>
              <a:t>例</a:t>
            </a:r>
            <a:r>
              <a:rPr lang="en-US" altLang="zh-CN" dirty="0"/>
              <a:t>label</a:t>
            </a:r>
            <a:r>
              <a:rPr lang="zh-CN" altLang="en-US" dirty="0"/>
              <a:t>重复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ISUP:  2</a:t>
            </a:r>
            <a:r>
              <a:rPr lang="zh-CN" altLang="en-US" dirty="0"/>
              <a:t>例</a:t>
            </a:r>
            <a:r>
              <a:rPr lang="en-US" altLang="zh-CN" dirty="0"/>
              <a:t>label</a:t>
            </a:r>
            <a:r>
              <a:rPr lang="zh-CN" altLang="en-US" dirty="0"/>
              <a:t>没有图像，</a:t>
            </a:r>
            <a:r>
              <a:rPr lang="en-US" altLang="zh-CN" dirty="0"/>
              <a:t>2</a:t>
            </a:r>
            <a:r>
              <a:rPr lang="zh-CN" altLang="en-US" dirty="0"/>
              <a:t>例</a:t>
            </a:r>
            <a:r>
              <a:rPr lang="en-US" altLang="zh-CN" dirty="0"/>
              <a:t>label</a:t>
            </a:r>
            <a:r>
              <a:rPr lang="zh-CN" altLang="en-US" dirty="0"/>
              <a:t>重复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42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1131-CCD9-4874-BE07-F0E1CE6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——</a:t>
            </a:r>
            <a:r>
              <a:rPr lang="zh-CN" altLang="en-US" dirty="0"/>
              <a:t>分类计算</a:t>
            </a:r>
            <a:r>
              <a:rPr lang="en-US" altLang="zh-CN" dirty="0"/>
              <a:t>ICC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A3208-CB42-42A9-8779-285F8C65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Group1</a:t>
            </a:r>
            <a:r>
              <a:rPr lang="zh-CN" altLang="en-US" dirty="0"/>
              <a:t>：从</a:t>
            </a:r>
            <a:r>
              <a:rPr lang="en-US" altLang="zh-CN" dirty="0"/>
              <a:t>306</a:t>
            </a:r>
            <a:r>
              <a:rPr lang="zh-CN" altLang="en-US" dirty="0"/>
              <a:t>例数据中相应抽取出的</a:t>
            </a:r>
            <a:r>
              <a:rPr lang="en-US" altLang="zh-CN" dirty="0"/>
              <a:t>25</a:t>
            </a:r>
            <a:r>
              <a:rPr lang="zh-CN" altLang="en-US" dirty="0"/>
              <a:t>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Group2</a:t>
            </a:r>
            <a:r>
              <a:rPr lang="zh-CN" altLang="en-US" dirty="0"/>
              <a:t>：</a:t>
            </a:r>
            <a:r>
              <a:rPr lang="en-US" altLang="zh-CN" dirty="0"/>
              <a:t>25</a:t>
            </a:r>
            <a:r>
              <a:rPr lang="zh-CN" altLang="en-US" dirty="0"/>
              <a:t>例数据，两个月后绘制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Group3</a:t>
            </a:r>
            <a:r>
              <a:rPr lang="zh-CN" altLang="en-US" dirty="0"/>
              <a:t>：</a:t>
            </a:r>
            <a:r>
              <a:rPr lang="en-US" altLang="zh-CN" dirty="0"/>
              <a:t>25</a:t>
            </a:r>
            <a:r>
              <a:rPr lang="zh-CN" altLang="en-US" dirty="0"/>
              <a:t>例数据，两个月又几天后绘制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group1</a:t>
            </a:r>
            <a:r>
              <a:rPr lang="zh-CN" altLang="zh-CN" dirty="0"/>
              <a:t>和</a:t>
            </a:r>
            <a:r>
              <a:rPr lang="en-US" altLang="zh-CN" dirty="0"/>
              <a:t>group2</a:t>
            </a:r>
            <a:r>
              <a:rPr lang="zh-CN" altLang="en-US" dirty="0"/>
              <a:t>：</a:t>
            </a:r>
            <a:r>
              <a:rPr lang="en-US" altLang="zh-CN" dirty="0"/>
              <a:t> ICC</a:t>
            </a:r>
            <a:r>
              <a:rPr lang="en-US" altLang="zh-CN" baseline="-25000" dirty="0"/>
              <a:t>12</a:t>
            </a:r>
            <a:r>
              <a:rPr lang="zh-CN" altLang="en-US" dirty="0"/>
              <a:t>，即</a:t>
            </a:r>
            <a:r>
              <a:rPr lang="en-US" altLang="zh-CN" dirty="0" err="1"/>
              <a:t>ICC_Inter</a:t>
            </a:r>
            <a:r>
              <a:rPr lang="zh-CN" altLang="zh-CN" dirty="0"/>
              <a:t>，表示两个医生对同一组影像数据绘制</a:t>
            </a:r>
            <a:r>
              <a:rPr lang="en-US" altLang="zh-CN" dirty="0"/>
              <a:t>ROI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group1</a:t>
            </a:r>
            <a:r>
              <a:rPr lang="zh-CN" altLang="zh-CN" dirty="0"/>
              <a:t>和</a:t>
            </a:r>
            <a:r>
              <a:rPr lang="en-US" altLang="zh-CN" dirty="0"/>
              <a:t>group3</a:t>
            </a:r>
            <a:r>
              <a:rPr lang="zh-CN" altLang="en-US" dirty="0"/>
              <a:t>：</a:t>
            </a:r>
            <a:r>
              <a:rPr lang="en-US" altLang="zh-CN" dirty="0"/>
              <a:t>ICC</a:t>
            </a:r>
            <a:r>
              <a:rPr lang="en-US" altLang="zh-CN" baseline="-25000" dirty="0"/>
              <a:t>13</a:t>
            </a:r>
            <a:r>
              <a:rPr lang="zh-CN" altLang="en-US" dirty="0"/>
              <a:t>，即</a:t>
            </a:r>
            <a:r>
              <a:rPr lang="en-US" altLang="zh-CN" dirty="0" err="1"/>
              <a:t>ICC_Intra</a:t>
            </a:r>
            <a:r>
              <a:rPr lang="zh-CN" altLang="zh-CN" dirty="0"/>
              <a:t>，表示同一个医生间隔</a:t>
            </a:r>
            <a:r>
              <a:rPr lang="en-US" altLang="zh-CN" dirty="0"/>
              <a:t>2</a:t>
            </a:r>
            <a:r>
              <a:rPr lang="zh-CN" altLang="zh-CN" dirty="0"/>
              <a:t>个月后重新对同一组数据绘制</a:t>
            </a:r>
            <a:r>
              <a:rPr lang="en-US" altLang="zh-CN" dirty="0"/>
              <a:t>ROI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24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368</Words>
  <Application>Microsoft Office PowerPoint</Application>
  <PresentationFormat>宽屏</PresentationFormat>
  <Paragraphs>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上海肿瘤医院项目报告</vt:lpstr>
      <vt:lpstr>目录</vt:lpstr>
      <vt:lpstr>项目流程——第一阶段：ICC降维</vt:lpstr>
      <vt:lpstr>项目流程——第三阶段：针对ISUP标准，获得模型</vt:lpstr>
      <vt:lpstr>项目流程——第二阶段：针对Fuhrman标准，获得模型</vt:lpstr>
      <vt:lpstr>项目流程——第四阶段</vt:lpstr>
      <vt:lpstr>项目流程——第五阶段</vt:lpstr>
      <vt:lpstr>数据——源数据</vt:lpstr>
      <vt:lpstr>数据——分类计算ICC</vt:lpstr>
      <vt:lpstr>ICC——计算结果</vt:lpstr>
      <vt:lpstr>ICC——3d计算结果</vt:lpstr>
      <vt:lpstr>ICC——2d计算结果</vt:lpstr>
      <vt:lpstr>模型初步结果——平扫期</vt:lpstr>
      <vt:lpstr>模型初步结果——动脉期</vt:lpstr>
      <vt:lpstr>模型初步结果——静脉期</vt:lpstr>
      <vt:lpstr>疑问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Song</dc:creator>
  <cp:lastModifiedBy>Yu Richee</cp:lastModifiedBy>
  <cp:revision>90</cp:revision>
  <dcterms:created xsi:type="dcterms:W3CDTF">2019-02-25T07:03:45Z</dcterms:created>
  <dcterms:modified xsi:type="dcterms:W3CDTF">2019-09-21T16:23:22Z</dcterms:modified>
</cp:coreProperties>
</file>