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3" r:id="rId3"/>
    <p:sldId id="272" r:id="rId4"/>
    <p:sldId id="273" r:id="rId5"/>
    <p:sldId id="274" r:id="rId7"/>
    <p:sldId id="294" r:id="rId8"/>
    <p:sldId id="275" r:id="rId9"/>
    <p:sldId id="276" r:id="rId10"/>
    <p:sldId id="277" r:id="rId11"/>
    <p:sldId id="293" r:id="rId12"/>
    <p:sldId id="278" r:id="rId13"/>
    <p:sldId id="279" r:id="rId14"/>
    <p:sldId id="280" r:id="rId15"/>
    <p:sldId id="289" r:id="rId16"/>
    <p:sldId id="290" r:id="rId17"/>
    <p:sldId id="29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2F2F2"/>
    <a:srgbClr val="FFFFFF"/>
    <a:srgbClr val="5B5A54"/>
    <a:srgbClr val="DB5355"/>
    <a:srgbClr val="A54D0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14B8-B29A-48DC-9A51-A150AD9644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648E2-3614-4CD8-88BF-005F2CEE62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48E2-3614-4CD8-88BF-005F2CEE62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48E2-3614-4CD8-88BF-005F2CEE62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0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</a:t>
            </a:r>
            <a:r>
              <a:rPr lang="zh-CN" altLang="en-US" b="1" dirty="0" smtClean="0"/>
              <a:t>背景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4258" y="1825625"/>
            <a:ext cx="88795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现在越来越多的大学生选择出国留学，</a:t>
            </a:r>
            <a:r>
              <a:rPr lang="zh-CN" altLang="en-US" dirty="0"/>
              <a:t>科研</a:t>
            </a:r>
            <a:r>
              <a:rPr lang="zh-CN" altLang="en-US" dirty="0" smtClean="0"/>
              <a:t>经历对于出国留学申请是非常重要的，尤其是对于想要申请</a:t>
            </a:r>
            <a:r>
              <a:rPr lang="en-US" altLang="zh-CN" dirty="0" smtClean="0"/>
              <a:t>EE/CS</a:t>
            </a:r>
            <a:r>
              <a:rPr lang="zh-CN" altLang="en-US" dirty="0" smtClean="0"/>
              <a:t>专业的同学。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而</a:t>
            </a:r>
            <a:r>
              <a:rPr lang="zh-CN" altLang="en-US" dirty="0" smtClean="0"/>
              <a:t>很多学生的科研能力欠缺，缺乏相关专业的基础能力和科研的思维。即使进入了实验室实习，仍需要花一段时间去完成基础内容的学习。而这段时间对与个人和实验室来说都是没必要的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因此我们与实验室展开合作，依靠实验室现有的资源，由浅到深的设置相关的课程。提高学生的科研水平，帮助学生养成严谨的科研思维，为学生进入实验室搭建平台，丰富科研经历</a:t>
            </a:r>
            <a:endParaRPr lang="zh-CN" altLang="en-US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4633897" y="2850180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等腰三角形 11"/>
          <p:cNvSpPr>
            <a:spLocks noChangeArrowheads="1"/>
          </p:cNvSpPr>
          <p:nvPr/>
        </p:nvSpPr>
        <p:spPr bwMode="auto">
          <a:xfrm rot="16200000">
            <a:off x="1540372" y="1164534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78424" y="1642223"/>
          <a:ext cx="9837221" cy="4928982"/>
        </p:xfrm>
        <a:graphic>
          <a:graphicData uri="http://schemas.openxmlformats.org/drawingml/2006/table">
            <a:tbl>
              <a:tblPr firstRow="1" bandRow="1"/>
              <a:tblGrid>
                <a:gridCol w="826155"/>
                <a:gridCol w="3531852"/>
                <a:gridCol w="1105336"/>
                <a:gridCol w="1640737"/>
                <a:gridCol w="2733141"/>
              </a:tblGrid>
              <a:tr h="400491">
                <a:tc rowSpan="7"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开课名称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课时安排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课程内容介绍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</a:tr>
              <a:tr h="1149738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70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 Link Validator</a:t>
                      </a:r>
                      <a:r>
                        <a:rPr lang="zh-CN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测试工具使用</a:t>
                      </a:r>
                      <a:endParaRPr lang="zh-CN" altLang="zh-CN" sz="170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 Link Validator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完成某项目网站的链接测试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967489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Appscan</a:t>
                      </a:r>
                      <a:r>
                        <a:rPr lang="en-US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测试工具使用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Appscan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完成某项目网站的压力测试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HP </a:t>
                      </a:r>
                      <a:r>
                        <a:rPr lang="en-US" altLang="zh-CN" sz="17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LoadRunner</a:t>
                      </a:r>
                      <a:r>
                        <a:rPr lang="zh-CN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测试工具使用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HP </a:t>
                      </a:r>
                      <a:r>
                        <a:rPr lang="en-US" altLang="zh-CN" sz="1700" kern="1200" dirty="0" err="1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LoadRunner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完成某项目网站的压力测试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Jmeter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的压力测试设计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Jmeter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完成某项目压力测试的方案设计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en-US" altLang="zh-CN" sz="17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FindBugs</a:t>
                      </a:r>
                      <a:r>
                        <a:rPr lang="zh-CN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白盒测试工具使用</a:t>
                      </a:r>
                      <a:endParaRPr lang="zh-CN" altLang="zh-CN" sz="17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700" kern="1200" dirty="0" err="1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FindBugs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对某项目代码完成白盒测试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DTS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白盒测试工具</a:t>
                      </a:r>
                      <a:endParaRPr lang="zh-CN" altLang="zh-CN" sz="1700" kern="1200" dirty="0" smtClean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lvl="0"/>
                      <a:endParaRPr lang="zh-CN" altLang="zh-CN" sz="17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DTS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对某项目代码完成白盒测试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2564" y="1816660"/>
          <a:ext cx="9837222" cy="4254787"/>
        </p:xfrm>
        <a:graphic>
          <a:graphicData uri="http://schemas.openxmlformats.org/drawingml/2006/table">
            <a:tbl>
              <a:tblPr firstRow="1" bandRow="1"/>
              <a:tblGrid>
                <a:gridCol w="826155"/>
                <a:gridCol w="3531852"/>
                <a:gridCol w="1105337"/>
                <a:gridCol w="1640737"/>
                <a:gridCol w="2733141"/>
              </a:tblGrid>
              <a:tr h="416152">
                <a:tc rowSpan="5"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endParaRPr lang="en-US" altLang="zh-CN" sz="1700" i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5A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开课名称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课时安排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课程内容介绍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</a:tr>
              <a:tr h="1194697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endParaRPr lang="en-US" altLang="zh-CN" sz="17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测试用例设计</a:t>
                      </a:r>
                      <a:endParaRPr lang="zh-CN" altLang="zh-CN" sz="1700" kern="1200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800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针对某项目功能和性能完成测试用例设计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100532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某网站项目测试用例的执行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800" kern="1200" dirty="0" smtClean="0">
                          <a:solidFill>
                            <a:srgbClr val="DB5355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根据测试用例库执行某项目网站的功能测试并记录测试结果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0532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测试结果分析</a:t>
                      </a:r>
                      <a:endParaRPr lang="zh-CN" altLang="zh-CN" sz="1700" kern="1200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针对某项目功能和性能完成测试用例设计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538645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编写测试报告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800" kern="1200" dirty="0" smtClean="0">
                          <a:solidFill>
                            <a:srgbClr val="DB5355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根据测试分析结果，编写测试报告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32211" y="1825625"/>
          <a:ext cx="9359155" cy="2675456"/>
        </p:xfrm>
        <a:graphic>
          <a:graphicData uri="http://schemas.openxmlformats.org/drawingml/2006/table">
            <a:tbl>
              <a:tblPr firstRow="1" bandRow="1"/>
              <a:tblGrid>
                <a:gridCol w="786006"/>
                <a:gridCol w="3360212"/>
                <a:gridCol w="1051620"/>
                <a:gridCol w="1561001"/>
                <a:gridCol w="2600316"/>
              </a:tblGrid>
              <a:tr h="416152">
                <a:tc rowSpan="3"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开课名称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课时安排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课程内容介绍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</a:tr>
              <a:tr h="1194697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endParaRPr lang="en-US" altLang="zh-CN" sz="17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Fork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逻辑炸弹</a:t>
                      </a:r>
                      <a:endParaRPr lang="zh-CN" altLang="zh-CN" sz="1700" kern="1200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fork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炸弹的程序编写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100532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凯撒加密算法的实现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利用凯撒密码进行加解密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2177415" y="1691005"/>
          <a:ext cx="9521825" cy="441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10"/>
                <a:gridCol w="1875155"/>
                <a:gridCol w="1903095"/>
                <a:gridCol w="1905000"/>
                <a:gridCol w="1904365"/>
              </a:tblGrid>
              <a:tr h="337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280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模块一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Client/Server介绍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一课时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讲解分布式计算概念，Web系统的概念；完成实际操作，JDK的安装、MyEclipse安装及TOMCAT安装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80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模块二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MySQL介绍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讲解MySQL的特点，MySQL 关键技术及展示。实际操作：安装MySQL,学会使用MySQL建表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1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模块三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在MyEclipse环境下连接MySQL的方法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讲解JDBC及ODBC的基本概念，如何利用JDBC链接MySQL；实际操作：在MyEclipse环境下使用JDBC与MySQL连接的方法及步骤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1856105" y="1303020"/>
          <a:ext cx="1014603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845"/>
                <a:gridCol w="1996440"/>
                <a:gridCol w="2030095"/>
                <a:gridCol w="2029460"/>
                <a:gridCol w="20281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模块四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MyEclipse环境下，简单Web程序的调试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讲解为何需要Web程序调试，以一个用户登录为例说明Web调试的方法与步骤；在MyEclipse环境下使用用户登录代码联系Web调试的方法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84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模块五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基于JSP技术编程实践之一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讲解什么是JSP与Servlet，JSP的基本概念，JSP的基础语法，面向对象异常处理，JSP数组。完成一个简单JSP程序的调试与跟踪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5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模块六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基于Struts2技术实践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truts2介绍、Struts2的环境、Struts2的配置文件，Struts2 拦截器、Struts的使用标签、Struts的国际化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7"/>
          <p:cNvGraphicFramePr/>
          <p:nvPr>
            <p:ph idx="1"/>
          </p:nvPr>
        </p:nvGraphicFramePr>
        <p:xfrm>
          <a:off x="2071370" y="1691005"/>
          <a:ext cx="9719310" cy="487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850"/>
                <a:gridCol w="1912620"/>
                <a:gridCol w="1944370"/>
                <a:gridCol w="1943735"/>
                <a:gridCol w="1943735"/>
              </a:tblGrid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803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模块七</a:t>
                      </a:r>
                      <a:endParaRPr lang="en-US" altLang="zh-CN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SSH架构学习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通过案例介绍SSH架构以及开发模式，通过视频分层次学习，通过程序案例可以实现复用开发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05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三周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针对某项目需求，采用现有的SSH架构，完成系统设计，开发编码，测试结果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实训图片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内容占位符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4" y="1825625"/>
            <a:ext cx="7808310" cy="449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/>
              <a:t>实</a:t>
            </a:r>
            <a:r>
              <a:rPr lang="zh-CN" altLang="en-US" b="1" dirty="0" smtClean="0"/>
              <a:t>训图片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已有基础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4" y="1825625"/>
            <a:ext cx="6571129" cy="47459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/>
              <a:t>实</a:t>
            </a:r>
            <a:r>
              <a:rPr lang="zh-CN" altLang="en-US" b="1" dirty="0" smtClean="0"/>
              <a:t>训图片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4" y="1825625"/>
            <a:ext cx="6571129" cy="47459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/>
              <a:t>工具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测试工具百度网盘：</a:t>
            </a:r>
            <a:endParaRPr lang="en-US" altLang="zh-CN" dirty="0" smtClean="0"/>
          </a:p>
        </p:txBody>
      </p:sp>
      <p:pic>
        <p:nvPicPr>
          <p:cNvPr id="3" name="图片 2" descr="软件测试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2348230"/>
            <a:ext cx="4325620" cy="4325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62115" y="2348230"/>
            <a:ext cx="4212590" cy="2254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http://pan.baidu.com/s/1qXKajDE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</a:t>
            </a:r>
            <a:r>
              <a:rPr lang="zh-CN" altLang="en-US" b="1" dirty="0"/>
              <a:t>特色</a:t>
            </a:r>
            <a:r>
              <a:rPr lang="en-US" altLang="zh-CN" b="1" dirty="0"/>
              <a:t>——</a:t>
            </a:r>
            <a:r>
              <a:rPr lang="zh-CN" altLang="en-US" b="1" dirty="0"/>
              <a:t>层次化</a:t>
            </a:r>
            <a:r>
              <a:rPr lang="zh-CN" altLang="en-US" b="1" dirty="0" smtClean="0"/>
              <a:t>训练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71353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936750" y="1426210"/>
          <a:ext cx="9908540" cy="53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幻灯片" r:id="rId1" imgW="6115050" imgH="3438525" progId="PowerPoint.Slide.12">
                  <p:embed/>
                </p:oleObj>
              </mc:Choice>
              <mc:Fallback>
                <p:oleObj name="幻灯片" r:id="rId1" imgW="6115050" imgH="3438525" progId="PowerPoint.Slide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426210"/>
                        <a:ext cx="9908540" cy="530288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2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测试模块培训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学生工具使用情况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内容占位符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5" b="16177"/>
          <a:stretch>
            <a:fillRect/>
          </a:stretch>
        </p:blipFill>
        <p:spPr bwMode="auto">
          <a:xfrm>
            <a:off x="2532917" y="1825625"/>
            <a:ext cx="79802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学生工具使用情况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2463753" y="1825625"/>
            <a:ext cx="8709211" cy="4345511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学生工具使用情况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412" y="1825625"/>
            <a:ext cx="8561293" cy="4486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后期计划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915834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收集</a:t>
            </a:r>
            <a:r>
              <a:rPr lang="zh-CN" altLang="zh-CN" dirty="0"/>
              <a:t>来自学员的教学反馈文件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完善的课程</a:t>
            </a:r>
            <a:r>
              <a:rPr lang="zh-CN" altLang="zh-CN" dirty="0"/>
              <a:t>体系（包括课程计划，课程资料，以及相关的支持性平台的运营</a:t>
            </a:r>
            <a:r>
              <a:rPr lang="zh-CN" altLang="zh-CN" dirty="0" smtClean="0"/>
              <a:t>）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创办公司网站，并定时更新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/>
              <a:t>涵盖课程体系以及教学体验的宣传视频。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完成项目过程中的财务报表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71142" y="1729969"/>
          <a:ext cx="5963285" cy="50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幻灯片" r:id="rId1" imgW="6115050" imgH="3438525" progId="PowerPoint.Slide.12">
                  <p:embed/>
                </p:oleObj>
              </mc:Choice>
              <mc:Fallback>
                <p:oleObj name="幻灯片" r:id="rId1" imgW="6115050" imgH="3438525" progId="PowerPoint.Slide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142" y="1729969"/>
                        <a:ext cx="5963285" cy="5084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</a:t>
            </a:r>
            <a:r>
              <a:rPr lang="zh-CN" altLang="en-US" b="1" dirty="0"/>
              <a:t>特色</a:t>
            </a:r>
            <a:r>
              <a:rPr lang="en-US" altLang="zh-CN" b="1" dirty="0"/>
              <a:t>——</a:t>
            </a:r>
            <a:r>
              <a:rPr lang="zh-CN" altLang="en-US" b="1" dirty="0"/>
              <a:t>层次化</a:t>
            </a:r>
            <a:r>
              <a:rPr lang="zh-CN" altLang="en-US" b="1" dirty="0" smtClean="0"/>
              <a:t>训练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71355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716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开发培训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课程创新点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35501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608917"/>
            <a:ext cx="8559893" cy="490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/>
              <a:t>实现了学科的</a:t>
            </a:r>
            <a:r>
              <a:rPr lang="zh-CN" altLang="zh-CN" dirty="0" smtClean="0"/>
              <a:t>交叉</a:t>
            </a:r>
            <a:r>
              <a:rPr lang="zh-CN" altLang="en-US" dirty="0"/>
              <a:t>。</a:t>
            </a:r>
            <a:r>
              <a:rPr lang="zh-CN" altLang="zh-CN" dirty="0" smtClean="0"/>
              <a:t>结合</a:t>
            </a:r>
            <a:r>
              <a:rPr lang="zh-CN" altLang="zh-CN" dirty="0"/>
              <a:t>留学申请的</a:t>
            </a:r>
            <a:r>
              <a:rPr lang="zh-CN" altLang="zh-CN" dirty="0" smtClean="0"/>
              <a:t>需求</a:t>
            </a:r>
            <a:r>
              <a:rPr lang="zh-CN" altLang="en-US" dirty="0" smtClean="0"/>
              <a:t>，制定相关的课程，全方位的提高学生的能力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/>
              <a:t>形成三方互利的模式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依托实验室的资源得到相关课程的学习内容和学习计划，提高学生的科研能力，使得学生进入实验室后可以直接参与相关的科研工作。于此同时实验室也得到了优质的实习生，方便后续项目工程的展开。公司在这一过程中获得收益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创立</a:t>
            </a:r>
            <a:r>
              <a:rPr lang="zh-CN" altLang="zh-CN" dirty="0" smtClean="0"/>
              <a:t>校园</a:t>
            </a:r>
            <a:r>
              <a:rPr lang="zh-CN" altLang="zh-CN" dirty="0"/>
              <a:t>培训模式，简化了培训流程，降低了教学成本和同学们的时间成本，在一定程度上提高了留学培训的性价比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>
            <a:off x="2546350" y="2765504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8"/>
          <p:cNvSpPr>
            <a:spLocks noChangeShapeType="1"/>
          </p:cNvSpPr>
          <p:nvPr/>
        </p:nvSpPr>
        <p:spPr bwMode="auto">
          <a:xfrm>
            <a:off x="2530474" y="4879836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课程创新点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35501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9047" y="1542242"/>
            <a:ext cx="8559893" cy="490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/>
              <a:t>利用测试实训及时反馈成果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5,</a:t>
            </a:r>
            <a:r>
              <a:rPr lang="zh-CN" altLang="en-US" dirty="0"/>
              <a:t>穿插时间培训，最大化利用时间</a:t>
            </a:r>
            <a:endParaRPr lang="zh-CN" altLang="en-US" dirty="0"/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>
            <a:off x="2538730" y="3352244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8"/>
          <p:cNvSpPr>
            <a:spLocks noChangeShapeType="1"/>
          </p:cNvSpPr>
          <p:nvPr/>
        </p:nvSpPr>
        <p:spPr bwMode="auto">
          <a:xfrm>
            <a:off x="2538729" y="5413236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作用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27064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，通过授课和实际操作，由浅入深、循序渐进、阶梯式的增加大学生的实践经验。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，进一步加深对于科学研究的认识。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，搭建科研经历的平台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，更早与实验室接轨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营销方法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358500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微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宣传单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学生间的口碑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盈利模式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4311154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课程时间</a:t>
            </a:r>
            <a:endParaRPr lang="zh-CN" altLang="en-US" b="1" dirty="0" smtClean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2047875" y="1797050"/>
            <a:ext cx="10515600" cy="4351338"/>
          </a:xfrm>
        </p:spPr>
        <p:txBody>
          <a:bodyPr>
            <a:normAutofit fontScale="90000" lnSpcReduction="20000"/>
          </a:bodyPr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上课时间</a:t>
            </a: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以一个学期为期限，每周两个课时</a:t>
            </a:r>
            <a:b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我们的期望</a:t>
            </a: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 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</a:t>
            </a: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完成每一次任务，按时授课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29155" y="4152900"/>
            <a:ext cx="963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3200</Words>
  <Application>WPS 演示</Application>
  <PresentationFormat>宽屏</PresentationFormat>
  <Paragraphs>838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Calibri</vt:lpstr>
      <vt:lpstr>楷体</vt:lpstr>
      <vt:lpstr>等线 Light</vt:lpstr>
      <vt:lpstr>Segoe Print</vt:lpstr>
      <vt:lpstr>等线 Light</vt:lpstr>
      <vt:lpstr>等线</vt:lpstr>
      <vt:lpstr>等线</vt:lpstr>
      <vt:lpstr>Office 主题​​</vt:lpstr>
      <vt:lpstr>PowerPoint.Slide.12</vt:lpstr>
      <vt:lpstr>PowerPoint.Slide.12</vt:lpstr>
      <vt:lpstr>           背景</vt:lpstr>
      <vt:lpstr>           课程特色——层次化训练</vt:lpstr>
      <vt:lpstr>           课程特色——层次化训练</vt:lpstr>
      <vt:lpstr>           课程创新点</vt:lpstr>
      <vt:lpstr>           课程创新点</vt:lpstr>
      <vt:lpstr>           作用</vt:lpstr>
      <vt:lpstr>           营销方法</vt:lpstr>
      <vt:lpstr>           盈利模式</vt:lpstr>
      <vt:lpstr>           运营试验-课程时间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运营试验-实训图片</vt:lpstr>
      <vt:lpstr>           运营试验-实训图片</vt:lpstr>
      <vt:lpstr>           运营试验-实训图片</vt:lpstr>
      <vt:lpstr>           运营试验-工具</vt:lpstr>
      <vt:lpstr>           运营试验-学生工具使用情况</vt:lpstr>
      <vt:lpstr>           运营试验-学生工具使用情况</vt:lpstr>
      <vt:lpstr>           运营试验-学生工具使用情况</vt:lpstr>
      <vt:lpstr>           后期计划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MyPC</cp:lastModifiedBy>
  <cp:revision>41</cp:revision>
  <dcterms:created xsi:type="dcterms:W3CDTF">2016-10-12T14:15:00Z</dcterms:created>
  <dcterms:modified xsi:type="dcterms:W3CDTF">2016-10-14T12:44:43Z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