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143635" y="-115570"/>
          <a:ext cx="11710670" cy="543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55"/>
                <a:gridCol w="1952625"/>
                <a:gridCol w="1951355"/>
                <a:gridCol w="1951355"/>
                <a:gridCol w="1952625"/>
                <a:gridCol w="1951355"/>
              </a:tblGrid>
              <a:tr h="145351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400"/>
                        <a:t>软件测试课程表</a:t>
                      </a:r>
                      <a:endParaRPr lang="zh-CN" altLang="en-US" sz="4400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类型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99185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48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  </a:t>
                      </a:r>
                      <a:r>
                        <a:rPr lang="en-US" altLang="zh-CN" sz="480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 </a:t>
                      </a:r>
                      <a:r>
                        <a:rPr lang="zh-CN" altLang="en-US" sz="480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认知性</a:t>
                      </a:r>
                      <a:endParaRPr lang="zh-CN" altLang="en-US" sz="480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移动APP体验测试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一个课时，每课时</a:t>
                      </a:r>
                      <a:r>
                        <a:rPr lang="en-US" altLang="zh-CN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针对某移动APP进行用户体验式测试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中学生以上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554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订票网站体验测试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一个课时，每课时</a:t>
                      </a:r>
                      <a:r>
                        <a:rPr lang="en-US" altLang="zh-CN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针对订票网站进行用户体验式测试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中小学生以上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0960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VPN安全登录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一个课时，每课时</a:t>
                      </a:r>
                      <a:r>
                        <a:rPr lang="en-US" altLang="zh-CN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针对学校内部网站访问的体验式测试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spc="400">
                          <a:solidFill>
                            <a:schemeClr val="tx1"/>
                          </a:solidFill>
                          <a:uFillTx/>
                          <a:latin typeface="楷体" panose="02010609060101010101" charset="-122"/>
                          <a:ea typeface="楷体" panose="02010609060101010101" charset="-122"/>
                        </a:rPr>
                        <a:t>中小学生以上</a:t>
                      </a:r>
                      <a:endParaRPr lang="zh-CN" altLang="en-US" sz="2800" spc="400">
                        <a:solidFill>
                          <a:schemeClr val="tx1"/>
                        </a:solidFill>
                        <a:uFillTx/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-11276965" y="-511175"/>
          <a:ext cx="11710670" cy="904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55"/>
                <a:gridCol w="1952625"/>
                <a:gridCol w="1951355"/>
                <a:gridCol w="1951355"/>
                <a:gridCol w="1952625"/>
                <a:gridCol w="1951355"/>
              </a:tblGrid>
              <a:tr h="982980"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4800">
                          <a:sym typeface="+mn-ea"/>
                        </a:rPr>
                        <a:t>软件测试课程表</a:t>
                      </a:r>
                      <a:endParaRPr lang="zh-CN" altLang="en-US" sz="4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4800"/>
                    </a:p>
                  </a:txBody>
                  <a:tcPr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10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类型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32535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>
                          <a:latin typeface="楷体" panose="02010609060101010101" charset="-122"/>
                          <a:ea typeface="楷体" panose="02010609060101010101" charset="-122"/>
                        </a:rPr>
                        <a:t>验证型</a:t>
                      </a:r>
                      <a:endParaRPr lang="zh-CN" altLang="en-US" sz="4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kern="0" spc="3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Web Link Validator测试工具</a:t>
                      </a:r>
                      <a:endParaRPr lang="en-US" altLang="en-US" sz="2800" kern="0" spc="3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基于Web Link Validator完成某项目网站的链接测试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在校高职、高专以上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232535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Appscan</a:t>
                      </a:r>
                      <a:endParaRPr kumimoji="0" lang="en-US" sz="2800" b="0" i="0" kern="0" spc="40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测试工具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基于Appscan完成某项目网站的压力测试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在校高职、高专以上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26517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HPLoadRunner              测试工具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基于HP LoadRunner完成某项目网站的压力测试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在校高职、高专以上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23317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基于Jmeter的压力测试设计</a:t>
                      </a:r>
                      <a:endParaRPr 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利用Jmeter完成某项目压力测试的方案设计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948690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FindBugs白盒测试工具</a:t>
                      </a:r>
                      <a:endParaRPr 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利用FindBugs对某项目代码完成白盒测试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948690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DTS白盒测试工具</a:t>
                      </a:r>
                      <a:endParaRPr 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利用DTS对某项目代码完成白盒测试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-299085" y="3884295"/>
          <a:ext cx="11710670" cy="679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55"/>
                <a:gridCol w="1952625"/>
                <a:gridCol w="1951355"/>
                <a:gridCol w="1951355"/>
                <a:gridCol w="1952625"/>
                <a:gridCol w="1951355"/>
              </a:tblGrid>
              <a:tr h="2292350"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 sz="4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4800">
                          <a:sym typeface="+mn-ea"/>
                        </a:rPr>
                        <a:t>软件测试课程表</a:t>
                      </a:r>
                      <a:endParaRPr lang="zh-CN" altLang="en-US" sz="4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4800"/>
                    </a:p>
                  </a:txBody>
                  <a:tcPr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83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类型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7917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>
                          <a:latin typeface="楷体" panose="02010609060101010101" charset="-122"/>
                          <a:ea typeface="楷体" panose="02010609060101010101" charset="-122"/>
                        </a:rPr>
                        <a:t>设计型</a:t>
                      </a:r>
                      <a:endParaRPr lang="zh-CN" altLang="en-US" sz="4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测试用例设计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针对某项目功能和性能完成测试用例设计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</a:tr>
              <a:tr h="1272540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某网站项目测试用例的执行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根据测试用例库执行某项目网站的功能测试并记录测试结果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在校大学生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</a:tr>
              <a:tr h="1273175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测试结果分析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针对某项目的测试记录结果，分析测试过程，给出测试结论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979170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编写测试报告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三个课时，每课时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根据测试分析结果，编写测试报告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本科以上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1600835" y="8552815"/>
          <a:ext cx="11710670" cy="488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355"/>
                <a:gridCol w="1952625"/>
                <a:gridCol w="1951355"/>
                <a:gridCol w="1951355"/>
                <a:gridCol w="1952625"/>
                <a:gridCol w="1951355"/>
              </a:tblGrid>
              <a:tr h="162369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>
                          <a:sym typeface="+mn-ea"/>
                        </a:rPr>
                        <a:t>软件测试课程表</a:t>
                      </a:r>
                      <a:endParaRPr lang="zh-CN" altLang="en-US" sz="4800"/>
                    </a:p>
                  </a:txBody>
                  <a:tcPr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类型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培训对象</a:t>
                      </a:r>
                      <a:endParaRPr lang="zh-CN" altLang="en-US" sz="28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16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>
                          <a:latin typeface="楷体" panose="02010609060101010101" charset="-122"/>
                          <a:ea typeface="楷体" panose="02010609060101010101" charset="-122"/>
                        </a:rPr>
                        <a:t>创新型</a:t>
                      </a:r>
                      <a:endParaRPr lang="zh-CN" altLang="en-US" sz="4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vert="eaVert" anchor="ctr" anchorCtr="0"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Fork逻辑炸弹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六个课时，每课时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个小时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完成fork炸弹的程序编写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483360">
                <a:tc vMerge="1">
                  <a:tcPr/>
                </a:tc>
                <a:tc>
                  <a:txBody>
                    <a:bodyPr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800" kern="0" spc="4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凯撒加密算法的实现</a:t>
                      </a:r>
                      <a:endParaRPr lang="en-US" altLang="en-US" sz="2800" kern="0" spc="4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六个课时，每课时</a:t>
                      </a:r>
                      <a:r>
                        <a:rPr lang="en-US" altLang="zh-CN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个小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利用凯撒密码进行加解密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</a:rPr>
                        <a:t>在校本科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宽屏</PresentationFormat>
  <Paragraphs>314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楷体</vt:lpstr>
      <vt:lpstr>Calibri</vt:lpstr>
      <vt:lpstr>微软雅黑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MyPC</cp:lastModifiedBy>
  <cp:revision>3</cp:revision>
  <dcterms:created xsi:type="dcterms:W3CDTF">2016-10-08T11:35:00Z</dcterms:created>
  <dcterms:modified xsi:type="dcterms:W3CDTF">2016-10-09T08:02:13Z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