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26D7989-F187-4C1E-A48A-15DBAE7A78E6}">
          <p14:sldIdLst>
            <p14:sldId id="256"/>
            <p14:sldId id="257"/>
          </p14:sldIdLst>
        </p14:section>
        <p14:section name="タイトルなしのセクション" id="{EF4DF79F-D03A-4EFA-ACF5-0D2EFBF84A94}">
          <p14:sldIdLst>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sorterViewPr>
    <p:cViewPr>
      <p:scale>
        <a:sx n="100" d="100"/>
        <a:sy n="100" d="100"/>
      </p:scale>
      <p:origin x="0" y="-13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157C75-6A64-479C-96D5-8055FA5B010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8232837-7A94-4759-9795-EC7384810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FDA4434-13E3-4A99-84EF-641BE922AB6F}"/>
              </a:ext>
            </a:extLst>
          </p:cNvPr>
          <p:cNvSpPr>
            <a:spLocks noGrp="1"/>
          </p:cNvSpPr>
          <p:nvPr>
            <p:ph type="dt" sz="half" idx="10"/>
          </p:nvPr>
        </p:nvSpPr>
        <p:spPr/>
        <p:txBody>
          <a:bodyPr/>
          <a:lstStyle/>
          <a:p>
            <a:fld id="{96486CF0-AA4E-4257-8DEF-4FF4B326ED62}" type="datetimeFigureOut">
              <a:rPr kumimoji="1" lang="ja-JP" altLang="en-US" smtClean="0"/>
              <a:t>2018/7/12</a:t>
            </a:fld>
            <a:endParaRPr kumimoji="1" lang="ja-JP" altLang="en-US"/>
          </a:p>
        </p:txBody>
      </p:sp>
      <p:sp>
        <p:nvSpPr>
          <p:cNvPr id="5" name="フッター プレースホルダー 4">
            <a:extLst>
              <a:ext uri="{FF2B5EF4-FFF2-40B4-BE49-F238E27FC236}">
                <a16:creationId xmlns:a16="http://schemas.microsoft.com/office/drawing/2014/main" id="{4694F24B-A364-4795-B09D-F19CB93DEE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B249F5-481B-4DAC-BA1D-1CBFD58F00F7}"/>
              </a:ext>
            </a:extLst>
          </p:cNvPr>
          <p:cNvSpPr>
            <a:spLocks noGrp="1"/>
          </p:cNvSpPr>
          <p:nvPr>
            <p:ph type="sldNum" sz="quarter" idx="12"/>
          </p:nvPr>
        </p:nvSpPr>
        <p:spPr/>
        <p:txBody>
          <a:bodyPr/>
          <a:lstStyle/>
          <a:p>
            <a:fld id="{4750108D-2D70-4C38-8148-A64315844E15}" type="slidenum">
              <a:rPr kumimoji="1" lang="ja-JP" altLang="en-US" smtClean="0"/>
              <a:t>‹#›</a:t>
            </a:fld>
            <a:endParaRPr kumimoji="1" lang="ja-JP" altLang="en-US"/>
          </a:p>
        </p:txBody>
      </p:sp>
    </p:spTree>
    <p:extLst>
      <p:ext uri="{BB962C8B-B14F-4D97-AF65-F5344CB8AC3E}">
        <p14:creationId xmlns:p14="http://schemas.microsoft.com/office/powerpoint/2010/main" val="53285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89A3BC-1812-4ED2-BE0F-E32E698627D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167928-12F0-43B7-A17B-61A5B98030A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D3DE71-C4E8-4A2F-A816-538EF64060CF}"/>
              </a:ext>
            </a:extLst>
          </p:cNvPr>
          <p:cNvSpPr>
            <a:spLocks noGrp="1"/>
          </p:cNvSpPr>
          <p:nvPr>
            <p:ph type="dt" sz="half" idx="10"/>
          </p:nvPr>
        </p:nvSpPr>
        <p:spPr/>
        <p:txBody>
          <a:bodyPr/>
          <a:lstStyle/>
          <a:p>
            <a:fld id="{96486CF0-AA4E-4257-8DEF-4FF4B326ED62}" type="datetimeFigureOut">
              <a:rPr kumimoji="1" lang="ja-JP" altLang="en-US" smtClean="0"/>
              <a:t>2018/7/12</a:t>
            </a:fld>
            <a:endParaRPr kumimoji="1" lang="ja-JP" altLang="en-US"/>
          </a:p>
        </p:txBody>
      </p:sp>
      <p:sp>
        <p:nvSpPr>
          <p:cNvPr id="5" name="フッター プレースホルダー 4">
            <a:extLst>
              <a:ext uri="{FF2B5EF4-FFF2-40B4-BE49-F238E27FC236}">
                <a16:creationId xmlns:a16="http://schemas.microsoft.com/office/drawing/2014/main" id="{F2FF70E9-8F0A-490F-93BA-AF1A63F28D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15D3D9C-F3AF-446D-9921-591D0FB72366}"/>
              </a:ext>
            </a:extLst>
          </p:cNvPr>
          <p:cNvSpPr>
            <a:spLocks noGrp="1"/>
          </p:cNvSpPr>
          <p:nvPr>
            <p:ph type="sldNum" sz="quarter" idx="12"/>
          </p:nvPr>
        </p:nvSpPr>
        <p:spPr/>
        <p:txBody>
          <a:bodyPr/>
          <a:lstStyle/>
          <a:p>
            <a:fld id="{4750108D-2D70-4C38-8148-A64315844E15}" type="slidenum">
              <a:rPr kumimoji="1" lang="ja-JP" altLang="en-US" smtClean="0"/>
              <a:t>‹#›</a:t>
            </a:fld>
            <a:endParaRPr kumimoji="1" lang="ja-JP" altLang="en-US"/>
          </a:p>
        </p:txBody>
      </p:sp>
    </p:spTree>
    <p:extLst>
      <p:ext uri="{BB962C8B-B14F-4D97-AF65-F5344CB8AC3E}">
        <p14:creationId xmlns:p14="http://schemas.microsoft.com/office/powerpoint/2010/main" val="133354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95FB90B-7A8A-4B5D-99F0-BB23B47EA3C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F923F6-6F79-42EC-A139-FB553D20270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101D76-4E25-4C31-A888-0DEACAED53B4}"/>
              </a:ext>
            </a:extLst>
          </p:cNvPr>
          <p:cNvSpPr>
            <a:spLocks noGrp="1"/>
          </p:cNvSpPr>
          <p:nvPr>
            <p:ph type="dt" sz="half" idx="10"/>
          </p:nvPr>
        </p:nvSpPr>
        <p:spPr/>
        <p:txBody>
          <a:bodyPr/>
          <a:lstStyle/>
          <a:p>
            <a:fld id="{96486CF0-AA4E-4257-8DEF-4FF4B326ED62}" type="datetimeFigureOut">
              <a:rPr kumimoji="1" lang="ja-JP" altLang="en-US" smtClean="0"/>
              <a:t>2018/7/12</a:t>
            </a:fld>
            <a:endParaRPr kumimoji="1" lang="ja-JP" altLang="en-US"/>
          </a:p>
        </p:txBody>
      </p:sp>
      <p:sp>
        <p:nvSpPr>
          <p:cNvPr id="5" name="フッター プレースホルダー 4">
            <a:extLst>
              <a:ext uri="{FF2B5EF4-FFF2-40B4-BE49-F238E27FC236}">
                <a16:creationId xmlns:a16="http://schemas.microsoft.com/office/drawing/2014/main" id="{346F638F-1523-4A50-90EB-9D475F814C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19C50D-65BA-48A0-BA2A-5CEBBF80B8F2}"/>
              </a:ext>
            </a:extLst>
          </p:cNvPr>
          <p:cNvSpPr>
            <a:spLocks noGrp="1"/>
          </p:cNvSpPr>
          <p:nvPr>
            <p:ph type="sldNum" sz="quarter" idx="12"/>
          </p:nvPr>
        </p:nvSpPr>
        <p:spPr/>
        <p:txBody>
          <a:bodyPr/>
          <a:lstStyle/>
          <a:p>
            <a:fld id="{4750108D-2D70-4C38-8148-A64315844E15}" type="slidenum">
              <a:rPr kumimoji="1" lang="ja-JP" altLang="en-US" smtClean="0"/>
              <a:t>‹#›</a:t>
            </a:fld>
            <a:endParaRPr kumimoji="1" lang="ja-JP" altLang="en-US"/>
          </a:p>
        </p:txBody>
      </p:sp>
    </p:spTree>
    <p:extLst>
      <p:ext uri="{BB962C8B-B14F-4D97-AF65-F5344CB8AC3E}">
        <p14:creationId xmlns:p14="http://schemas.microsoft.com/office/powerpoint/2010/main" val="149242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4E4DF6-A935-49D5-9A87-53888ACDDD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8147420-572C-43F1-86C6-94007CE4B7F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A1E23F-61A8-43FB-AFF6-9C64E43ED8D2}"/>
              </a:ext>
            </a:extLst>
          </p:cNvPr>
          <p:cNvSpPr>
            <a:spLocks noGrp="1"/>
          </p:cNvSpPr>
          <p:nvPr>
            <p:ph type="dt" sz="half" idx="10"/>
          </p:nvPr>
        </p:nvSpPr>
        <p:spPr/>
        <p:txBody>
          <a:bodyPr/>
          <a:lstStyle/>
          <a:p>
            <a:fld id="{96486CF0-AA4E-4257-8DEF-4FF4B326ED62}" type="datetimeFigureOut">
              <a:rPr kumimoji="1" lang="ja-JP" altLang="en-US" smtClean="0"/>
              <a:t>2018/7/12</a:t>
            </a:fld>
            <a:endParaRPr kumimoji="1" lang="ja-JP" altLang="en-US"/>
          </a:p>
        </p:txBody>
      </p:sp>
      <p:sp>
        <p:nvSpPr>
          <p:cNvPr id="5" name="フッター プレースホルダー 4">
            <a:extLst>
              <a:ext uri="{FF2B5EF4-FFF2-40B4-BE49-F238E27FC236}">
                <a16:creationId xmlns:a16="http://schemas.microsoft.com/office/drawing/2014/main" id="{8BDA5465-FDD7-4008-BC64-80ED5AB449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FBCE56-A279-40A3-9220-78B9F9535204}"/>
              </a:ext>
            </a:extLst>
          </p:cNvPr>
          <p:cNvSpPr>
            <a:spLocks noGrp="1"/>
          </p:cNvSpPr>
          <p:nvPr>
            <p:ph type="sldNum" sz="quarter" idx="12"/>
          </p:nvPr>
        </p:nvSpPr>
        <p:spPr/>
        <p:txBody>
          <a:bodyPr/>
          <a:lstStyle/>
          <a:p>
            <a:fld id="{4750108D-2D70-4C38-8148-A64315844E15}" type="slidenum">
              <a:rPr kumimoji="1" lang="ja-JP" altLang="en-US" smtClean="0"/>
              <a:t>‹#›</a:t>
            </a:fld>
            <a:endParaRPr kumimoji="1" lang="ja-JP" altLang="en-US"/>
          </a:p>
        </p:txBody>
      </p:sp>
    </p:spTree>
    <p:extLst>
      <p:ext uri="{BB962C8B-B14F-4D97-AF65-F5344CB8AC3E}">
        <p14:creationId xmlns:p14="http://schemas.microsoft.com/office/powerpoint/2010/main" val="1434438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6C26CB-15BE-452C-B9BC-6876DBEDFDF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1E69A4-A28F-49DF-B06D-538C966D6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0D53F58-DDA2-4AB1-90FA-C6A6CA836C91}"/>
              </a:ext>
            </a:extLst>
          </p:cNvPr>
          <p:cNvSpPr>
            <a:spLocks noGrp="1"/>
          </p:cNvSpPr>
          <p:nvPr>
            <p:ph type="dt" sz="half" idx="10"/>
          </p:nvPr>
        </p:nvSpPr>
        <p:spPr/>
        <p:txBody>
          <a:bodyPr/>
          <a:lstStyle/>
          <a:p>
            <a:fld id="{96486CF0-AA4E-4257-8DEF-4FF4B326ED62}" type="datetimeFigureOut">
              <a:rPr kumimoji="1" lang="ja-JP" altLang="en-US" smtClean="0"/>
              <a:t>2018/7/12</a:t>
            </a:fld>
            <a:endParaRPr kumimoji="1" lang="ja-JP" altLang="en-US"/>
          </a:p>
        </p:txBody>
      </p:sp>
      <p:sp>
        <p:nvSpPr>
          <p:cNvPr id="5" name="フッター プレースホルダー 4">
            <a:extLst>
              <a:ext uri="{FF2B5EF4-FFF2-40B4-BE49-F238E27FC236}">
                <a16:creationId xmlns:a16="http://schemas.microsoft.com/office/drawing/2014/main" id="{81044279-1A89-43B7-93B7-09B29E1839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7220EB-8152-4560-BB60-4C34B59917ED}"/>
              </a:ext>
            </a:extLst>
          </p:cNvPr>
          <p:cNvSpPr>
            <a:spLocks noGrp="1"/>
          </p:cNvSpPr>
          <p:nvPr>
            <p:ph type="sldNum" sz="quarter" idx="12"/>
          </p:nvPr>
        </p:nvSpPr>
        <p:spPr/>
        <p:txBody>
          <a:bodyPr/>
          <a:lstStyle/>
          <a:p>
            <a:fld id="{4750108D-2D70-4C38-8148-A64315844E15}" type="slidenum">
              <a:rPr kumimoji="1" lang="ja-JP" altLang="en-US" smtClean="0"/>
              <a:t>‹#›</a:t>
            </a:fld>
            <a:endParaRPr kumimoji="1" lang="ja-JP" altLang="en-US"/>
          </a:p>
        </p:txBody>
      </p:sp>
    </p:spTree>
    <p:extLst>
      <p:ext uri="{BB962C8B-B14F-4D97-AF65-F5344CB8AC3E}">
        <p14:creationId xmlns:p14="http://schemas.microsoft.com/office/powerpoint/2010/main" val="55294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4ED2F9-2658-4F77-A532-9D0C9701507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403D24-59FF-4105-A230-C7171020EC7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9811999-E351-4333-9269-52B2898E1FA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9618251-D2D4-432D-817E-7BB048BEB553}"/>
              </a:ext>
            </a:extLst>
          </p:cNvPr>
          <p:cNvSpPr>
            <a:spLocks noGrp="1"/>
          </p:cNvSpPr>
          <p:nvPr>
            <p:ph type="dt" sz="half" idx="10"/>
          </p:nvPr>
        </p:nvSpPr>
        <p:spPr/>
        <p:txBody>
          <a:bodyPr/>
          <a:lstStyle/>
          <a:p>
            <a:fld id="{96486CF0-AA4E-4257-8DEF-4FF4B326ED62}" type="datetimeFigureOut">
              <a:rPr kumimoji="1" lang="ja-JP" altLang="en-US" smtClean="0"/>
              <a:t>2018/7/12</a:t>
            </a:fld>
            <a:endParaRPr kumimoji="1" lang="ja-JP" altLang="en-US"/>
          </a:p>
        </p:txBody>
      </p:sp>
      <p:sp>
        <p:nvSpPr>
          <p:cNvPr id="6" name="フッター プレースホルダー 5">
            <a:extLst>
              <a:ext uri="{FF2B5EF4-FFF2-40B4-BE49-F238E27FC236}">
                <a16:creationId xmlns:a16="http://schemas.microsoft.com/office/drawing/2014/main" id="{5D2EC7D6-1E8B-4CCB-8795-BA975CBEE1B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191A64A-6E22-4578-8828-A3DCE68B27FA}"/>
              </a:ext>
            </a:extLst>
          </p:cNvPr>
          <p:cNvSpPr>
            <a:spLocks noGrp="1"/>
          </p:cNvSpPr>
          <p:nvPr>
            <p:ph type="sldNum" sz="quarter" idx="12"/>
          </p:nvPr>
        </p:nvSpPr>
        <p:spPr/>
        <p:txBody>
          <a:bodyPr/>
          <a:lstStyle/>
          <a:p>
            <a:fld id="{4750108D-2D70-4C38-8148-A64315844E15}" type="slidenum">
              <a:rPr kumimoji="1" lang="ja-JP" altLang="en-US" smtClean="0"/>
              <a:t>‹#›</a:t>
            </a:fld>
            <a:endParaRPr kumimoji="1" lang="ja-JP" altLang="en-US"/>
          </a:p>
        </p:txBody>
      </p:sp>
    </p:spTree>
    <p:extLst>
      <p:ext uri="{BB962C8B-B14F-4D97-AF65-F5344CB8AC3E}">
        <p14:creationId xmlns:p14="http://schemas.microsoft.com/office/powerpoint/2010/main" val="2312752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5BCA3F-ADBC-47F9-9F6A-E866BD92FB9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C4594A-9DA2-4653-8C84-D383EBA820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DDD9DCF-B439-48F9-AC15-4E552FEE85E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9804514-3132-4C20-A799-F11057334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5D879DF-2D3F-49EF-BE70-405D2E9594A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42B9E40-6726-4602-ACC9-4633D10A70BA}"/>
              </a:ext>
            </a:extLst>
          </p:cNvPr>
          <p:cNvSpPr>
            <a:spLocks noGrp="1"/>
          </p:cNvSpPr>
          <p:nvPr>
            <p:ph type="dt" sz="half" idx="10"/>
          </p:nvPr>
        </p:nvSpPr>
        <p:spPr/>
        <p:txBody>
          <a:bodyPr/>
          <a:lstStyle/>
          <a:p>
            <a:fld id="{96486CF0-AA4E-4257-8DEF-4FF4B326ED62}" type="datetimeFigureOut">
              <a:rPr kumimoji="1" lang="ja-JP" altLang="en-US" smtClean="0"/>
              <a:t>2018/7/12</a:t>
            </a:fld>
            <a:endParaRPr kumimoji="1" lang="ja-JP" altLang="en-US"/>
          </a:p>
        </p:txBody>
      </p:sp>
      <p:sp>
        <p:nvSpPr>
          <p:cNvPr id="8" name="フッター プレースホルダー 7">
            <a:extLst>
              <a:ext uri="{FF2B5EF4-FFF2-40B4-BE49-F238E27FC236}">
                <a16:creationId xmlns:a16="http://schemas.microsoft.com/office/drawing/2014/main" id="{80B4FCFB-9FA6-4B4E-AF7B-6907A2A2F6C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B510EE3-177C-4715-9018-E720B7FBE5FA}"/>
              </a:ext>
            </a:extLst>
          </p:cNvPr>
          <p:cNvSpPr>
            <a:spLocks noGrp="1"/>
          </p:cNvSpPr>
          <p:nvPr>
            <p:ph type="sldNum" sz="quarter" idx="12"/>
          </p:nvPr>
        </p:nvSpPr>
        <p:spPr/>
        <p:txBody>
          <a:bodyPr/>
          <a:lstStyle/>
          <a:p>
            <a:fld id="{4750108D-2D70-4C38-8148-A64315844E15}" type="slidenum">
              <a:rPr kumimoji="1" lang="ja-JP" altLang="en-US" smtClean="0"/>
              <a:t>‹#›</a:t>
            </a:fld>
            <a:endParaRPr kumimoji="1" lang="ja-JP" altLang="en-US"/>
          </a:p>
        </p:txBody>
      </p:sp>
    </p:spTree>
    <p:extLst>
      <p:ext uri="{BB962C8B-B14F-4D97-AF65-F5344CB8AC3E}">
        <p14:creationId xmlns:p14="http://schemas.microsoft.com/office/powerpoint/2010/main" val="71164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AF9BEA-CCA1-4894-A1BD-FDD4CF4E03E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B7CA9C2-8008-4570-BA9D-2267C6B52152}"/>
              </a:ext>
            </a:extLst>
          </p:cNvPr>
          <p:cNvSpPr>
            <a:spLocks noGrp="1"/>
          </p:cNvSpPr>
          <p:nvPr>
            <p:ph type="dt" sz="half" idx="10"/>
          </p:nvPr>
        </p:nvSpPr>
        <p:spPr/>
        <p:txBody>
          <a:bodyPr/>
          <a:lstStyle/>
          <a:p>
            <a:fld id="{96486CF0-AA4E-4257-8DEF-4FF4B326ED62}" type="datetimeFigureOut">
              <a:rPr kumimoji="1" lang="ja-JP" altLang="en-US" smtClean="0"/>
              <a:t>2018/7/12</a:t>
            </a:fld>
            <a:endParaRPr kumimoji="1" lang="ja-JP" altLang="en-US"/>
          </a:p>
        </p:txBody>
      </p:sp>
      <p:sp>
        <p:nvSpPr>
          <p:cNvPr id="4" name="フッター プレースホルダー 3">
            <a:extLst>
              <a:ext uri="{FF2B5EF4-FFF2-40B4-BE49-F238E27FC236}">
                <a16:creationId xmlns:a16="http://schemas.microsoft.com/office/drawing/2014/main" id="{8243062E-3A92-4E7E-9C60-40B473A8C7A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A48EABC-7190-4B71-B87A-14B1632751F1}"/>
              </a:ext>
            </a:extLst>
          </p:cNvPr>
          <p:cNvSpPr>
            <a:spLocks noGrp="1"/>
          </p:cNvSpPr>
          <p:nvPr>
            <p:ph type="sldNum" sz="quarter" idx="12"/>
          </p:nvPr>
        </p:nvSpPr>
        <p:spPr/>
        <p:txBody>
          <a:bodyPr/>
          <a:lstStyle/>
          <a:p>
            <a:fld id="{4750108D-2D70-4C38-8148-A64315844E15}" type="slidenum">
              <a:rPr kumimoji="1" lang="ja-JP" altLang="en-US" smtClean="0"/>
              <a:t>‹#›</a:t>
            </a:fld>
            <a:endParaRPr kumimoji="1" lang="ja-JP" altLang="en-US"/>
          </a:p>
        </p:txBody>
      </p:sp>
    </p:spTree>
    <p:extLst>
      <p:ext uri="{BB962C8B-B14F-4D97-AF65-F5344CB8AC3E}">
        <p14:creationId xmlns:p14="http://schemas.microsoft.com/office/powerpoint/2010/main" val="397945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030003-6B0C-49F9-92B6-411A0DA82902}"/>
              </a:ext>
            </a:extLst>
          </p:cNvPr>
          <p:cNvSpPr>
            <a:spLocks noGrp="1"/>
          </p:cNvSpPr>
          <p:nvPr>
            <p:ph type="dt" sz="half" idx="10"/>
          </p:nvPr>
        </p:nvSpPr>
        <p:spPr/>
        <p:txBody>
          <a:bodyPr/>
          <a:lstStyle/>
          <a:p>
            <a:fld id="{96486CF0-AA4E-4257-8DEF-4FF4B326ED62}" type="datetimeFigureOut">
              <a:rPr kumimoji="1" lang="ja-JP" altLang="en-US" smtClean="0"/>
              <a:t>2018/7/12</a:t>
            </a:fld>
            <a:endParaRPr kumimoji="1" lang="ja-JP" altLang="en-US"/>
          </a:p>
        </p:txBody>
      </p:sp>
      <p:sp>
        <p:nvSpPr>
          <p:cNvPr id="3" name="フッター プレースホルダー 2">
            <a:extLst>
              <a:ext uri="{FF2B5EF4-FFF2-40B4-BE49-F238E27FC236}">
                <a16:creationId xmlns:a16="http://schemas.microsoft.com/office/drawing/2014/main" id="{B7EA52FC-345B-4D46-A942-6663BEC5816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69904F6-FFCC-4BE9-9822-409304C942CA}"/>
              </a:ext>
            </a:extLst>
          </p:cNvPr>
          <p:cNvSpPr>
            <a:spLocks noGrp="1"/>
          </p:cNvSpPr>
          <p:nvPr>
            <p:ph type="sldNum" sz="quarter" idx="12"/>
          </p:nvPr>
        </p:nvSpPr>
        <p:spPr/>
        <p:txBody>
          <a:bodyPr/>
          <a:lstStyle/>
          <a:p>
            <a:fld id="{4750108D-2D70-4C38-8148-A64315844E15}" type="slidenum">
              <a:rPr kumimoji="1" lang="ja-JP" altLang="en-US" smtClean="0"/>
              <a:t>‹#›</a:t>
            </a:fld>
            <a:endParaRPr kumimoji="1" lang="ja-JP" altLang="en-US"/>
          </a:p>
        </p:txBody>
      </p:sp>
    </p:spTree>
    <p:extLst>
      <p:ext uri="{BB962C8B-B14F-4D97-AF65-F5344CB8AC3E}">
        <p14:creationId xmlns:p14="http://schemas.microsoft.com/office/powerpoint/2010/main" val="71290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75133-2632-4D5B-BEAE-ED4AA2D4DC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6FEDB9-4668-4117-BB50-903775EE4D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F260A0-CAFC-48CE-88BA-07BCAB842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4BFF13-B23F-4EF2-8487-1034A7E04319}"/>
              </a:ext>
            </a:extLst>
          </p:cNvPr>
          <p:cNvSpPr>
            <a:spLocks noGrp="1"/>
          </p:cNvSpPr>
          <p:nvPr>
            <p:ph type="dt" sz="half" idx="10"/>
          </p:nvPr>
        </p:nvSpPr>
        <p:spPr/>
        <p:txBody>
          <a:bodyPr/>
          <a:lstStyle/>
          <a:p>
            <a:fld id="{96486CF0-AA4E-4257-8DEF-4FF4B326ED62}" type="datetimeFigureOut">
              <a:rPr kumimoji="1" lang="ja-JP" altLang="en-US" smtClean="0"/>
              <a:t>2018/7/12</a:t>
            </a:fld>
            <a:endParaRPr kumimoji="1" lang="ja-JP" altLang="en-US"/>
          </a:p>
        </p:txBody>
      </p:sp>
      <p:sp>
        <p:nvSpPr>
          <p:cNvPr id="6" name="フッター プレースホルダー 5">
            <a:extLst>
              <a:ext uri="{FF2B5EF4-FFF2-40B4-BE49-F238E27FC236}">
                <a16:creationId xmlns:a16="http://schemas.microsoft.com/office/drawing/2014/main" id="{BCECD4E1-C3BC-41BD-89B7-9D093D0630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E607DF-25A0-40A9-9E49-B86A50C50D3B}"/>
              </a:ext>
            </a:extLst>
          </p:cNvPr>
          <p:cNvSpPr>
            <a:spLocks noGrp="1"/>
          </p:cNvSpPr>
          <p:nvPr>
            <p:ph type="sldNum" sz="quarter" idx="12"/>
          </p:nvPr>
        </p:nvSpPr>
        <p:spPr/>
        <p:txBody>
          <a:bodyPr/>
          <a:lstStyle/>
          <a:p>
            <a:fld id="{4750108D-2D70-4C38-8148-A64315844E15}" type="slidenum">
              <a:rPr kumimoji="1" lang="ja-JP" altLang="en-US" smtClean="0"/>
              <a:t>‹#›</a:t>
            </a:fld>
            <a:endParaRPr kumimoji="1" lang="ja-JP" altLang="en-US"/>
          </a:p>
        </p:txBody>
      </p:sp>
    </p:spTree>
    <p:extLst>
      <p:ext uri="{BB962C8B-B14F-4D97-AF65-F5344CB8AC3E}">
        <p14:creationId xmlns:p14="http://schemas.microsoft.com/office/powerpoint/2010/main" val="168733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1AEF58-28CA-4BA5-98A6-E8D451F16A9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35AA7B-2C9F-4D81-8178-05203002A1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64BC26F-833E-4D52-A79E-94BCBDA7C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05952F0-844C-44E1-90D7-1E7FD960B3E5}"/>
              </a:ext>
            </a:extLst>
          </p:cNvPr>
          <p:cNvSpPr>
            <a:spLocks noGrp="1"/>
          </p:cNvSpPr>
          <p:nvPr>
            <p:ph type="dt" sz="half" idx="10"/>
          </p:nvPr>
        </p:nvSpPr>
        <p:spPr/>
        <p:txBody>
          <a:bodyPr/>
          <a:lstStyle/>
          <a:p>
            <a:fld id="{96486CF0-AA4E-4257-8DEF-4FF4B326ED62}" type="datetimeFigureOut">
              <a:rPr kumimoji="1" lang="ja-JP" altLang="en-US" smtClean="0"/>
              <a:t>2018/7/12</a:t>
            </a:fld>
            <a:endParaRPr kumimoji="1" lang="ja-JP" altLang="en-US"/>
          </a:p>
        </p:txBody>
      </p:sp>
      <p:sp>
        <p:nvSpPr>
          <p:cNvPr id="6" name="フッター プレースホルダー 5">
            <a:extLst>
              <a:ext uri="{FF2B5EF4-FFF2-40B4-BE49-F238E27FC236}">
                <a16:creationId xmlns:a16="http://schemas.microsoft.com/office/drawing/2014/main" id="{69C8FCE6-94E8-4D18-99AF-3D683D3464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5B1E1EB-336E-4AD1-86EA-355EC57470A8}"/>
              </a:ext>
            </a:extLst>
          </p:cNvPr>
          <p:cNvSpPr>
            <a:spLocks noGrp="1"/>
          </p:cNvSpPr>
          <p:nvPr>
            <p:ph type="sldNum" sz="quarter" idx="12"/>
          </p:nvPr>
        </p:nvSpPr>
        <p:spPr/>
        <p:txBody>
          <a:bodyPr/>
          <a:lstStyle/>
          <a:p>
            <a:fld id="{4750108D-2D70-4C38-8148-A64315844E15}" type="slidenum">
              <a:rPr kumimoji="1" lang="ja-JP" altLang="en-US" smtClean="0"/>
              <a:t>‹#›</a:t>
            </a:fld>
            <a:endParaRPr kumimoji="1" lang="ja-JP" altLang="en-US"/>
          </a:p>
        </p:txBody>
      </p:sp>
    </p:spTree>
    <p:extLst>
      <p:ext uri="{BB962C8B-B14F-4D97-AF65-F5344CB8AC3E}">
        <p14:creationId xmlns:p14="http://schemas.microsoft.com/office/powerpoint/2010/main" val="289433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E742466-1E78-4048-AEC4-D3D0FB142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D373D5-489D-4874-8241-88BCD503C9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95B998-8FFC-44DD-A441-A584911A3F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86CF0-AA4E-4257-8DEF-4FF4B326ED62}" type="datetimeFigureOut">
              <a:rPr kumimoji="1" lang="ja-JP" altLang="en-US" smtClean="0"/>
              <a:t>2018/7/12</a:t>
            </a:fld>
            <a:endParaRPr kumimoji="1" lang="ja-JP" altLang="en-US"/>
          </a:p>
        </p:txBody>
      </p:sp>
      <p:sp>
        <p:nvSpPr>
          <p:cNvPr id="5" name="フッター プレースホルダー 4">
            <a:extLst>
              <a:ext uri="{FF2B5EF4-FFF2-40B4-BE49-F238E27FC236}">
                <a16:creationId xmlns:a16="http://schemas.microsoft.com/office/drawing/2014/main" id="{D2A83089-E3A4-4F18-9098-114C91616E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15EF894-1B0A-4C6C-98F7-3D935860CE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0108D-2D70-4C38-8148-A64315844E15}" type="slidenum">
              <a:rPr kumimoji="1" lang="ja-JP" altLang="en-US" smtClean="0"/>
              <a:t>‹#›</a:t>
            </a:fld>
            <a:endParaRPr kumimoji="1" lang="ja-JP" altLang="en-US"/>
          </a:p>
        </p:txBody>
      </p:sp>
    </p:spTree>
    <p:extLst>
      <p:ext uri="{BB962C8B-B14F-4D97-AF65-F5344CB8AC3E}">
        <p14:creationId xmlns:p14="http://schemas.microsoft.com/office/powerpoint/2010/main" val="3203080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26E83-C63B-456B-8484-123C4CE2049F}"/>
              </a:ext>
            </a:extLst>
          </p:cNvPr>
          <p:cNvSpPr>
            <a:spLocks noGrp="1"/>
          </p:cNvSpPr>
          <p:nvPr>
            <p:ph type="ctrTitle"/>
          </p:nvPr>
        </p:nvSpPr>
        <p:spPr/>
        <p:txBody>
          <a:bodyPr>
            <a:normAutofit fontScale="90000"/>
          </a:bodyPr>
          <a:lstStyle/>
          <a:p>
            <a:pPr algn="l"/>
            <a:br>
              <a:rPr kumimoji="1" lang="en-US" altLang="ja-JP" dirty="0"/>
            </a:br>
            <a:r>
              <a:rPr kumimoji="1" lang="ja-JP" altLang="en-US" dirty="0"/>
              <a:t>バスの待ち行列のモデル化</a:t>
            </a:r>
            <a:br>
              <a:rPr kumimoji="1" lang="en-US" altLang="ja-JP" dirty="0"/>
            </a:br>
            <a:r>
              <a:rPr kumimoji="1" lang="ja-JP" altLang="en-US" dirty="0"/>
              <a:t>及びシミュレーション</a:t>
            </a:r>
          </a:p>
        </p:txBody>
      </p:sp>
      <p:sp>
        <p:nvSpPr>
          <p:cNvPr id="3" name="字幕 2">
            <a:extLst>
              <a:ext uri="{FF2B5EF4-FFF2-40B4-BE49-F238E27FC236}">
                <a16:creationId xmlns:a16="http://schemas.microsoft.com/office/drawing/2014/main" id="{CC125599-4CFE-484A-9722-6FABD68EE156}"/>
              </a:ext>
            </a:extLst>
          </p:cNvPr>
          <p:cNvSpPr>
            <a:spLocks noGrp="1"/>
          </p:cNvSpPr>
          <p:nvPr>
            <p:ph type="subTitle" idx="1"/>
          </p:nvPr>
        </p:nvSpPr>
        <p:spPr/>
        <p:txBody>
          <a:bodyPr/>
          <a:lstStyle/>
          <a:p>
            <a:endParaRPr kumimoji="1" lang="en-US" altLang="ja-JP" dirty="0"/>
          </a:p>
          <a:p>
            <a:r>
              <a:rPr kumimoji="1" lang="ja-JP" altLang="en-US" dirty="0"/>
              <a:t>理工学部情報学科三回生</a:t>
            </a:r>
            <a:endParaRPr kumimoji="1" lang="en-US" altLang="ja-JP" dirty="0"/>
          </a:p>
          <a:p>
            <a:r>
              <a:rPr lang="ja-JP" altLang="en-US" dirty="0"/>
              <a:t>矢嶋悠太</a:t>
            </a:r>
            <a:endParaRPr kumimoji="1" lang="ja-JP" altLang="en-US" dirty="0"/>
          </a:p>
        </p:txBody>
      </p:sp>
    </p:spTree>
    <p:extLst>
      <p:ext uri="{BB962C8B-B14F-4D97-AF65-F5344CB8AC3E}">
        <p14:creationId xmlns:p14="http://schemas.microsoft.com/office/powerpoint/2010/main" val="3306763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C964A-D115-4825-8AEA-B6553502FDC8}"/>
              </a:ext>
            </a:extLst>
          </p:cNvPr>
          <p:cNvSpPr>
            <a:spLocks noGrp="1"/>
          </p:cNvSpPr>
          <p:nvPr>
            <p:ph type="title"/>
          </p:nvPr>
        </p:nvSpPr>
        <p:spPr>
          <a:xfrm>
            <a:off x="838200" y="146464"/>
            <a:ext cx="10515600" cy="1039605"/>
          </a:xfrm>
        </p:spPr>
        <p:txBody>
          <a:bodyPr/>
          <a:lstStyle/>
          <a:p>
            <a:r>
              <a:rPr kumimoji="1" lang="ja-JP" altLang="en-US" dirty="0"/>
              <a:t>シミュレーション</a:t>
            </a:r>
            <a:r>
              <a:rPr kumimoji="1" lang="en-US" altLang="ja-JP" dirty="0"/>
              <a:t>(</a:t>
            </a:r>
            <a:r>
              <a:rPr kumimoji="1" lang="ja-JP" altLang="en-US" dirty="0"/>
              <a:t>分析案</a:t>
            </a:r>
            <a:r>
              <a:rPr kumimoji="1" lang="en-US" altLang="ja-JP" dirty="0"/>
              <a:t>3/3)</a:t>
            </a:r>
            <a:endParaRPr kumimoji="1" lang="ja-JP" altLang="en-US" dirty="0"/>
          </a:p>
        </p:txBody>
      </p:sp>
      <p:sp>
        <p:nvSpPr>
          <p:cNvPr id="3" name="コンテンツ プレースホルダー 2">
            <a:extLst>
              <a:ext uri="{FF2B5EF4-FFF2-40B4-BE49-F238E27FC236}">
                <a16:creationId xmlns:a16="http://schemas.microsoft.com/office/drawing/2014/main" id="{A97D619F-C622-43EF-AB22-1402366C5EDE}"/>
              </a:ext>
            </a:extLst>
          </p:cNvPr>
          <p:cNvSpPr>
            <a:spLocks noGrp="1"/>
          </p:cNvSpPr>
          <p:nvPr>
            <p:ph idx="1"/>
          </p:nvPr>
        </p:nvSpPr>
        <p:spPr>
          <a:xfrm>
            <a:off x="838200" y="1020418"/>
            <a:ext cx="10515600" cy="5738192"/>
          </a:xfrm>
        </p:spPr>
        <p:txBody>
          <a:bodyPr>
            <a:normAutofit/>
          </a:bodyPr>
          <a:lstStyle/>
          <a:p>
            <a:pPr marL="0" indent="0">
              <a:buNone/>
            </a:pPr>
            <a:r>
              <a:rPr lang="ja-JP" altLang="en-US" dirty="0"/>
              <a:t>このように規則的にパラメータを変えればいつかは最適地が見つかると予想されるが、この最適化にかかる計算量は上のスライドの三重</a:t>
            </a:r>
            <a:r>
              <a:rPr lang="en-US" altLang="ja-JP" dirty="0"/>
              <a:t>for</a:t>
            </a:r>
            <a:r>
              <a:rPr lang="ja-JP" altLang="en-US" dirty="0"/>
              <a:t>文から考えるとおよそ</a:t>
            </a:r>
            <a:endParaRPr lang="en-US" altLang="ja-JP" dirty="0"/>
          </a:p>
          <a:p>
            <a:pPr marL="0" indent="0">
              <a:buNone/>
            </a:pPr>
            <a:r>
              <a:rPr lang="ja-JP" altLang="en-US" sz="2000" dirty="0"/>
              <a:t>出すバスのサイズを</a:t>
            </a:r>
            <a:r>
              <a:rPr lang="en-US" altLang="ja-JP" sz="2000" dirty="0"/>
              <a:t>n</a:t>
            </a:r>
            <a:r>
              <a:rPr lang="ja-JP" altLang="en-US" sz="2000" dirty="0"/>
              <a:t>本として</a:t>
            </a:r>
            <a:endParaRPr lang="en-US" altLang="ja-JP" sz="2000" dirty="0"/>
          </a:p>
          <a:p>
            <a:pPr marL="0" indent="0">
              <a:buNone/>
            </a:pPr>
            <a:r>
              <a:rPr lang="en-US" altLang="ja-JP" sz="2000" dirty="0"/>
              <a:t>for</a:t>
            </a:r>
            <a:r>
              <a:rPr lang="ja-JP" altLang="en-US" sz="2000" dirty="0"/>
              <a:t>一重目</a:t>
            </a:r>
            <a:r>
              <a:rPr lang="en-US" altLang="ja-JP" sz="2000" dirty="0"/>
              <a:t>: n+1(</a:t>
            </a:r>
            <a:r>
              <a:rPr lang="ja-JP" altLang="en-US" sz="2000" dirty="0"/>
              <a:t>通り</a:t>
            </a:r>
            <a:r>
              <a:rPr lang="en-US" altLang="ja-JP" sz="2000" dirty="0"/>
              <a:t>)</a:t>
            </a:r>
          </a:p>
          <a:p>
            <a:pPr marL="0" indent="0">
              <a:buNone/>
            </a:pPr>
            <a:r>
              <a:rPr lang="en-US" altLang="ja-JP" sz="2000" dirty="0"/>
              <a:t>f</a:t>
            </a:r>
            <a:r>
              <a:rPr kumimoji="1" lang="en-US" altLang="ja-JP" sz="2000" dirty="0"/>
              <a:t>or</a:t>
            </a:r>
            <a:r>
              <a:rPr lang="ja-JP" altLang="en-US" sz="2000" dirty="0"/>
              <a:t>二重目</a:t>
            </a:r>
            <a:r>
              <a:rPr lang="en-US" altLang="ja-JP" sz="2000" dirty="0"/>
              <a:t>:n+1(</a:t>
            </a:r>
            <a:r>
              <a:rPr lang="ja-JP" altLang="en-US" sz="2000" dirty="0"/>
              <a:t>通り</a:t>
            </a:r>
            <a:r>
              <a:rPr lang="en-US" altLang="ja-JP" sz="2000" dirty="0"/>
              <a:t>)</a:t>
            </a:r>
          </a:p>
          <a:p>
            <a:pPr marL="0" indent="0">
              <a:buNone/>
            </a:pPr>
            <a:r>
              <a:rPr lang="en-US" altLang="ja-JP" sz="2000" dirty="0"/>
              <a:t>f</a:t>
            </a:r>
            <a:r>
              <a:rPr kumimoji="1" lang="en-US" altLang="ja-JP" sz="2000" dirty="0"/>
              <a:t>or</a:t>
            </a:r>
            <a:r>
              <a:rPr kumimoji="1" lang="ja-JP" altLang="en-US" sz="2000" dirty="0"/>
              <a:t>三重目</a:t>
            </a:r>
            <a:r>
              <a:rPr kumimoji="1" lang="en-US" altLang="ja-JP" sz="2000" dirty="0"/>
              <a:t>:</a:t>
            </a:r>
            <a:r>
              <a:rPr lang="ja-JP" altLang="en-US" sz="2000" dirty="0"/>
              <a:t>すべてのバス</a:t>
            </a:r>
            <a:r>
              <a:rPr lang="en-US" altLang="ja-JP" sz="2000" dirty="0"/>
              <a:t>(n</a:t>
            </a:r>
            <a:r>
              <a:rPr lang="ja-JP" altLang="en-US" sz="2000" dirty="0"/>
              <a:t>本分</a:t>
            </a:r>
            <a:r>
              <a:rPr lang="en-US" altLang="ja-JP" sz="2000" dirty="0"/>
              <a:t>)</a:t>
            </a:r>
            <a:r>
              <a:rPr lang="ja-JP" altLang="en-US" sz="2000" dirty="0"/>
              <a:t>に対して出し方を考えるため　</a:t>
            </a:r>
            <a:r>
              <a:rPr lang="en-US" altLang="ja-JP" sz="2000" dirty="0"/>
              <a:t>(</a:t>
            </a:r>
            <a:r>
              <a:rPr lang="ja-JP" altLang="en-US" sz="2000" dirty="0"/>
              <a:t>出し方</a:t>
            </a:r>
            <a:r>
              <a:rPr lang="en-US" altLang="ja-JP" sz="2000" dirty="0"/>
              <a:t>)^n (</a:t>
            </a:r>
            <a:r>
              <a:rPr lang="ja-JP" altLang="en-US" sz="2000" dirty="0"/>
              <a:t>この出し方は</a:t>
            </a:r>
            <a:r>
              <a:rPr lang="en-US" altLang="ja-JP" sz="2000" dirty="0"/>
              <a:t>n</a:t>
            </a:r>
            <a:r>
              <a:rPr lang="ja-JP" altLang="en-US" sz="2000" dirty="0"/>
              <a:t>に依らないため定数</a:t>
            </a:r>
            <a:r>
              <a:rPr lang="en-US" altLang="ja-JP" sz="2000" dirty="0"/>
              <a:t>)</a:t>
            </a:r>
          </a:p>
          <a:p>
            <a:pPr marL="0" indent="0">
              <a:buNone/>
            </a:pPr>
            <a:r>
              <a:rPr lang="ja-JP" altLang="en-US" sz="2000" dirty="0"/>
              <a:t>結局合計計算量は</a:t>
            </a:r>
            <a:endParaRPr lang="en-US" altLang="ja-JP" sz="2000" dirty="0"/>
          </a:p>
          <a:p>
            <a:pPr marL="0" indent="0">
              <a:buNone/>
            </a:pPr>
            <a:r>
              <a:rPr lang="en-US" altLang="ja-JP" sz="2000" dirty="0"/>
              <a:t>(n+1)*(n+1)*</a:t>
            </a:r>
            <a:r>
              <a:rPr lang="en-US" altLang="ja-JP" sz="2000" dirty="0" err="1"/>
              <a:t>a^n</a:t>
            </a:r>
            <a:endParaRPr lang="en-US" altLang="ja-JP" sz="2000" dirty="0"/>
          </a:p>
          <a:p>
            <a:pPr marL="0" indent="0">
              <a:buNone/>
            </a:pPr>
            <a:r>
              <a:rPr lang="ja-JP" altLang="en-US" sz="2400" dirty="0"/>
              <a:t>オーダー計算量は</a:t>
            </a:r>
            <a:r>
              <a:rPr lang="en-US" altLang="ja-JP" sz="2400" dirty="0"/>
              <a:t>O(n) = n^2*</a:t>
            </a:r>
            <a:r>
              <a:rPr lang="en-US" altLang="ja-JP" sz="2400" dirty="0" err="1"/>
              <a:t>a^n</a:t>
            </a:r>
            <a:r>
              <a:rPr lang="en-US" altLang="ja-JP" sz="2400" dirty="0"/>
              <a:t> </a:t>
            </a:r>
            <a:r>
              <a:rPr lang="ja-JP" altLang="en-US" sz="2400" dirty="0"/>
              <a:t>で指数オーダーになってしまう</a:t>
            </a:r>
            <a:endParaRPr lang="en-US" altLang="ja-JP" sz="2400"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149007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8BAD5C8-EF39-420F-A398-8123820F4075}"/>
              </a:ext>
            </a:extLst>
          </p:cNvPr>
          <p:cNvSpPr>
            <a:spLocks noGrp="1"/>
          </p:cNvSpPr>
          <p:nvPr>
            <p:ph type="title"/>
          </p:nvPr>
        </p:nvSpPr>
        <p:spPr>
          <a:xfrm>
            <a:off x="838200" y="185530"/>
            <a:ext cx="10515600" cy="781880"/>
          </a:xfrm>
        </p:spPr>
        <p:txBody>
          <a:bodyPr>
            <a:normAutofit/>
          </a:bodyPr>
          <a:lstStyle/>
          <a:p>
            <a:r>
              <a:rPr kumimoji="1" lang="ja-JP" altLang="en-US" dirty="0"/>
              <a:t>シミュレーション</a:t>
            </a:r>
            <a:r>
              <a:rPr lang="en-US" altLang="ja-JP" dirty="0"/>
              <a:t>(</a:t>
            </a:r>
            <a:r>
              <a:rPr lang="ja-JP" altLang="en-US" dirty="0"/>
              <a:t>改善案</a:t>
            </a:r>
            <a:r>
              <a:rPr lang="en-US" altLang="ja-JP" dirty="0"/>
              <a:t>)</a:t>
            </a:r>
            <a:endParaRPr kumimoji="1" lang="ja-JP" altLang="en-US" dirty="0"/>
          </a:p>
        </p:txBody>
      </p:sp>
      <p:sp>
        <p:nvSpPr>
          <p:cNvPr id="7" name="コンテンツ プレースホルダー 6">
            <a:extLst>
              <a:ext uri="{FF2B5EF4-FFF2-40B4-BE49-F238E27FC236}">
                <a16:creationId xmlns:a16="http://schemas.microsoft.com/office/drawing/2014/main" id="{A93B8D5C-F6F8-4AE1-9353-D6AA4939E384}"/>
              </a:ext>
            </a:extLst>
          </p:cNvPr>
          <p:cNvSpPr>
            <a:spLocks noGrp="1"/>
          </p:cNvSpPr>
          <p:nvPr>
            <p:ph idx="1"/>
          </p:nvPr>
        </p:nvSpPr>
        <p:spPr>
          <a:xfrm>
            <a:off x="838200" y="967410"/>
            <a:ext cx="10515600" cy="5705060"/>
          </a:xfrm>
        </p:spPr>
        <p:txBody>
          <a:bodyPr>
            <a:normAutofit/>
          </a:bodyPr>
          <a:lstStyle/>
          <a:p>
            <a:pPr marL="0" indent="0">
              <a:buNone/>
            </a:pPr>
            <a:r>
              <a:rPr kumimoji="1" lang="ja-JP" altLang="en-US" sz="2400" dirty="0"/>
              <a:t>改善案①</a:t>
            </a:r>
            <a:endParaRPr kumimoji="1" lang="en-US" altLang="ja-JP" sz="2400" dirty="0"/>
          </a:p>
          <a:p>
            <a:pPr marL="0" indent="0">
              <a:buNone/>
            </a:pPr>
            <a:r>
              <a:rPr kumimoji="1" lang="ja-JP" altLang="en-US" sz="2400" dirty="0"/>
              <a:t>パラメータが３変数だ</a:t>
            </a:r>
            <a:r>
              <a:rPr lang="ja-JP" altLang="en-US" sz="2400" dirty="0"/>
              <a:t>と非常に多い計算量になるため、出すバスの割合は</a:t>
            </a:r>
            <a:r>
              <a:rPr lang="en-US" altLang="ja-JP" sz="2400" dirty="0"/>
              <a:t>A</a:t>
            </a:r>
            <a:r>
              <a:rPr lang="ja-JP" altLang="en-US" sz="2400" dirty="0"/>
              <a:t>が７割、</a:t>
            </a:r>
            <a:r>
              <a:rPr lang="en-US" altLang="ja-JP" sz="2400" dirty="0"/>
              <a:t>B</a:t>
            </a:r>
            <a:r>
              <a:rPr lang="ja-JP" altLang="en-US" sz="2400" dirty="0"/>
              <a:t>が３割という様にパラメータではなく固定値をとるようにする</a:t>
            </a:r>
            <a:endParaRPr lang="en-US" altLang="ja-JP" sz="2400" dirty="0"/>
          </a:p>
          <a:p>
            <a:pPr marL="0" indent="0">
              <a:buNone/>
            </a:pPr>
            <a:r>
              <a:rPr kumimoji="1" lang="ja-JP" altLang="en-US" sz="2400" dirty="0"/>
              <a:t>改善案②</a:t>
            </a:r>
            <a:endParaRPr lang="en-US" altLang="ja-JP" sz="2400" dirty="0"/>
          </a:p>
          <a:p>
            <a:pPr marL="0" indent="0">
              <a:buNone/>
            </a:pPr>
            <a:r>
              <a:rPr kumimoji="1" lang="en-US" altLang="ja-JP" sz="2400" dirty="0"/>
              <a:t>(</a:t>
            </a:r>
            <a:r>
              <a:rPr kumimoji="1" lang="ja-JP" altLang="en-US" sz="2400" dirty="0"/>
              <a:t>例</a:t>
            </a:r>
            <a:r>
              <a:rPr kumimoji="1" lang="en-US" altLang="ja-JP" sz="2400" dirty="0"/>
              <a:t>)</a:t>
            </a:r>
            <a:r>
              <a:rPr kumimoji="1" lang="ja-JP" altLang="en-US" sz="2400" dirty="0"/>
              <a:t>バスを１０本出すと入力</a:t>
            </a:r>
            <a:endParaRPr kumimoji="1" lang="en-US" altLang="ja-JP" sz="2400" dirty="0"/>
          </a:p>
          <a:p>
            <a:pPr marL="0" indent="0">
              <a:buNone/>
            </a:pPr>
            <a:r>
              <a:rPr kumimoji="1" lang="ja-JP" altLang="en-US" sz="2400" dirty="0"/>
              <a:t>用意したバス</a:t>
            </a:r>
            <a:r>
              <a:rPr kumimoji="1" lang="en-US" altLang="ja-JP" sz="2400" dirty="0"/>
              <a:t>A</a:t>
            </a:r>
            <a:r>
              <a:rPr kumimoji="1" lang="ja-JP" altLang="en-US" sz="2400" dirty="0"/>
              <a:t>は７本、バス</a:t>
            </a:r>
            <a:r>
              <a:rPr kumimoji="1" lang="en-US" altLang="ja-JP" sz="2400" dirty="0"/>
              <a:t>B</a:t>
            </a:r>
            <a:r>
              <a:rPr kumimoji="1" lang="ja-JP" altLang="en-US" sz="2400" dirty="0"/>
              <a:t>は３本と警告</a:t>
            </a:r>
            <a:endParaRPr lang="en-US" altLang="ja-JP" sz="2400" dirty="0"/>
          </a:p>
          <a:p>
            <a:pPr marL="0" indent="0">
              <a:buNone/>
            </a:pPr>
            <a:r>
              <a:rPr kumimoji="1" lang="ja-JP" altLang="en-US" sz="2400" dirty="0"/>
              <a:t>出すたびに残りのバス</a:t>
            </a:r>
            <a:r>
              <a:rPr kumimoji="1" lang="en-US" altLang="ja-JP" sz="2400" dirty="0"/>
              <a:t>A,B</a:t>
            </a:r>
            <a:r>
              <a:rPr kumimoji="1" lang="ja-JP" altLang="en-US" sz="2400" dirty="0"/>
              <a:t>を表示し、決められた本数分ユーザーが出すようにする。出しすぎたらエラーを出し</a:t>
            </a:r>
            <a:r>
              <a:rPr kumimoji="1" lang="en-US" altLang="ja-JP" sz="2400" dirty="0"/>
              <a:t>redo</a:t>
            </a:r>
            <a:r>
              <a:rPr kumimoji="1" lang="ja-JP" altLang="en-US" sz="2400" dirty="0"/>
              <a:t>する。</a:t>
            </a:r>
            <a:endParaRPr kumimoji="1" lang="en-US" altLang="ja-JP" sz="2400" dirty="0"/>
          </a:p>
          <a:p>
            <a:pPr marL="0" indent="0">
              <a:buNone/>
            </a:pPr>
            <a:r>
              <a:rPr lang="ja-JP" altLang="en-US" sz="2400" dirty="0"/>
              <a:t>改善案③</a:t>
            </a:r>
            <a:endParaRPr lang="en-US" altLang="ja-JP" sz="2400" dirty="0"/>
          </a:p>
          <a:p>
            <a:pPr marL="0" indent="0">
              <a:buNone/>
            </a:pPr>
            <a:r>
              <a:rPr kumimoji="1" lang="ja-JP" altLang="en-US" sz="2400" dirty="0"/>
              <a:t>もっともらしいバスの出し方を決めてから、テーマに沿って少しずつバスの出し方を変えて目的関数の変化をみる</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126572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96399-9F49-4A68-959E-FC8FF375B8A9}"/>
              </a:ext>
            </a:extLst>
          </p:cNvPr>
          <p:cNvSpPr>
            <a:spLocks noGrp="1"/>
          </p:cNvSpPr>
          <p:nvPr>
            <p:ph type="title"/>
          </p:nvPr>
        </p:nvSpPr>
        <p:spPr>
          <a:xfrm>
            <a:off x="838200" y="365126"/>
            <a:ext cx="10515600" cy="946840"/>
          </a:xfrm>
        </p:spPr>
        <p:txBody>
          <a:bodyPr/>
          <a:lstStyle/>
          <a:p>
            <a:r>
              <a:rPr kumimoji="1" lang="ja-JP" altLang="en-US" dirty="0"/>
              <a:t>課題、問題点</a:t>
            </a:r>
          </a:p>
        </p:txBody>
      </p:sp>
      <p:sp>
        <p:nvSpPr>
          <p:cNvPr id="3" name="コンテンツ プレースホルダー 2">
            <a:extLst>
              <a:ext uri="{FF2B5EF4-FFF2-40B4-BE49-F238E27FC236}">
                <a16:creationId xmlns:a16="http://schemas.microsoft.com/office/drawing/2014/main" id="{C3577E56-97F4-479C-B60F-06BD36F7B931}"/>
              </a:ext>
            </a:extLst>
          </p:cNvPr>
          <p:cNvSpPr>
            <a:spLocks noGrp="1"/>
          </p:cNvSpPr>
          <p:nvPr>
            <p:ph idx="1"/>
          </p:nvPr>
        </p:nvSpPr>
        <p:spPr>
          <a:xfrm>
            <a:off x="838200" y="1431235"/>
            <a:ext cx="10515600" cy="5221356"/>
          </a:xfrm>
        </p:spPr>
        <p:txBody>
          <a:bodyPr/>
          <a:lstStyle/>
          <a:p>
            <a:pPr marL="0" indent="0">
              <a:buNone/>
            </a:pPr>
            <a:r>
              <a:rPr kumimoji="1" lang="ja-JP" altLang="en-US" dirty="0"/>
              <a:t>課題点</a:t>
            </a:r>
            <a:r>
              <a:rPr lang="ja-JP" altLang="en-US" dirty="0"/>
              <a:t>：</a:t>
            </a:r>
            <a:endParaRPr kumimoji="1" lang="en-US" altLang="ja-JP" dirty="0"/>
          </a:p>
          <a:p>
            <a:pPr marL="0" indent="0">
              <a:buNone/>
            </a:pPr>
            <a:r>
              <a:rPr kumimoji="1" lang="ja-JP" altLang="en-US" dirty="0"/>
              <a:t>今回の自由研究ではスライド１～７枚目のパラメータが三つある状況での最適化は考え辛く、パラメータを二つにして問題を少し単純化したが、</a:t>
            </a:r>
            <a:r>
              <a:rPr lang="ja-JP" altLang="en-US" dirty="0"/>
              <a:t>バス</a:t>
            </a:r>
            <a:r>
              <a:rPr lang="en-US" altLang="ja-JP" dirty="0"/>
              <a:t>A</a:t>
            </a:r>
            <a:r>
              <a:rPr lang="ja-JP" altLang="en-US" dirty="0" err="1"/>
              <a:t>、</a:t>
            </a:r>
            <a:r>
              <a:rPr lang="ja-JP" altLang="en-US" dirty="0"/>
              <a:t>バス</a:t>
            </a:r>
            <a:r>
              <a:rPr lang="en-US" altLang="ja-JP" dirty="0"/>
              <a:t>B</a:t>
            </a:r>
            <a:r>
              <a:rPr lang="ja-JP" altLang="en-US" dirty="0"/>
              <a:t>の割合も任意にした問題にも対応できるようにしたい</a:t>
            </a:r>
            <a:endParaRPr lang="en-US" altLang="ja-JP" dirty="0"/>
          </a:p>
          <a:p>
            <a:pPr marL="0" indent="0">
              <a:buNone/>
            </a:pPr>
            <a:r>
              <a:rPr lang="ja-JP" altLang="en-US" dirty="0"/>
              <a:t>解決案：</a:t>
            </a:r>
            <a:endParaRPr lang="en-US" altLang="ja-JP" dirty="0"/>
          </a:p>
          <a:p>
            <a:pPr marL="0" indent="0">
              <a:buNone/>
            </a:pPr>
            <a:r>
              <a:rPr lang="ja-JP" altLang="en-US" dirty="0"/>
              <a:t>・より制約関数、目的関数を整理すること。目的関数を最大化するために目的関数の各変数</a:t>
            </a:r>
            <a:r>
              <a:rPr lang="en-US" altLang="ja-JP" dirty="0"/>
              <a:t>(</a:t>
            </a:r>
            <a:r>
              <a:rPr lang="en-US" altLang="ja-JP" dirty="0" err="1"/>
              <a:t>opp_loss,stress,pure_profits</a:t>
            </a:r>
            <a:r>
              <a:rPr lang="en-US" altLang="ja-JP" dirty="0"/>
              <a:t>)</a:t>
            </a:r>
            <a:r>
              <a:rPr lang="ja-JP" altLang="en-US" dirty="0"/>
              <a:t>とそれらを変えるパラメータとの関係をしっかり把握すること。</a:t>
            </a:r>
            <a:endParaRPr lang="en-US" altLang="ja-JP" dirty="0"/>
          </a:p>
          <a:p>
            <a:pPr marL="0" indent="0">
              <a:buNone/>
            </a:pPr>
            <a:r>
              <a:rPr lang="ja-JP" altLang="en-US" dirty="0"/>
              <a:t>・より詳しい問題のモデル化が必要</a:t>
            </a:r>
            <a:endParaRPr lang="en-US" altLang="ja-JP" dirty="0"/>
          </a:p>
          <a:p>
            <a:pPr marL="0" indent="0">
              <a:buNone/>
            </a:pPr>
            <a:endParaRPr kumimoji="1" lang="ja-JP" altLang="en-US" dirty="0"/>
          </a:p>
        </p:txBody>
      </p:sp>
    </p:spTree>
    <p:extLst>
      <p:ext uri="{BB962C8B-B14F-4D97-AF65-F5344CB8AC3E}">
        <p14:creationId xmlns:p14="http://schemas.microsoft.com/office/powerpoint/2010/main" val="310207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9D4E8-7501-4280-92ED-7573066BFD1B}"/>
              </a:ext>
            </a:extLst>
          </p:cNvPr>
          <p:cNvSpPr>
            <a:spLocks noGrp="1"/>
          </p:cNvSpPr>
          <p:nvPr>
            <p:ph type="title"/>
          </p:nvPr>
        </p:nvSpPr>
        <p:spPr/>
        <p:txBody>
          <a:bodyPr/>
          <a:lstStyle/>
          <a:p>
            <a:r>
              <a:rPr kumimoji="1" lang="ja-JP" altLang="en-US" dirty="0"/>
              <a:t>問題説明</a:t>
            </a:r>
            <a:r>
              <a:rPr kumimoji="1" lang="en-US" altLang="ja-JP" dirty="0"/>
              <a:t>(1/3)</a:t>
            </a:r>
            <a:endParaRPr kumimoji="1" lang="ja-JP" altLang="en-US" dirty="0"/>
          </a:p>
        </p:txBody>
      </p:sp>
      <p:sp>
        <p:nvSpPr>
          <p:cNvPr id="3" name="コンテンツ プレースホルダー 2">
            <a:extLst>
              <a:ext uri="{FF2B5EF4-FFF2-40B4-BE49-F238E27FC236}">
                <a16:creationId xmlns:a16="http://schemas.microsoft.com/office/drawing/2014/main" id="{FCF453AD-FB3E-4EAE-9F5F-379988B0D13F}"/>
              </a:ext>
            </a:extLst>
          </p:cNvPr>
          <p:cNvSpPr>
            <a:spLocks noGrp="1"/>
          </p:cNvSpPr>
          <p:nvPr>
            <p:ph idx="1"/>
          </p:nvPr>
        </p:nvSpPr>
        <p:spPr/>
        <p:txBody>
          <a:bodyPr>
            <a:normAutofit/>
          </a:bodyPr>
          <a:lstStyle/>
          <a:p>
            <a:pPr marL="0" indent="0">
              <a:buNone/>
            </a:pPr>
            <a:r>
              <a:rPr lang="ja-JP" altLang="en-US" dirty="0"/>
              <a:t>関学のバス停の待ち行列とそれを回収するバス</a:t>
            </a:r>
            <a:endParaRPr lang="en-US" altLang="ja-JP" dirty="0"/>
          </a:p>
          <a:p>
            <a:pPr marL="0" indent="0">
              <a:buNone/>
            </a:pPr>
            <a:r>
              <a:rPr lang="ja-JP" altLang="en-US" dirty="0"/>
              <a:t>①今回のシミュレーションは</a:t>
            </a:r>
            <a:r>
              <a:rPr lang="en-US" altLang="ja-JP" dirty="0"/>
              <a:t>C</a:t>
            </a:r>
            <a:r>
              <a:rPr lang="ja-JP" altLang="en-US" dirty="0"/>
              <a:t>言語で実施</a:t>
            </a:r>
            <a:endParaRPr lang="en-US" altLang="ja-JP" dirty="0"/>
          </a:p>
          <a:p>
            <a:pPr marL="0" indent="0">
              <a:buNone/>
            </a:pPr>
            <a:r>
              <a:rPr lang="ja-JP" altLang="en-US" dirty="0"/>
              <a:t>②バス停に並ぶ待ち行列</a:t>
            </a:r>
            <a:r>
              <a:rPr lang="en-US" altLang="ja-JP" dirty="0"/>
              <a:t>(</a:t>
            </a:r>
            <a:r>
              <a:rPr lang="ja-JP" altLang="en-US" dirty="0"/>
              <a:t>人数</a:t>
            </a:r>
            <a:r>
              <a:rPr lang="en-US" altLang="ja-JP" dirty="0"/>
              <a:t>)</a:t>
            </a:r>
            <a:r>
              <a:rPr lang="ja-JP" altLang="en-US" dirty="0"/>
              <a:t>を乱数で生成する。</a:t>
            </a:r>
            <a:endParaRPr lang="en-US" altLang="ja-JP" dirty="0"/>
          </a:p>
          <a:p>
            <a:pPr marL="0" indent="0">
              <a:buNone/>
            </a:pPr>
            <a:r>
              <a:rPr lang="ja-JP" altLang="en-US" dirty="0"/>
              <a:t>③時間はリアルタイムを意識</a:t>
            </a:r>
            <a:endParaRPr lang="en-US" altLang="ja-JP" dirty="0"/>
          </a:p>
          <a:p>
            <a:pPr marL="0" indent="0">
              <a:buNone/>
            </a:pPr>
            <a:r>
              <a:rPr lang="ja-JP" altLang="en-US" dirty="0"/>
              <a:t>④それを回収するバスを二種類用意</a:t>
            </a:r>
            <a:r>
              <a:rPr lang="en-US" altLang="ja-JP" dirty="0"/>
              <a:t>(</a:t>
            </a:r>
            <a:r>
              <a:rPr lang="ja-JP" altLang="en-US" dirty="0"/>
              <a:t>バス</a:t>
            </a:r>
            <a:r>
              <a:rPr lang="en-US" altLang="ja-JP" dirty="0"/>
              <a:t>A</a:t>
            </a:r>
            <a:r>
              <a:rPr lang="ja-JP" altLang="en-US" dirty="0" err="1"/>
              <a:t>、</a:t>
            </a:r>
            <a:r>
              <a:rPr lang="en-US" altLang="ja-JP" dirty="0"/>
              <a:t>B)</a:t>
            </a:r>
            <a:r>
              <a:rPr lang="ja-JP" altLang="en-US" dirty="0" err="1"/>
              <a:t>。</a:t>
            </a:r>
            <a:r>
              <a:rPr lang="ja-JP" altLang="en-US" dirty="0"/>
              <a:t>それぞれのバスは特性が違う。</a:t>
            </a:r>
            <a:endParaRPr lang="en-US" altLang="ja-JP" dirty="0"/>
          </a:p>
          <a:p>
            <a:pPr marL="0" indent="0">
              <a:buNone/>
            </a:pPr>
            <a:endParaRPr lang="en-US" altLang="ja-JP" dirty="0"/>
          </a:p>
          <a:p>
            <a:pPr marL="0" indent="0">
              <a:buNone/>
            </a:pPr>
            <a:r>
              <a:rPr lang="ja-JP" altLang="en-US" dirty="0"/>
              <a:t>これによって</a:t>
            </a:r>
            <a:r>
              <a:rPr lang="ja-JP" altLang="en-US" b="1" dirty="0"/>
              <a:t>どのバスをどの割合、どの時間帯に出すかでシミュレーションを行う</a:t>
            </a:r>
            <a:endParaRPr lang="en-US" altLang="ja-JP" b="1" dirty="0"/>
          </a:p>
        </p:txBody>
      </p:sp>
    </p:spTree>
    <p:extLst>
      <p:ext uri="{BB962C8B-B14F-4D97-AF65-F5344CB8AC3E}">
        <p14:creationId xmlns:p14="http://schemas.microsoft.com/office/powerpoint/2010/main" val="172870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図 15" descr="テキスト が含まれている画像&#10;&#10;高い精度で生成された説明">
            <a:extLst>
              <a:ext uri="{FF2B5EF4-FFF2-40B4-BE49-F238E27FC236}">
                <a16:creationId xmlns:a16="http://schemas.microsoft.com/office/drawing/2014/main" id="{45434F1E-6544-442F-BE4D-FE3EBD94D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7516" y="-1"/>
            <a:ext cx="6114483" cy="6858001"/>
          </a:xfrm>
          <a:prstGeom prst="rect">
            <a:avLst/>
          </a:prstGeom>
          <a:effectLst/>
        </p:spPr>
      </p:pic>
      <p:sp>
        <p:nvSpPr>
          <p:cNvPr id="6" name="タイトル 5">
            <a:extLst>
              <a:ext uri="{FF2B5EF4-FFF2-40B4-BE49-F238E27FC236}">
                <a16:creationId xmlns:a16="http://schemas.microsoft.com/office/drawing/2014/main" id="{F526C7F3-9FFB-4954-9B65-6BFECB28EA5B}"/>
              </a:ext>
            </a:extLst>
          </p:cNvPr>
          <p:cNvSpPr>
            <a:spLocks noGrp="1"/>
          </p:cNvSpPr>
          <p:nvPr>
            <p:ph type="title"/>
          </p:nvPr>
        </p:nvSpPr>
        <p:spPr>
          <a:xfrm>
            <a:off x="794703" y="-1"/>
            <a:ext cx="4944152" cy="1622321"/>
          </a:xfrm>
        </p:spPr>
        <p:txBody>
          <a:bodyPr>
            <a:normAutofit/>
          </a:bodyPr>
          <a:lstStyle/>
          <a:p>
            <a:r>
              <a:rPr kumimoji="1" lang="ja-JP" altLang="en-US" dirty="0"/>
              <a:t>問題説明</a:t>
            </a:r>
            <a:r>
              <a:rPr kumimoji="1" lang="en-US" altLang="ja-JP" dirty="0"/>
              <a:t>(2/3)</a:t>
            </a:r>
            <a:endParaRPr kumimoji="1" lang="ja-JP" altLang="en-US" dirty="0"/>
          </a:p>
        </p:txBody>
      </p:sp>
      <p:sp>
        <p:nvSpPr>
          <p:cNvPr id="7" name="コンテンツ プレースホルダー 6">
            <a:extLst>
              <a:ext uri="{FF2B5EF4-FFF2-40B4-BE49-F238E27FC236}">
                <a16:creationId xmlns:a16="http://schemas.microsoft.com/office/drawing/2014/main" id="{1D5A8FF3-F4BE-49D4-8361-33CB03E45FB9}"/>
              </a:ext>
            </a:extLst>
          </p:cNvPr>
          <p:cNvSpPr>
            <a:spLocks noGrp="1"/>
          </p:cNvSpPr>
          <p:nvPr>
            <p:ph idx="1"/>
          </p:nvPr>
        </p:nvSpPr>
        <p:spPr>
          <a:xfrm>
            <a:off x="648930" y="1351722"/>
            <a:ext cx="4944151" cy="5287617"/>
          </a:xfrm>
        </p:spPr>
        <p:txBody>
          <a:bodyPr>
            <a:normAutofit/>
          </a:bodyPr>
          <a:lstStyle/>
          <a:p>
            <a:pPr marL="0" indent="0">
              <a:buNone/>
            </a:pPr>
            <a:r>
              <a:rPr lang="ja-JP" altLang="en-US" sz="2400" dirty="0"/>
              <a:t>⑤最初の一回目で詳しくシミュレーション</a:t>
            </a:r>
            <a:endParaRPr lang="en-US" altLang="ja-JP" sz="2400" dirty="0"/>
          </a:p>
          <a:p>
            <a:pPr marL="0" indent="0">
              <a:buNone/>
            </a:pPr>
            <a:endParaRPr kumimoji="1" lang="en-US" altLang="ja-JP" sz="2400" dirty="0"/>
          </a:p>
          <a:p>
            <a:pPr marL="0" indent="0">
              <a:buNone/>
            </a:pPr>
            <a:r>
              <a:rPr kumimoji="1" lang="ja-JP" altLang="en-US" sz="2400" dirty="0"/>
              <a:t>⑥⑤で午後７時までシミュレーションを続けたら</a:t>
            </a:r>
            <a:r>
              <a:rPr kumimoji="1" lang="en-US" altLang="ja-JP" sz="2400" dirty="0"/>
              <a:t>(</a:t>
            </a:r>
            <a:r>
              <a:rPr kumimoji="1" lang="ja-JP" altLang="en-US" sz="2400" dirty="0"/>
              <a:t>写真は簡単化のため途中</a:t>
            </a:r>
            <a:r>
              <a:rPr kumimoji="1" lang="en-US" altLang="ja-JP" sz="2400" dirty="0"/>
              <a:t>)</a:t>
            </a:r>
            <a:r>
              <a:rPr kumimoji="1" lang="ja-JP" altLang="en-US" sz="2400" dirty="0"/>
              <a:t>それまでに出したすべてのバス</a:t>
            </a:r>
            <a:r>
              <a:rPr lang="ja-JP" altLang="en-US" sz="2400" dirty="0"/>
              <a:t>を表として出力</a:t>
            </a:r>
            <a:endParaRPr kumimoji="1" lang="en-US" altLang="ja-JP" sz="2400" dirty="0"/>
          </a:p>
        </p:txBody>
      </p:sp>
    </p:spTree>
    <p:extLst>
      <p:ext uri="{BB962C8B-B14F-4D97-AF65-F5344CB8AC3E}">
        <p14:creationId xmlns:p14="http://schemas.microsoft.com/office/powerpoint/2010/main" val="70292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5EA89-7808-4358-8BDF-8CC9170E34D8}"/>
              </a:ext>
            </a:extLst>
          </p:cNvPr>
          <p:cNvSpPr>
            <a:spLocks noGrp="1"/>
          </p:cNvSpPr>
          <p:nvPr>
            <p:ph type="title"/>
          </p:nvPr>
        </p:nvSpPr>
        <p:spPr/>
        <p:txBody>
          <a:bodyPr/>
          <a:lstStyle/>
          <a:p>
            <a:r>
              <a:rPr lang="ja-JP" altLang="en-US" dirty="0"/>
              <a:t>問題説明</a:t>
            </a:r>
            <a:r>
              <a:rPr lang="en-US" altLang="ja-JP" dirty="0"/>
              <a:t>(3/3)</a:t>
            </a:r>
            <a:endParaRPr kumimoji="1" lang="ja-JP" altLang="en-US" dirty="0"/>
          </a:p>
        </p:txBody>
      </p:sp>
      <p:sp>
        <p:nvSpPr>
          <p:cNvPr id="3" name="コンテンツ プレースホルダー 2">
            <a:extLst>
              <a:ext uri="{FF2B5EF4-FFF2-40B4-BE49-F238E27FC236}">
                <a16:creationId xmlns:a16="http://schemas.microsoft.com/office/drawing/2014/main" id="{94BB1B1B-926B-42AD-9F48-1472AF86C163}"/>
              </a:ext>
            </a:extLst>
          </p:cNvPr>
          <p:cNvSpPr>
            <a:spLocks noGrp="1"/>
          </p:cNvSpPr>
          <p:nvPr>
            <p:ph idx="1"/>
          </p:nvPr>
        </p:nvSpPr>
        <p:spPr>
          <a:xfrm>
            <a:off x="838200" y="1391478"/>
            <a:ext cx="10515600" cy="5247861"/>
          </a:xfrm>
        </p:spPr>
        <p:txBody>
          <a:bodyPr>
            <a:normAutofit/>
          </a:bodyPr>
          <a:lstStyle/>
          <a:p>
            <a:pPr marL="0" indent="0">
              <a:buNone/>
            </a:pPr>
            <a:r>
              <a:rPr lang="ja-JP" altLang="en-US" dirty="0"/>
              <a:t>⑦⑤</a:t>
            </a:r>
            <a:r>
              <a:rPr lang="en-US" altLang="ja-JP" dirty="0"/>
              <a:t>~</a:t>
            </a:r>
            <a:r>
              <a:rPr lang="ja-JP" altLang="en-US" dirty="0"/>
              <a:t>⑥までの</a:t>
            </a:r>
            <a:r>
              <a:rPr lang="ja-JP" altLang="en-US" b="1" dirty="0"/>
              <a:t>一回のシミュレーションを一日として</a:t>
            </a:r>
            <a:r>
              <a:rPr lang="ja-JP" altLang="en-US" dirty="0"/>
              <a:t>、</a:t>
            </a:r>
            <a:r>
              <a:rPr lang="en-US" altLang="ja-JP" b="1" dirty="0"/>
              <a:t>2</a:t>
            </a:r>
            <a:r>
              <a:rPr lang="ja-JP" altLang="en-US" b="1" dirty="0"/>
              <a:t>回目のシミュレーション</a:t>
            </a:r>
            <a:r>
              <a:rPr lang="en-US" altLang="ja-JP" b="1" dirty="0"/>
              <a:t>(</a:t>
            </a:r>
            <a:r>
              <a:rPr lang="ja-JP" altLang="en-US" b="1" dirty="0"/>
              <a:t>二日目</a:t>
            </a:r>
            <a:r>
              <a:rPr lang="en-US" altLang="ja-JP" b="1" dirty="0"/>
              <a:t>)</a:t>
            </a:r>
            <a:r>
              <a:rPr lang="ja-JP" altLang="en-US" b="1" dirty="0"/>
              <a:t>以降は⑤</a:t>
            </a:r>
            <a:r>
              <a:rPr lang="en-US" altLang="ja-JP" b="1" dirty="0"/>
              <a:t>~</a:t>
            </a:r>
            <a:r>
              <a:rPr lang="ja-JP" altLang="en-US" b="1" dirty="0"/>
              <a:t>⑥で登録したバス表と同じ種類のバスを同じ時間に一日単位で出す</a:t>
            </a:r>
            <a:r>
              <a:rPr lang="ja-JP" altLang="en-US" dirty="0"/>
              <a:t>。</a:t>
            </a:r>
            <a:endParaRPr lang="en-US" altLang="ja-JP" dirty="0"/>
          </a:p>
          <a:p>
            <a:pPr marL="0" indent="0">
              <a:buNone/>
            </a:pPr>
            <a:endParaRPr lang="en-US" altLang="ja-JP" dirty="0"/>
          </a:p>
          <a:p>
            <a:pPr marL="0" indent="0">
              <a:buNone/>
            </a:pPr>
            <a:r>
              <a:rPr lang="ja-JP" altLang="en-US" dirty="0"/>
              <a:t>つまり④</a:t>
            </a:r>
            <a:r>
              <a:rPr lang="en-US" altLang="ja-JP" dirty="0"/>
              <a:t>~</a:t>
            </a:r>
            <a:r>
              <a:rPr lang="ja-JP" altLang="en-US" dirty="0"/>
              <a:t>⑦までの一連は、</a:t>
            </a:r>
            <a:r>
              <a:rPr lang="ja-JP" altLang="en-US" b="1" dirty="0"/>
              <a:t>最初にユーザーが考えて作ったバスの発着表を機械に覚えこませ</a:t>
            </a:r>
            <a:r>
              <a:rPr lang="ja-JP" altLang="en-US" dirty="0"/>
              <a:t>、二日目以降は、</a:t>
            </a:r>
            <a:r>
              <a:rPr lang="ja-JP" altLang="en-US" b="1" dirty="0"/>
              <a:t>そのバスの出し方でどれだけの機会損失、費用、乗車率による客のストレス、利益を出すか？という問題を二日目</a:t>
            </a:r>
            <a:r>
              <a:rPr lang="en-US" altLang="ja-JP" b="1" dirty="0"/>
              <a:t>~</a:t>
            </a:r>
            <a:r>
              <a:rPr lang="ja-JP" altLang="en-US" b="1" dirty="0"/>
              <a:t>ｎ日目までシミュレーションすることを想定</a:t>
            </a:r>
            <a:r>
              <a:rPr lang="ja-JP" altLang="en-US" dirty="0"/>
              <a:t>している</a:t>
            </a:r>
            <a:endParaRPr lang="en-US" altLang="ja-JP" dirty="0"/>
          </a:p>
          <a:p>
            <a:pPr marL="0" indent="0">
              <a:buNone/>
            </a:pPr>
            <a:endParaRPr lang="en-US" altLang="ja-JP" dirty="0"/>
          </a:p>
          <a:p>
            <a:pPr marL="0" indent="0">
              <a:buNone/>
            </a:pPr>
            <a:r>
              <a:rPr lang="ja-JP" altLang="en-US" dirty="0"/>
              <a:t>次のスライドの写真参照</a:t>
            </a:r>
            <a:endParaRPr lang="en-US" altLang="ja-JP" dirty="0"/>
          </a:p>
        </p:txBody>
      </p:sp>
    </p:spTree>
    <p:extLst>
      <p:ext uri="{BB962C8B-B14F-4D97-AF65-F5344CB8AC3E}">
        <p14:creationId xmlns:p14="http://schemas.microsoft.com/office/powerpoint/2010/main" val="187986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824A1FBA-F59D-475D-98D4-0A0936620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51" y="238538"/>
            <a:ext cx="10208897" cy="8097079"/>
          </a:xfrm>
          <a:prstGeom prst="rect">
            <a:avLst/>
          </a:prstGeom>
        </p:spPr>
      </p:pic>
    </p:spTree>
    <p:extLst>
      <p:ext uri="{BB962C8B-B14F-4D97-AF65-F5344CB8AC3E}">
        <p14:creationId xmlns:p14="http://schemas.microsoft.com/office/powerpoint/2010/main" val="74000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DF5427-7D2A-4060-A932-64DDE7BF27DA}"/>
              </a:ext>
            </a:extLst>
          </p:cNvPr>
          <p:cNvSpPr>
            <a:spLocks noGrp="1"/>
          </p:cNvSpPr>
          <p:nvPr>
            <p:ph type="title"/>
          </p:nvPr>
        </p:nvSpPr>
        <p:spPr>
          <a:xfrm>
            <a:off x="838200" y="219351"/>
            <a:ext cx="10515600" cy="1132371"/>
          </a:xfrm>
        </p:spPr>
        <p:txBody>
          <a:bodyPr>
            <a:normAutofit fontScale="90000"/>
          </a:bodyPr>
          <a:lstStyle/>
          <a:p>
            <a:r>
              <a:rPr kumimoji="1" lang="ja-JP" altLang="en-US" dirty="0"/>
              <a:t>問題及び解決すべき事柄の整理</a:t>
            </a:r>
            <a:r>
              <a:rPr kumimoji="1" lang="en-US" altLang="ja-JP" dirty="0"/>
              <a:t>(</a:t>
            </a:r>
            <a:r>
              <a:rPr kumimoji="1" lang="ja-JP" altLang="en-US" dirty="0"/>
              <a:t>目的関数</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9926CEA-DBE4-424C-92A9-1D431346D506}"/>
              </a:ext>
            </a:extLst>
          </p:cNvPr>
          <p:cNvSpPr>
            <a:spLocks noGrp="1"/>
          </p:cNvSpPr>
          <p:nvPr>
            <p:ph idx="1"/>
          </p:nvPr>
        </p:nvSpPr>
        <p:spPr>
          <a:xfrm>
            <a:off x="838200" y="1351722"/>
            <a:ext cx="10515600" cy="5286927"/>
          </a:xfrm>
        </p:spPr>
        <p:txBody>
          <a:bodyPr>
            <a:normAutofit/>
          </a:bodyPr>
          <a:lstStyle/>
          <a:p>
            <a:pPr marL="0" indent="0">
              <a:buNone/>
            </a:pPr>
            <a:r>
              <a:rPr kumimoji="1" lang="ja-JP" altLang="en-US" dirty="0"/>
              <a:t>上のスライドで長々と</a:t>
            </a:r>
            <a:r>
              <a:rPr lang="ja-JP" altLang="en-US" dirty="0"/>
              <a:t>記述したが結局この問題は</a:t>
            </a:r>
            <a:endParaRPr lang="en-US" altLang="ja-JP" dirty="0"/>
          </a:p>
          <a:p>
            <a:pPr marL="0" indent="0">
              <a:buNone/>
            </a:pPr>
            <a:r>
              <a:rPr lang="ja-JP" altLang="en-US" sz="1600" dirty="0"/>
              <a:t>・客を一日に合計何人何分待たせたか</a:t>
            </a:r>
            <a:r>
              <a:rPr lang="en-US" altLang="ja-JP" sz="1600" dirty="0"/>
              <a:t>---</a:t>
            </a:r>
            <a:r>
              <a:rPr lang="en-US" altLang="ja-JP" sz="1600" dirty="0" err="1"/>
              <a:t>opp_loss</a:t>
            </a:r>
            <a:endParaRPr lang="en-US" altLang="ja-JP" sz="1600" dirty="0"/>
          </a:p>
          <a:p>
            <a:pPr marL="0" indent="0">
              <a:buNone/>
            </a:pPr>
            <a:r>
              <a:rPr lang="ja-JP" altLang="en-US" sz="1600" dirty="0"/>
              <a:t>・バスに乗る客の乗車率によって起きるストレス指数</a:t>
            </a:r>
            <a:r>
              <a:rPr lang="en-US" altLang="ja-JP" sz="1600" dirty="0"/>
              <a:t>---stress</a:t>
            </a:r>
          </a:p>
          <a:p>
            <a:pPr marL="0" indent="0">
              <a:buNone/>
            </a:pPr>
            <a:r>
              <a:rPr lang="ja-JP" altLang="en-US" sz="1600" dirty="0"/>
              <a:t>・客から得る利益</a:t>
            </a:r>
            <a:r>
              <a:rPr lang="en-US" altLang="ja-JP" sz="1600" dirty="0"/>
              <a:t>(profits)</a:t>
            </a:r>
            <a:r>
              <a:rPr lang="ja-JP" altLang="en-US" sz="1600" dirty="0"/>
              <a:t>から会社が被る費用</a:t>
            </a:r>
            <a:r>
              <a:rPr lang="en-US" altLang="ja-JP" sz="1600" dirty="0"/>
              <a:t>(cost)</a:t>
            </a:r>
            <a:r>
              <a:rPr lang="ja-JP" altLang="en-US" sz="1600" dirty="0"/>
              <a:t>を引いた純利益</a:t>
            </a:r>
            <a:r>
              <a:rPr lang="en-US" altLang="ja-JP" sz="1600" dirty="0"/>
              <a:t>---</a:t>
            </a:r>
            <a:r>
              <a:rPr lang="en-US" altLang="ja-JP" sz="1600" dirty="0" err="1"/>
              <a:t>pure_profits</a:t>
            </a:r>
            <a:r>
              <a:rPr lang="en-US" altLang="ja-JP" sz="1600" dirty="0"/>
              <a:t>(=profits-cost)</a:t>
            </a:r>
          </a:p>
          <a:p>
            <a:pPr marL="0" indent="0">
              <a:buNone/>
            </a:pPr>
            <a:r>
              <a:rPr lang="ja-JP" altLang="en-US" sz="2400" b="1" dirty="0"/>
              <a:t>当然バス会社から見れば、この</a:t>
            </a:r>
            <a:r>
              <a:rPr lang="en-US" altLang="ja-JP" sz="2400" b="1" dirty="0" err="1"/>
              <a:t>opp_loss,stress</a:t>
            </a:r>
            <a:r>
              <a:rPr lang="ja-JP" altLang="en-US" sz="2400" b="1" dirty="0"/>
              <a:t>は抑えたまま、</a:t>
            </a:r>
            <a:r>
              <a:rPr lang="en-US" altLang="ja-JP" sz="2400" b="1" dirty="0" err="1"/>
              <a:t>pure_profits</a:t>
            </a:r>
            <a:r>
              <a:rPr lang="ja-JP" altLang="en-US" sz="2400" b="1" dirty="0"/>
              <a:t>を大きくしたい</a:t>
            </a:r>
            <a:endParaRPr lang="en-US" altLang="ja-JP" sz="2400" b="1" dirty="0"/>
          </a:p>
          <a:p>
            <a:pPr marL="0" indent="0">
              <a:buNone/>
            </a:pPr>
            <a:r>
              <a:rPr lang="en-US" altLang="ja-JP" sz="2400" dirty="0"/>
              <a:t>----------------------------------------------------------------------------</a:t>
            </a:r>
          </a:p>
          <a:p>
            <a:pPr marL="0" indent="0">
              <a:buNone/>
            </a:pPr>
            <a:r>
              <a:rPr lang="ja-JP" altLang="en-US" sz="2400" dirty="0"/>
              <a:t>よってこの問題の目的関数は</a:t>
            </a:r>
            <a:endParaRPr lang="en-US" altLang="ja-JP" sz="2400" dirty="0"/>
          </a:p>
          <a:p>
            <a:pPr marL="0" indent="0">
              <a:buNone/>
            </a:pPr>
            <a:r>
              <a:rPr lang="en-US" altLang="ja-JP" sz="2400" dirty="0"/>
              <a:t>x1*</a:t>
            </a:r>
            <a:r>
              <a:rPr lang="en-US" altLang="ja-JP" sz="2400" dirty="0" err="1"/>
              <a:t>pure_profits</a:t>
            </a:r>
            <a:r>
              <a:rPr lang="en-US" altLang="ja-JP" sz="2400" dirty="0"/>
              <a:t> – (x2*</a:t>
            </a:r>
            <a:r>
              <a:rPr lang="en-US" altLang="ja-JP" sz="2400" dirty="0" err="1"/>
              <a:t>o</a:t>
            </a:r>
            <a:r>
              <a:rPr kumimoji="1" lang="en-US" altLang="ja-JP" sz="2400" dirty="0" err="1"/>
              <a:t>pp</a:t>
            </a:r>
            <a:r>
              <a:rPr lang="en-US" altLang="ja-JP" sz="2400" dirty="0" err="1"/>
              <a:t>_</a:t>
            </a:r>
            <a:r>
              <a:rPr kumimoji="1" lang="en-US" altLang="ja-JP" sz="2400" dirty="0" err="1"/>
              <a:t>loss</a:t>
            </a:r>
            <a:r>
              <a:rPr kumimoji="1" lang="en-US" altLang="ja-JP" sz="2400" dirty="0"/>
              <a:t> + </a:t>
            </a:r>
            <a:r>
              <a:rPr lang="en-US" altLang="ja-JP" sz="2400" dirty="0"/>
              <a:t>x3*</a:t>
            </a:r>
            <a:r>
              <a:rPr kumimoji="1" lang="en-US" altLang="ja-JP" sz="2400" dirty="0"/>
              <a:t>stress) </a:t>
            </a:r>
            <a:r>
              <a:rPr kumimoji="1" lang="ja-JP" altLang="en-US" sz="2400" dirty="0"/>
              <a:t>→最大化</a:t>
            </a:r>
            <a:endParaRPr kumimoji="1" lang="en-US" altLang="ja-JP" sz="2400" dirty="0"/>
          </a:p>
          <a:p>
            <a:pPr marL="0" indent="0">
              <a:buNone/>
            </a:pPr>
            <a:r>
              <a:rPr lang="en-US" altLang="ja-JP" sz="2400" dirty="0"/>
              <a:t>X1,x2,x3</a:t>
            </a:r>
            <a:r>
              <a:rPr lang="ja-JP" altLang="en-US" sz="2400" dirty="0"/>
              <a:t>は目的関数の中でどれだけ重要度が高いか、重みづけ変数である。</a:t>
            </a:r>
            <a:endParaRPr lang="en-US" altLang="ja-JP" sz="2400" dirty="0"/>
          </a:p>
          <a:p>
            <a:pPr marL="0" indent="0">
              <a:buNone/>
            </a:pPr>
            <a:endParaRPr kumimoji="1" lang="ja-JP" altLang="en-US" sz="2400" dirty="0"/>
          </a:p>
        </p:txBody>
      </p:sp>
    </p:spTree>
    <p:extLst>
      <p:ext uri="{BB962C8B-B14F-4D97-AF65-F5344CB8AC3E}">
        <p14:creationId xmlns:p14="http://schemas.microsoft.com/office/powerpoint/2010/main" val="264443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41B6D-3625-4199-B5AC-27D088585C0F}"/>
              </a:ext>
            </a:extLst>
          </p:cNvPr>
          <p:cNvSpPr>
            <a:spLocks noGrp="1"/>
          </p:cNvSpPr>
          <p:nvPr>
            <p:ph type="title"/>
          </p:nvPr>
        </p:nvSpPr>
        <p:spPr>
          <a:xfrm>
            <a:off x="838200" y="365125"/>
            <a:ext cx="10515600" cy="880579"/>
          </a:xfrm>
        </p:spPr>
        <p:txBody>
          <a:bodyPr>
            <a:normAutofit/>
          </a:bodyPr>
          <a:lstStyle/>
          <a:p>
            <a:r>
              <a:rPr kumimoji="1" lang="ja-JP" altLang="en-US" dirty="0"/>
              <a:t>問題及び解決する事柄の整理</a:t>
            </a:r>
            <a:r>
              <a:rPr kumimoji="1" lang="en-US" altLang="ja-JP" dirty="0"/>
              <a:t>(</a:t>
            </a:r>
            <a:r>
              <a:rPr kumimoji="1" lang="ja-JP" altLang="en-US" dirty="0"/>
              <a:t>制約関数</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02F4957A-9D75-4740-A4CA-3604C3E4AF89}"/>
              </a:ext>
            </a:extLst>
          </p:cNvPr>
          <p:cNvSpPr>
            <a:spLocks noGrp="1"/>
          </p:cNvSpPr>
          <p:nvPr>
            <p:ph idx="1"/>
          </p:nvPr>
        </p:nvSpPr>
        <p:spPr>
          <a:xfrm>
            <a:off x="838200" y="1364974"/>
            <a:ext cx="10515600" cy="5340626"/>
          </a:xfrm>
        </p:spPr>
        <p:txBody>
          <a:bodyPr>
            <a:normAutofit fontScale="92500" lnSpcReduction="10000"/>
          </a:bodyPr>
          <a:lstStyle/>
          <a:p>
            <a:pPr marL="0" indent="0">
              <a:buNone/>
            </a:pPr>
            <a:r>
              <a:rPr lang="ja-JP" altLang="en-US" dirty="0"/>
              <a:t>次に守るべきルール</a:t>
            </a:r>
            <a:r>
              <a:rPr lang="en-US" altLang="ja-JP" dirty="0"/>
              <a:t>(</a:t>
            </a:r>
            <a:r>
              <a:rPr lang="ja-JP" altLang="en-US" dirty="0"/>
              <a:t>制約関数</a:t>
            </a:r>
            <a:r>
              <a:rPr lang="en-US" altLang="ja-JP" dirty="0"/>
              <a:t>)</a:t>
            </a:r>
            <a:r>
              <a:rPr lang="ja-JP" altLang="en-US" dirty="0"/>
              <a:t>について整理</a:t>
            </a:r>
            <a:endParaRPr lang="en-US" altLang="ja-JP" dirty="0"/>
          </a:p>
          <a:p>
            <a:pPr marL="0" indent="0">
              <a:buNone/>
            </a:pPr>
            <a:r>
              <a:rPr lang="ja-JP" altLang="en-US" sz="2600" dirty="0"/>
              <a:t>①あまりに長い待ち行列を作る</a:t>
            </a:r>
            <a:r>
              <a:rPr lang="en-US" altLang="ja-JP" sz="2600" dirty="0"/>
              <a:t>(</a:t>
            </a:r>
            <a:r>
              <a:rPr lang="ja-JP" altLang="en-US" sz="2600" dirty="0"/>
              <a:t>多くの人を待たせる</a:t>
            </a:r>
            <a:r>
              <a:rPr lang="en-US" altLang="ja-JP" sz="2600" dirty="0"/>
              <a:t>)</a:t>
            </a:r>
            <a:r>
              <a:rPr lang="ja-JP" altLang="en-US" sz="2600" dirty="0" err="1"/>
              <a:t>のは</a:t>
            </a:r>
            <a:r>
              <a:rPr lang="ja-JP" altLang="en-US" sz="2600" dirty="0"/>
              <a:t>トラブル</a:t>
            </a:r>
            <a:r>
              <a:rPr lang="en-US" altLang="ja-JP" sz="2600" dirty="0"/>
              <a:t>(</a:t>
            </a:r>
            <a:r>
              <a:rPr lang="ja-JP" altLang="en-US" sz="2600" dirty="0"/>
              <a:t>会社の信用を失う</a:t>
            </a:r>
            <a:r>
              <a:rPr lang="en-US" altLang="ja-JP" sz="2600" dirty="0"/>
              <a:t>)</a:t>
            </a:r>
            <a:r>
              <a:rPr lang="ja-JP" altLang="en-US" sz="2600" dirty="0"/>
              <a:t>になるため待ち行列長の長さについて制限しておく</a:t>
            </a:r>
            <a:endParaRPr lang="en-US" altLang="ja-JP" sz="2600" dirty="0"/>
          </a:p>
          <a:p>
            <a:pPr marL="0" indent="0">
              <a:buNone/>
            </a:pPr>
            <a:r>
              <a:rPr lang="ja-JP" altLang="en-US" sz="2600" dirty="0"/>
              <a:t>→　</a:t>
            </a:r>
            <a:r>
              <a:rPr lang="en-US" altLang="ja-JP" sz="2600" dirty="0" err="1"/>
              <a:t>p</a:t>
            </a:r>
            <a:r>
              <a:rPr kumimoji="1" lang="en-US" altLang="ja-JP" sz="2600" dirty="0" err="1"/>
              <a:t>reson</a:t>
            </a:r>
            <a:r>
              <a:rPr kumimoji="1" lang="en-US" altLang="ja-JP" sz="2600" dirty="0"/>
              <a:t> &lt;= ACCEPTABLE_MATRIX   (c</a:t>
            </a:r>
            <a:r>
              <a:rPr kumimoji="1" lang="ja-JP" altLang="en-US" sz="2600" dirty="0"/>
              <a:t>ソースコード中には待ち行列の長さを</a:t>
            </a:r>
            <a:r>
              <a:rPr kumimoji="1" lang="en-US" altLang="ja-JP" sz="2600" dirty="0"/>
              <a:t>person</a:t>
            </a:r>
            <a:r>
              <a:rPr kumimoji="1" lang="ja-JP" altLang="en-US" sz="2600" dirty="0"/>
              <a:t>変数で定義している</a:t>
            </a:r>
            <a:r>
              <a:rPr kumimoji="1" lang="en-US" altLang="ja-JP" sz="2600" dirty="0"/>
              <a:t>)</a:t>
            </a:r>
          </a:p>
          <a:p>
            <a:pPr marL="0" indent="0">
              <a:buNone/>
            </a:pPr>
            <a:endParaRPr lang="en-US" altLang="ja-JP" sz="2000" dirty="0"/>
          </a:p>
          <a:p>
            <a:pPr marL="0" indent="0">
              <a:buNone/>
            </a:pPr>
            <a:r>
              <a:rPr lang="ja-JP" altLang="en-US" sz="2400" dirty="0"/>
              <a:t>②</a:t>
            </a:r>
            <a:r>
              <a:rPr kumimoji="1" lang="ja-JP" altLang="en-US" sz="2400" dirty="0"/>
              <a:t>一日に出せるバスの本数に制限があるためそれを下回るようにバスを出す</a:t>
            </a:r>
            <a:endParaRPr kumimoji="1" lang="en-US" altLang="ja-JP" sz="2400" dirty="0"/>
          </a:p>
          <a:p>
            <a:pPr marL="0" indent="0">
              <a:buNone/>
            </a:pPr>
            <a:r>
              <a:rPr kumimoji="1" lang="ja-JP" altLang="en-US" sz="2400" dirty="0"/>
              <a:t>→　</a:t>
            </a:r>
            <a:r>
              <a:rPr kumimoji="1" lang="en-US" altLang="ja-JP" sz="2400" dirty="0"/>
              <a:t>b-&gt;bus[BUS_MAX_SIZE]</a:t>
            </a:r>
            <a:r>
              <a:rPr lang="ja-JP" altLang="en-US" sz="2400" dirty="0"/>
              <a:t>　</a:t>
            </a:r>
            <a:r>
              <a:rPr lang="en-US" altLang="ja-JP" sz="2400" dirty="0"/>
              <a:t>#define BUS_MAX_SIZE</a:t>
            </a:r>
            <a:r>
              <a:rPr lang="ja-JP" altLang="en-US" sz="2400" dirty="0"/>
              <a:t> </a:t>
            </a:r>
            <a:r>
              <a:rPr lang="en-US" altLang="ja-JP" sz="2400" dirty="0"/>
              <a:t>k(</a:t>
            </a:r>
            <a:r>
              <a:rPr lang="ja-JP" altLang="en-US" sz="2400" dirty="0"/>
              <a:t>定数</a:t>
            </a:r>
            <a:r>
              <a:rPr lang="en-US" altLang="ja-JP" sz="2400" dirty="0"/>
              <a:t>)</a:t>
            </a:r>
          </a:p>
          <a:p>
            <a:pPr marL="0" indent="0">
              <a:buNone/>
            </a:pPr>
            <a:endParaRPr lang="en-US" altLang="ja-JP" sz="2000" dirty="0"/>
          </a:p>
          <a:p>
            <a:pPr marL="0" indent="0">
              <a:buNone/>
            </a:pPr>
            <a:r>
              <a:rPr lang="ja-JP" altLang="en-US" sz="2400" dirty="0"/>
              <a:t>③一日に実際に客から得た総利益</a:t>
            </a:r>
            <a:r>
              <a:rPr lang="en-US" altLang="ja-JP" sz="2400" dirty="0"/>
              <a:t>(cost</a:t>
            </a:r>
            <a:r>
              <a:rPr lang="ja-JP" altLang="en-US" sz="2400" dirty="0"/>
              <a:t>の方</a:t>
            </a:r>
            <a:r>
              <a:rPr lang="en-US" altLang="ja-JP" sz="2400" dirty="0"/>
              <a:t>)</a:t>
            </a:r>
            <a:r>
              <a:rPr lang="ja-JP" altLang="en-US" sz="2400" dirty="0"/>
              <a:t>と、待ち行列の合計値から想定される利益をチェックする。これで最後の時間に客が取り残されるという事態がないようにする</a:t>
            </a:r>
            <a:endParaRPr lang="en-US" altLang="ja-JP" sz="2400" dirty="0"/>
          </a:p>
          <a:p>
            <a:pPr marL="0" indent="0">
              <a:buNone/>
            </a:pPr>
            <a:r>
              <a:rPr lang="ja-JP" altLang="en-US" sz="2400" dirty="0"/>
              <a:t>→   ∑</a:t>
            </a:r>
            <a:r>
              <a:rPr lang="en-US" altLang="ja-JP" sz="2400" dirty="0"/>
              <a:t>(0~k~b-&gt;</a:t>
            </a:r>
            <a:r>
              <a:rPr lang="ja-JP" altLang="en-US" sz="2400" dirty="0"/>
              <a:t>合計バス</a:t>
            </a:r>
            <a:r>
              <a:rPr lang="en-US" altLang="ja-JP" sz="2400" dirty="0"/>
              <a:t>){k</a:t>
            </a:r>
            <a:r>
              <a:rPr lang="ja-JP" altLang="en-US" sz="2400" dirty="0"/>
              <a:t>番目のバスの利益</a:t>
            </a:r>
            <a:r>
              <a:rPr lang="en-US" altLang="ja-JP" sz="2400" dirty="0"/>
              <a:t>*k</a:t>
            </a:r>
            <a:r>
              <a:rPr lang="ja-JP" altLang="en-US" sz="2400" dirty="0"/>
              <a:t>番目のバスの乗車率</a:t>
            </a:r>
            <a:r>
              <a:rPr lang="en-US" altLang="ja-JP" sz="2400" dirty="0"/>
              <a:t>}</a:t>
            </a:r>
            <a:r>
              <a:rPr lang="ja-JP" altLang="en-US" sz="2400" dirty="0"/>
              <a:t>　</a:t>
            </a:r>
            <a:r>
              <a:rPr lang="en-US" altLang="ja-JP" sz="2400" dirty="0"/>
              <a:t>==</a:t>
            </a:r>
          </a:p>
          <a:p>
            <a:pPr marL="0" indent="0">
              <a:buNone/>
            </a:pPr>
            <a:r>
              <a:rPr lang="ja-JP" altLang="en-US" sz="2400" dirty="0"/>
              <a:t>∑</a:t>
            </a:r>
            <a:r>
              <a:rPr lang="en-US" altLang="ja-JP" sz="2400" dirty="0"/>
              <a:t>(13:00~k~19:00)</a:t>
            </a:r>
            <a:r>
              <a:rPr lang="ja-JP" altLang="en-US" sz="2400" dirty="0"/>
              <a:t>待ち行列</a:t>
            </a:r>
            <a:r>
              <a:rPr lang="en-US" altLang="ja-JP" sz="2400" dirty="0"/>
              <a:t>*</a:t>
            </a:r>
            <a:r>
              <a:rPr lang="ja-JP" altLang="en-US" sz="2400" dirty="0"/>
              <a:t>一人当たりの支払額</a:t>
            </a:r>
            <a:endParaRPr lang="en-US" altLang="ja-JP" sz="2400" dirty="0"/>
          </a:p>
        </p:txBody>
      </p:sp>
    </p:spTree>
    <p:extLst>
      <p:ext uri="{BB962C8B-B14F-4D97-AF65-F5344CB8AC3E}">
        <p14:creationId xmlns:p14="http://schemas.microsoft.com/office/powerpoint/2010/main" val="179005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10156E-DBCE-4FFA-A441-D5DB40F9CB83}"/>
              </a:ext>
            </a:extLst>
          </p:cNvPr>
          <p:cNvSpPr>
            <a:spLocks noGrp="1"/>
          </p:cNvSpPr>
          <p:nvPr>
            <p:ph type="title"/>
          </p:nvPr>
        </p:nvSpPr>
        <p:spPr>
          <a:xfrm>
            <a:off x="838200" y="365126"/>
            <a:ext cx="10515600" cy="1178862"/>
          </a:xfrm>
        </p:spPr>
        <p:txBody>
          <a:bodyPr/>
          <a:lstStyle/>
          <a:p>
            <a:r>
              <a:rPr kumimoji="1" lang="ja-JP" altLang="en-US" dirty="0"/>
              <a:t>シミュレーション</a:t>
            </a:r>
            <a:r>
              <a:rPr kumimoji="1" lang="en-US" altLang="ja-JP" dirty="0"/>
              <a:t>(</a:t>
            </a:r>
            <a:r>
              <a:rPr kumimoji="1" lang="ja-JP" altLang="en-US" dirty="0"/>
              <a:t>分析案</a:t>
            </a:r>
            <a:r>
              <a:rPr kumimoji="1" lang="en-US" altLang="ja-JP" dirty="0"/>
              <a:t>1/3)</a:t>
            </a:r>
            <a:endParaRPr kumimoji="1" lang="ja-JP" altLang="en-US" dirty="0"/>
          </a:p>
        </p:txBody>
      </p:sp>
      <p:sp>
        <p:nvSpPr>
          <p:cNvPr id="3" name="コンテンツ プレースホルダー 2">
            <a:extLst>
              <a:ext uri="{FF2B5EF4-FFF2-40B4-BE49-F238E27FC236}">
                <a16:creationId xmlns:a16="http://schemas.microsoft.com/office/drawing/2014/main" id="{B12F2A13-AFC0-4764-AF37-4299BC1E79C1}"/>
              </a:ext>
            </a:extLst>
          </p:cNvPr>
          <p:cNvSpPr>
            <a:spLocks noGrp="1"/>
          </p:cNvSpPr>
          <p:nvPr>
            <p:ph idx="1"/>
          </p:nvPr>
        </p:nvSpPr>
        <p:spPr>
          <a:xfrm>
            <a:off x="838200" y="1543988"/>
            <a:ext cx="10515600" cy="5126635"/>
          </a:xfrm>
        </p:spPr>
        <p:txBody>
          <a:bodyPr/>
          <a:lstStyle/>
          <a:p>
            <a:pPr marL="0" indent="0">
              <a:buNone/>
            </a:pPr>
            <a:r>
              <a:rPr kumimoji="1" lang="ja-JP" altLang="en-US" dirty="0"/>
              <a:t>まず前のスライドで紹介した目的関数の要素三つ</a:t>
            </a:r>
            <a:r>
              <a:rPr kumimoji="1" lang="en-US" altLang="ja-JP" dirty="0"/>
              <a:t>(</a:t>
            </a:r>
            <a:r>
              <a:rPr kumimoji="1" lang="en-US" altLang="ja-JP" dirty="0" err="1"/>
              <a:t>opp_loss</a:t>
            </a:r>
            <a:r>
              <a:rPr kumimoji="1" lang="en-US" altLang="ja-JP" dirty="0"/>
              <a:t>, stress, </a:t>
            </a:r>
            <a:r>
              <a:rPr kumimoji="1" lang="en-US" altLang="ja-JP" dirty="0" err="1"/>
              <a:t>pure_profits</a:t>
            </a:r>
            <a:r>
              <a:rPr kumimoji="1" lang="en-US" altLang="ja-JP" dirty="0"/>
              <a:t>)</a:t>
            </a:r>
            <a:r>
              <a:rPr kumimoji="1" lang="ja-JP" altLang="en-US" dirty="0"/>
              <a:t>を変化させる要因</a:t>
            </a:r>
            <a:r>
              <a:rPr kumimoji="1" lang="en-US" altLang="ja-JP" dirty="0"/>
              <a:t>(</a:t>
            </a:r>
            <a:r>
              <a:rPr kumimoji="1" lang="ja-JP" altLang="en-US" dirty="0"/>
              <a:t>パラメータ</a:t>
            </a:r>
            <a:r>
              <a:rPr kumimoji="1" lang="en-US" altLang="ja-JP" dirty="0"/>
              <a:t>)</a:t>
            </a:r>
            <a:r>
              <a:rPr kumimoji="1" lang="ja-JP" altLang="en-US" dirty="0"/>
              <a:t>は</a:t>
            </a:r>
            <a:endParaRPr kumimoji="1" lang="en-US" altLang="ja-JP" dirty="0"/>
          </a:p>
          <a:p>
            <a:pPr marL="0" indent="0">
              <a:buNone/>
            </a:pPr>
            <a:r>
              <a:rPr kumimoji="1" lang="ja-JP" altLang="en-US" sz="2400" dirty="0"/>
              <a:t>①バスの本数</a:t>
            </a:r>
            <a:endParaRPr kumimoji="1" lang="en-US" altLang="ja-JP" sz="2400" dirty="0"/>
          </a:p>
          <a:p>
            <a:pPr marL="0" indent="0">
              <a:buNone/>
            </a:pPr>
            <a:r>
              <a:rPr lang="ja-JP" altLang="en-US" sz="2400" dirty="0"/>
              <a:t>②出すバスの</a:t>
            </a:r>
            <a:r>
              <a:rPr lang="en-US" altLang="ja-JP" sz="2400" dirty="0"/>
              <a:t>A,B(</a:t>
            </a:r>
            <a:r>
              <a:rPr lang="ja-JP" altLang="en-US" sz="2400" dirty="0"/>
              <a:t>種類</a:t>
            </a:r>
            <a:r>
              <a:rPr lang="en-US" altLang="ja-JP" sz="2400" dirty="0"/>
              <a:t>)</a:t>
            </a:r>
            <a:r>
              <a:rPr lang="ja-JP" altLang="en-US" sz="2400" dirty="0"/>
              <a:t>の割合</a:t>
            </a:r>
            <a:endParaRPr lang="en-US" altLang="ja-JP" sz="2400" dirty="0"/>
          </a:p>
          <a:p>
            <a:pPr marL="0" indent="0">
              <a:buNone/>
            </a:pPr>
            <a:r>
              <a:rPr kumimoji="1" lang="ja-JP" altLang="en-US" sz="2400" dirty="0"/>
              <a:t>③出すバスの時間帯</a:t>
            </a:r>
            <a:endParaRPr kumimoji="1" lang="en-US" altLang="ja-JP" sz="2400" dirty="0"/>
          </a:p>
          <a:p>
            <a:pPr marL="0" indent="0">
              <a:buNone/>
            </a:pPr>
            <a:r>
              <a:rPr lang="ja-JP" altLang="en-US" sz="2400" dirty="0"/>
              <a:t>分析案①　パラメータと目的関数</a:t>
            </a:r>
            <a:endParaRPr kumimoji="1" lang="en-US" altLang="ja-JP" sz="2400" dirty="0"/>
          </a:p>
          <a:p>
            <a:pPr marL="0" indent="0">
              <a:buNone/>
            </a:pPr>
            <a:r>
              <a:rPr kumimoji="1" lang="ja-JP" altLang="en-US" dirty="0"/>
              <a:t>この三つが主な原因のためこの三つのパラメーターを変えながら実行し、そのたびに出るシミュレーション</a:t>
            </a:r>
            <a:r>
              <a:rPr kumimoji="1" lang="en-US" altLang="ja-JP" dirty="0"/>
              <a:t>10</a:t>
            </a:r>
            <a:r>
              <a:rPr kumimoji="1" lang="ja-JP" altLang="en-US" dirty="0"/>
              <a:t>回分の各平均</a:t>
            </a:r>
            <a:r>
              <a:rPr kumimoji="1" lang="en-US" altLang="ja-JP" dirty="0"/>
              <a:t>(</a:t>
            </a:r>
            <a:r>
              <a:rPr kumimoji="1" lang="en-US" altLang="ja-JP" dirty="0" err="1"/>
              <a:t>opp_loss,stress,profits</a:t>
            </a:r>
            <a:r>
              <a:rPr kumimoji="1" lang="en-US" altLang="ja-JP" dirty="0"/>
              <a:t>)</a:t>
            </a:r>
          </a:p>
          <a:p>
            <a:pPr marL="0" indent="0">
              <a:buNone/>
            </a:pPr>
            <a:r>
              <a:rPr lang="ja-JP" altLang="en-US" dirty="0"/>
              <a:t>から目的関数</a:t>
            </a:r>
            <a:r>
              <a:rPr lang="en-US" altLang="ja-JP" dirty="0"/>
              <a:t>f</a:t>
            </a:r>
            <a:r>
              <a:rPr lang="ja-JP" altLang="en-US" dirty="0"/>
              <a:t>を計算し、その値を比較して最大値になるようなパラメータ①②③を考える</a:t>
            </a:r>
            <a:endParaRPr lang="en-US" altLang="ja-JP" dirty="0"/>
          </a:p>
          <a:p>
            <a:pPr marL="0" indent="0">
              <a:buNone/>
            </a:pPr>
            <a:endParaRPr lang="en-US" altLang="ja-JP" dirty="0"/>
          </a:p>
          <a:p>
            <a:pPr marL="0" indent="0">
              <a:buNone/>
            </a:pPr>
            <a:endParaRPr lang="en-US" altLang="ja-JP" sz="2400" dirty="0"/>
          </a:p>
        </p:txBody>
      </p:sp>
    </p:spTree>
    <p:extLst>
      <p:ext uri="{BB962C8B-B14F-4D97-AF65-F5344CB8AC3E}">
        <p14:creationId xmlns:p14="http://schemas.microsoft.com/office/powerpoint/2010/main" val="337060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D6032F-B927-4808-B18E-B603C0DA0B8C}"/>
              </a:ext>
            </a:extLst>
          </p:cNvPr>
          <p:cNvSpPr>
            <a:spLocks noGrp="1"/>
          </p:cNvSpPr>
          <p:nvPr>
            <p:ph type="title"/>
          </p:nvPr>
        </p:nvSpPr>
        <p:spPr>
          <a:xfrm>
            <a:off x="838200" y="365125"/>
            <a:ext cx="10515600" cy="1158875"/>
          </a:xfrm>
        </p:spPr>
        <p:txBody>
          <a:bodyPr/>
          <a:lstStyle/>
          <a:p>
            <a:r>
              <a:rPr lang="ja-JP" altLang="en-US" dirty="0"/>
              <a:t>シミュレーション</a:t>
            </a:r>
            <a:r>
              <a:rPr lang="en-US" altLang="ja-JP" dirty="0"/>
              <a:t>(</a:t>
            </a:r>
            <a:r>
              <a:rPr lang="ja-JP" altLang="en-US" dirty="0"/>
              <a:t>分析案</a:t>
            </a:r>
            <a:r>
              <a:rPr lang="en-US" altLang="ja-JP" dirty="0"/>
              <a:t>2/3)</a:t>
            </a:r>
            <a:endParaRPr kumimoji="1" lang="ja-JP" altLang="en-US" dirty="0"/>
          </a:p>
        </p:txBody>
      </p:sp>
      <p:sp>
        <p:nvSpPr>
          <p:cNvPr id="3" name="コンテンツ プレースホルダー 2">
            <a:extLst>
              <a:ext uri="{FF2B5EF4-FFF2-40B4-BE49-F238E27FC236}">
                <a16:creationId xmlns:a16="http://schemas.microsoft.com/office/drawing/2014/main" id="{8207D08F-E8C8-48FB-8552-8EF6CC1CAE11}"/>
              </a:ext>
            </a:extLst>
          </p:cNvPr>
          <p:cNvSpPr>
            <a:spLocks noGrp="1"/>
          </p:cNvSpPr>
          <p:nvPr>
            <p:ph idx="1"/>
          </p:nvPr>
        </p:nvSpPr>
        <p:spPr>
          <a:xfrm>
            <a:off x="838200" y="1643270"/>
            <a:ext cx="10515600" cy="4849605"/>
          </a:xfrm>
        </p:spPr>
        <p:txBody>
          <a:bodyPr>
            <a:normAutofit fontScale="92500" lnSpcReduction="10000"/>
          </a:bodyPr>
          <a:lstStyle/>
          <a:p>
            <a:pPr marL="0" indent="0">
              <a:buNone/>
            </a:pPr>
            <a:r>
              <a:rPr kumimoji="1" lang="ja-JP" altLang="en-US" dirty="0"/>
              <a:t>分析案②　パラメータの変え方</a:t>
            </a:r>
            <a:endParaRPr kumimoji="1" lang="en-US" altLang="ja-JP" dirty="0"/>
          </a:p>
          <a:p>
            <a:pPr marL="0" indent="0">
              <a:buNone/>
            </a:pPr>
            <a:r>
              <a:rPr lang="ja-JP" altLang="en-US" dirty="0"/>
              <a:t>やみくもにパラメータを変えて目的関数を探すのでは規則性を見いだし辛く、非現実的なためこれを解決できるように以下の様に規則的にパラメータ①②③を変える</a:t>
            </a:r>
            <a:endParaRPr lang="en-US" altLang="ja-JP" dirty="0"/>
          </a:p>
          <a:p>
            <a:pPr marL="0" indent="0">
              <a:buNone/>
            </a:pPr>
            <a:r>
              <a:rPr lang="en-US" altLang="ja-JP" dirty="0"/>
              <a:t>for(</a:t>
            </a:r>
            <a:r>
              <a:rPr lang="ja-JP" altLang="en-US" dirty="0"/>
              <a:t>バスの本数</a:t>
            </a:r>
            <a:r>
              <a:rPr lang="en-US" altLang="ja-JP" dirty="0"/>
              <a:t>:size=0~</a:t>
            </a:r>
            <a:r>
              <a:rPr lang="ja-JP" altLang="en-US" dirty="0"/>
              <a:t>出せるバスの限界数</a:t>
            </a:r>
            <a:r>
              <a:rPr lang="en-US" altLang="ja-JP" dirty="0"/>
              <a:t>) {</a:t>
            </a:r>
          </a:p>
          <a:p>
            <a:pPr marL="0" indent="0">
              <a:buNone/>
            </a:pPr>
            <a:r>
              <a:rPr lang="en-US" altLang="ja-JP" dirty="0"/>
              <a:t>	for(</a:t>
            </a:r>
            <a:r>
              <a:rPr lang="ja-JP" altLang="en-US" dirty="0"/>
              <a:t>バス</a:t>
            </a:r>
            <a:r>
              <a:rPr lang="en-US" altLang="ja-JP" dirty="0"/>
              <a:t>A:a=0~size, </a:t>
            </a:r>
            <a:r>
              <a:rPr lang="ja-JP" altLang="en-US" dirty="0"/>
              <a:t>バス</a:t>
            </a:r>
            <a:r>
              <a:rPr lang="en-US" altLang="ja-JP" dirty="0"/>
              <a:t>B:b=b~size) {</a:t>
            </a:r>
          </a:p>
          <a:p>
            <a:pPr marL="0" indent="0">
              <a:buNone/>
            </a:pPr>
            <a:r>
              <a:rPr lang="en-US" altLang="ja-JP" dirty="0"/>
              <a:t>		while(size, a, b</a:t>
            </a:r>
            <a:r>
              <a:rPr lang="ja-JP" altLang="en-US" dirty="0"/>
              <a:t>で考えられるバスの出す時間帯</a:t>
            </a:r>
            <a:r>
              <a:rPr lang="en-US" altLang="ja-JP" dirty="0"/>
              <a:t>) {</a:t>
            </a:r>
          </a:p>
          <a:p>
            <a:pPr marL="0" indent="0">
              <a:buNone/>
            </a:pPr>
            <a:r>
              <a:rPr lang="en-US" altLang="ja-JP" dirty="0"/>
              <a:t>			</a:t>
            </a:r>
            <a:r>
              <a:rPr lang="ja-JP" altLang="en-US" dirty="0"/>
              <a:t>シミュレーション実行</a:t>
            </a:r>
            <a:endParaRPr lang="en-US" altLang="ja-JP" dirty="0"/>
          </a:p>
          <a:p>
            <a:pPr marL="0" indent="0">
              <a:buNone/>
            </a:pPr>
            <a:r>
              <a:rPr lang="en-US" altLang="ja-JP" dirty="0"/>
              <a:t>		}</a:t>
            </a:r>
          </a:p>
          <a:p>
            <a:pPr marL="0" indent="0">
              <a:buNone/>
            </a:pPr>
            <a:r>
              <a:rPr lang="en-US" altLang="ja-JP" dirty="0"/>
              <a:t>	}</a:t>
            </a:r>
          </a:p>
          <a:p>
            <a:pPr marL="0" indent="0">
              <a:buNone/>
            </a:pPr>
            <a:r>
              <a:rPr lang="en-US" altLang="ja-JP" dirty="0"/>
              <a:t>}</a:t>
            </a:r>
          </a:p>
        </p:txBody>
      </p:sp>
    </p:spTree>
    <p:extLst>
      <p:ext uri="{BB962C8B-B14F-4D97-AF65-F5344CB8AC3E}">
        <p14:creationId xmlns:p14="http://schemas.microsoft.com/office/powerpoint/2010/main" val="40096362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878</Words>
  <Application>Microsoft Office PowerPoint</Application>
  <PresentationFormat>ワイド画面</PresentationFormat>
  <Paragraphs>85</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 バスの待ち行列のモデル化 及びシミュレーション</vt:lpstr>
      <vt:lpstr>問題説明(1/3)</vt:lpstr>
      <vt:lpstr>問題説明(2/3)</vt:lpstr>
      <vt:lpstr>問題説明(3/3)</vt:lpstr>
      <vt:lpstr>PowerPoint プレゼンテーション</vt:lpstr>
      <vt:lpstr>問題及び解決すべき事柄の整理(目的関数)</vt:lpstr>
      <vt:lpstr>問題及び解決する事柄の整理(制約関数)</vt:lpstr>
      <vt:lpstr>シミュレーション(分析案1/3)</vt:lpstr>
      <vt:lpstr>シミュレーション(分析案2/3)</vt:lpstr>
      <vt:lpstr>シミュレーション(分析案3/3)</vt:lpstr>
      <vt:lpstr>シミュレーション(改善案)</vt:lpstr>
      <vt:lpstr>課題、問題点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dc:creator>
  <cp:lastModifiedBy>user</cp:lastModifiedBy>
  <cp:revision>40</cp:revision>
  <dcterms:created xsi:type="dcterms:W3CDTF">2018-07-03T15:41:41Z</dcterms:created>
  <dcterms:modified xsi:type="dcterms:W3CDTF">2018-07-12T03:59:46Z</dcterms:modified>
</cp:coreProperties>
</file>