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971BBA4-565A-4D51-8C1E-677BC9AC324F}">
  <a:tblStyle styleId="{A971BBA4-565A-4D51-8C1E-677BC9AC324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94" name="Google Shape;94;p14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05" name="Google Shape;105;p16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06" name="Google Shape;106;p16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07" name="Google Shape;107;p16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08" name="Google Shape;108;p16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14" name="Google Shape;114;p17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, текст и объект" type="txAndObj">
  <p:cSld name="TEXT_AND_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" type="objOnly">
  <p:cSld name="OBJECT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" type="body"/>
          </p:nvPr>
        </p:nvSpPr>
        <p:spPr>
          <a:xfrm>
            <a:off x="457200" y="274638"/>
            <a:ext cx="8229600" cy="58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, текст и два объекта" type="txAndTwoObj">
  <p:cSld name="TEXT_AND_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4648200" y="1600200"/>
            <a:ext cx="4038600" cy="21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3" type="body"/>
          </p:nvPr>
        </p:nvSpPr>
        <p:spPr>
          <a:xfrm>
            <a:off x="4648200" y="3938588"/>
            <a:ext cx="4038600" cy="21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 над текстом" type="objOverTx">
  <p:cSld name="OBJECT_OVER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457200" y="1600200"/>
            <a:ext cx="8229600" cy="21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2" type="body"/>
          </p:nvPr>
        </p:nvSpPr>
        <p:spPr>
          <a:xfrm>
            <a:off x="457200" y="3938588"/>
            <a:ext cx="8229600" cy="21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2.png"/><Relationship Id="rId5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2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18813" l="4152" r="6537" t="13242"/>
          <a:stretch/>
        </p:blipFill>
        <p:spPr>
          <a:xfrm>
            <a:off x="179387" y="260350"/>
            <a:ext cx="2411412" cy="17383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22" name="Google Shape;122;p18"/>
          <p:cNvSpPr txBox="1"/>
          <p:nvPr/>
        </p:nvSpPr>
        <p:spPr>
          <a:xfrm>
            <a:off x="3352800" y="533400"/>
            <a:ext cx="44355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Мембранные липиды: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строение и функции</a:t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762000" y="2133600"/>
            <a:ext cx="8093100" cy="3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Структура мембранных липидов</a:t>
            </a:r>
            <a:endParaRPr/>
          </a:p>
          <a:p>
            <a:pPr indent="-15240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Типы и классы липидов </a:t>
            </a:r>
            <a:endParaRPr/>
          </a:p>
          <a:p>
            <a:pPr indent="-15240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Минорные компоненты мембран</a:t>
            </a:r>
            <a:endParaRPr/>
          </a:p>
          <a:p>
            <a:pPr indent="-15240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Биосинтез жирных кислот</a:t>
            </a:r>
            <a:endParaRPr/>
          </a:p>
          <a:p>
            <a:pPr indent="-15240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Многообразие мембранных липидов</a:t>
            </a:r>
            <a:endParaRPr/>
          </a:p>
          <a:p>
            <a:pPr indent="-15240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Функции мембранных липидов</a:t>
            </a:r>
            <a:endParaRPr/>
          </a:p>
          <a:p>
            <a:pPr indent="-15240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Структурообразование липидов в воде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1676400" y="-2286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Гликосфинголипиды</a:t>
            </a:r>
            <a:endParaRPr/>
          </a:p>
        </p:txBody>
      </p:sp>
      <p:pic>
        <p:nvPicPr>
          <p:cNvPr id="202" name="Google Shape;20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150" y="838200"/>
            <a:ext cx="3168650" cy="194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2743200"/>
            <a:ext cx="3168600" cy="17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4572000"/>
            <a:ext cx="3168649" cy="187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7"/>
          <p:cNvSpPr txBox="1"/>
          <p:nvPr/>
        </p:nvSpPr>
        <p:spPr>
          <a:xfrm>
            <a:off x="4114800" y="1143000"/>
            <a:ext cx="5029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Ганглиозиды локализуются на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1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поверхности плазматической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1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мембраны и отвечают за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1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адгезию, электрофоретическую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1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подвижность клеток , участвуют в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1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процессах избирательного транспорта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1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ионов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Гликосфинголипиды отвечают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1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за процессы молекулярного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1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узнавания на поверхности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1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клетки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Детерминанты групп крови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212725" y="188912"/>
            <a:ext cx="184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7"/>
          <p:cNvPicPr preferRelativeResize="0"/>
          <p:nvPr>
            <p:ph idx="1" type="body"/>
          </p:nvPr>
        </p:nvPicPr>
        <p:blipFill rotWithShape="1">
          <a:blip r:embed="rId6">
            <a:alphaModFix/>
          </a:blip>
          <a:srcRect b="18813" l="4152" r="6537" t="13242"/>
          <a:stretch/>
        </p:blipFill>
        <p:spPr>
          <a:xfrm>
            <a:off x="0" y="0"/>
            <a:ext cx="949200" cy="990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2286000" y="457200"/>
            <a:ext cx="4876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4. Стерины</a:t>
            </a:r>
            <a:endParaRPr/>
          </a:p>
        </p:txBody>
      </p:sp>
      <p:pic>
        <p:nvPicPr>
          <p:cNvPr id="213" name="Google Shape;213;p28"/>
          <p:cNvPicPr preferRelativeResize="0"/>
          <p:nvPr>
            <p:ph idx="1" type="body"/>
          </p:nvPr>
        </p:nvPicPr>
        <p:blipFill/>
        <p:spPr>
          <a:xfrm>
            <a:off x="1295400" y="1628775"/>
            <a:ext cx="6324600" cy="45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8813" l="4152" r="6537" t="13242"/>
          <a:stretch/>
        </p:blipFill>
        <p:spPr>
          <a:xfrm>
            <a:off x="0" y="0"/>
            <a:ext cx="1314300" cy="1371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838200" y="228600"/>
            <a:ext cx="396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Times"/>
              <a:buNone/>
            </a:pPr>
            <a:r>
              <a:rPr b="1" i="0" lang="en-US" sz="3200" u="none">
                <a:solidFill>
                  <a:srgbClr val="800000"/>
                </a:solidFill>
                <a:latin typeface="Times"/>
                <a:ea typeface="Times"/>
                <a:cs typeface="Times"/>
                <a:sym typeface="Times"/>
              </a:rPr>
              <a:t>       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Стерины</a:t>
            </a:r>
            <a:r>
              <a:rPr b="1" i="0" lang="en-US" sz="2800" u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609600" y="1676400"/>
            <a:ext cx="8077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accent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"/>
              <a:buNone/>
            </a:pPr>
            <a:r>
              <a:rPr b="1" i="0" lang="en-US" sz="1800" u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ts val="2800"/>
              <a:buFont typeface="Times"/>
              <a:buNone/>
            </a:pPr>
            <a:r>
              <a:rPr b="1" i="0" lang="en-US" sz="2800" u="none">
                <a:solidFill>
                  <a:srgbClr val="A50021"/>
                </a:solidFill>
                <a:latin typeface="Times"/>
                <a:ea typeface="Times"/>
                <a:cs typeface="Times"/>
                <a:sym typeface="Times"/>
              </a:rPr>
              <a:t>Эфиры холестерина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ts val="2800"/>
              <a:buFont typeface="Times"/>
              <a:buNone/>
            </a:pPr>
            <a:r>
              <a:rPr b="1" i="0" lang="en-US" sz="2800" u="none">
                <a:solidFill>
                  <a:srgbClr val="A50021"/>
                </a:solidFill>
                <a:latin typeface="Times"/>
                <a:ea typeface="Times"/>
                <a:cs typeface="Times"/>
                <a:sym typeface="Times"/>
              </a:rPr>
              <a:t>  (животные клетки)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rgbClr val="A5002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Биологические функции холестерина: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Регулирует </a:t>
            </a:r>
            <a:r>
              <a:rPr b="1" i="0" lang="en-US" sz="2400" u="none">
                <a:solidFill>
                  <a:srgbClr val="800000"/>
                </a:solidFill>
                <a:latin typeface="Times"/>
                <a:ea typeface="Times"/>
                <a:cs typeface="Times"/>
                <a:sym typeface="Times"/>
              </a:rPr>
              <a:t>вязкость биомембран</a:t>
            </a: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клетки (30%  от всех липидов цитоплазматической мембраны)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Предшественник </a:t>
            </a:r>
            <a:r>
              <a:rPr b="1" i="0" lang="en-US" sz="2400" u="none">
                <a:solidFill>
                  <a:srgbClr val="800000"/>
                </a:solidFill>
                <a:latin typeface="Times"/>
                <a:ea typeface="Times"/>
                <a:cs typeface="Times"/>
                <a:sym typeface="Times"/>
              </a:rPr>
              <a:t>стероидных гормонов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Предшественник </a:t>
            </a:r>
            <a:r>
              <a:rPr b="1" i="0" lang="en-US" sz="2400" u="none">
                <a:solidFill>
                  <a:srgbClr val="800000"/>
                </a:solidFill>
                <a:latin typeface="Times"/>
                <a:ea typeface="Times"/>
                <a:cs typeface="Times"/>
                <a:sym typeface="Times"/>
              </a:rPr>
              <a:t>желчных кислот</a:t>
            </a: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и </a:t>
            </a:r>
            <a:r>
              <a:rPr b="1" i="0" lang="en-US" sz="2400" u="none">
                <a:solidFill>
                  <a:srgbClr val="800000"/>
                </a:solidFill>
                <a:latin typeface="Times"/>
                <a:ea typeface="Times"/>
                <a:cs typeface="Times"/>
                <a:sym typeface="Times"/>
              </a:rPr>
              <a:t>витамина D3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Стероидные алкалоиды и сапонины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21" name="Google Shape;22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3400" y="381000"/>
            <a:ext cx="4343401" cy="3281362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9"/>
          <p:cNvSpPr txBox="1"/>
          <p:nvPr/>
        </p:nvSpPr>
        <p:spPr>
          <a:xfrm>
            <a:off x="669925" y="265112"/>
            <a:ext cx="184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29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18813" l="4152" r="6537" t="13242"/>
          <a:stretch/>
        </p:blipFill>
        <p:spPr>
          <a:xfrm>
            <a:off x="0" y="0"/>
            <a:ext cx="1022400" cy="106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" name="Google Shape;228;p30"/>
          <p:cNvGraphicFramePr/>
          <p:nvPr/>
        </p:nvGraphicFramePr>
        <p:xfrm>
          <a:off x="611187" y="15700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{A971BBA4-565A-4D51-8C1E-677BC9AC324F}</a:tableStyleId>
              </a:tblPr>
              <a:tblGrid>
                <a:gridCol w="1306500"/>
                <a:gridCol w="1790700"/>
                <a:gridCol w="1839900"/>
                <a:gridCol w="1831975"/>
                <a:gridCol w="1079500"/>
              </a:tblGrid>
              <a:tr h="703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Липид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Эритроциты человека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Миелин человека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Митохондрии сердца быка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1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E. coli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33"/>
                    </a:solidFill>
                  </a:tcPr>
                </a:tc>
              </a:tr>
              <a:tr h="39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ФК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1,5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0,5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  <a:tr h="398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ФХ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19,0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10,0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39,0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  <a:tr h="39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ФЭ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18,0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20,0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27,0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65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  <a:tr h="39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ФГ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18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  <a:tr h="39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ФИ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1,0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1,0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7,0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  <a:tr h="39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ФС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8,5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8,5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0,5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  <a:tr h="398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ДФГ(КЛ)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22,3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  <a:tr h="39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СМ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17,5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8,5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  <a:tr h="703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Глико-липиды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10,0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26,0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  <a:tr h="703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Холесте-рин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25,0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26,0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3,0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29" name="Google Shape;229;p30"/>
          <p:cNvSpPr txBox="1"/>
          <p:nvPr/>
        </p:nvSpPr>
        <p:spPr>
          <a:xfrm>
            <a:off x="261937" y="188912"/>
            <a:ext cx="8882100" cy="12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Липидный состав некоторых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биологических мембран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(в % от общего количества)</a:t>
            </a:r>
            <a:endParaRPr/>
          </a:p>
        </p:txBody>
      </p:sp>
      <p:pic>
        <p:nvPicPr>
          <p:cNvPr id="230" name="Google Shape;230;p30"/>
          <p:cNvPicPr preferRelativeResize="0"/>
          <p:nvPr/>
        </p:nvPicPr>
        <p:blipFill rotWithShape="1">
          <a:blip r:embed="rId3">
            <a:alphaModFix/>
          </a:blip>
          <a:srcRect b="18813" l="4152" r="6537" t="13242"/>
          <a:stretch/>
        </p:blipFill>
        <p:spPr>
          <a:xfrm>
            <a:off x="0" y="0"/>
            <a:ext cx="1241426" cy="129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6096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Минорные липидные компоненты </a:t>
            </a:r>
            <a:b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биомембран</a:t>
            </a:r>
            <a:b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36" name="Google Shape;236;p31"/>
          <p:cNvSpPr txBox="1"/>
          <p:nvPr>
            <p:ph idx="1" type="body"/>
          </p:nvPr>
        </p:nvSpPr>
        <p:spPr>
          <a:xfrm>
            <a:off x="457200" y="1874837"/>
            <a:ext cx="76962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Лизофосфолипиды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Свободные жирные кислоты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Моноацил- и диацилглицерины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Полиизопреноиды (убихиноны и менахиноны</a:t>
            </a: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)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37" name="Google Shape;237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8813" l="4152" r="6537" t="13242"/>
          <a:stretch/>
        </p:blipFill>
        <p:spPr>
          <a:xfrm>
            <a:off x="0" y="0"/>
            <a:ext cx="1371600" cy="129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5105400"/>
            <a:ext cx="4862512" cy="134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2"/>
          <p:cNvSpPr txBox="1"/>
          <p:nvPr/>
        </p:nvSpPr>
        <p:spPr>
          <a:xfrm>
            <a:off x="1219200" y="762000"/>
            <a:ext cx="8174100" cy="45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Высшие жирные кислоты  (ЖК)   RCOOH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	(природные)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длина цепи  </a:t>
            </a:r>
            <a:r>
              <a:rPr b="1" i="0" lang="en-US" sz="2400" u="none">
                <a:solidFill>
                  <a:srgbClr val="FF0066"/>
                </a:solid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b="1" i="0" lang="en-US" sz="1800" u="none">
                <a:solidFill>
                  <a:srgbClr val="FF0066"/>
                </a:solidFill>
                <a:latin typeface="Times"/>
                <a:ea typeface="Times"/>
                <a:cs typeface="Times"/>
                <a:sym typeface="Times"/>
              </a:rPr>
              <a:t>12</a:t>
            </a:r>
            <a:r>
              <a:rPr b="1" i="0" lang="en-US" sz="2400" u="none">
                <a:solidFill>
                  <a:srgbClr val="FF0066"/>
                </a:solidFill>
                <a:latin typeface="Times"/>
                <a:ea typeface="Times"/>
                <a:cs typeface="Times"/>
                <a:sym typeface="Times"/>
              </a:rPr>
              <a:t> – C</a:t>
            </a:r>
            <a:r>
              <a:rPr b="1" i="0" lang="en-US" sz="1800" u="none">
                <a:solidFill>
                  <a:srgbClr val="FF0066"/>
                </a:solidFill>
                <a:latin typeface="Times"/>
                <a:ea typeface="Times"/>
                <a:cs typeface="Times"/>
                <a:sym typeface="Times"/>
              </a:rPr>
              <a:t>24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i="0" lang="en-US" sz="2400" u="none">
                <a:solidFill>
                  <a:srgbClr val="800000"/>
                </a:solidFill>
                <a:latin typeface="Times"/>
                <a:ea typeface="Times"/>
                <a:cs typeface="Times"/>
                <a:sym typeface="Times"/>
              </a:rPr>
              <a:t>природные</a:t>
            </a: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ЖК содержат </a:t>
            </a:r>
            <a:r>
              <a:rPr b="1" i="0" lang="en-US" sz="2400" u="none">
                <a:solidFill>
                  <a:srgbClr val="800000"/>
                </a:solidFill>
                <a:latin typeface="Times"/>
                <a:ea typeface="Times"/>
                <a:cs typeface="Times"/>
                <a:sym typeface="Times"/>
              </a:rPr>
              <a:t>четное число атомов С</a:t>
            </a: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(чаще  всего </a:t>
            </a:r>
            <a:r>
              <a:rPr b="1" i="0" lang="en-US" sz="2400" u="none">
                <a:solidFill>
                  <a:srgbClr val="FF0066"/>
                </a:solidFill>
                <a:latin typeface="Times"/>
                <a:ea typeface="Times"/>
                <a:cs typeface="Times"/>
                <a:sym typeface="Times"/>
              </a:rPr>
              <a:t>16,</a:t>
            </a:r>
            <a:r>
              <a:rPr b="1" i="0" lang="en-US" sz="2400" u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i="0" lang="en-US" sz="2400" u="none">
                <a:solidFill>
                  <a:srgbClr val="FF0066"/>
                </a:solidFill>
                <a:latin typeface="Times"/>
                <a:ea typeface="Times"/>
                <a:cs typeface="Times"/>
                <a:sym typeface="Times"/>
              </a:rPr>
              <a:t>18, 20</a:t>
            </a: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насыщенные и ненасыщенные ЖК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в ненасыщенных ЖК двойная связь </a:t>
            </a:r>
            <a:r>
              <a:rPr b="1" i="0" lang="en-US" sz="2400" u="none">
                <a:solidFill>
                  <a:srgbClr val="800000"/>
                </a:solidFill>
                <a:latin typeface="Times"/>
                <a:ea typeface="Times"/>
                <a:cs typeface="Times"/>
                <a:sym typeface="Times"/>
              </a:rPr>
              <a:t>несопряженная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 -СН=</a:t>
            </a:r>
            <a:r>
              <a:rPr b="1" i="0" lang="en-US" sz="2400" u="none">
                <a:solidFill>
                  <a:srgbClr val="FF0066"/>
                </a:solidFill>
                <a:latin typeface="Times"/>
                <a:ea typeface="Times"/>
                <a:cs typeface="Times"/>
                <a:sym typeface="Times"/>
              </a:rPr>
              <a:t>СН-СН</a:t>
            </a:r>
            <a:r>
              <a:rPr b="1" i="0" lang="en-US" sz="1800" u="none">
                <a:solidFill>
                  <a:srgbClr val="FF0066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1" i="0" lang="en-US" sz="2400" u="none">
                <a:solidFill>
                  <a:srgbClr val="FF0066"/>
                </a:solidFill>
                <a:latin typeface="Times"/>
                <a:ea typeface="Times"/>
                <a:cs typeface="Times"/>
                <a:sym typeface="Times"/>
              </a:rPr>
              <a:t>-СН</a:t>
            </a: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=СН-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в ненасыщенных ЖК двойная связь имеет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1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</a:t>
            </a:r>
            <a:r>
              <a:rPr b="1" i="1" lang="en-US" sz="2400" u="none">
                <a:solidFill>
                  <a:srgbClr val="800000"/>
                </a:solidFill>
                <a:latin typeface="Times"/>
                <a:ea typeface="Times"/>
                <a:cs typeface="Times"/>
                <a:sym typeface="Times"/>
              </a:rPr>
              <a:t>цис</a:t>
            </a:r>
            <a:r>
              <a:rPr b="1" i="0" lang="en-US" sz="2400" u="none">
                <a:solidFill>
                  <a:srgbClr val="800000"/>
                </a:solidFill>
                <a:latin typeface="Times"/>
                <a:ea typeface="Times"/>
                <a:cs typeface="Times"/>
                <a:sym typeface="Times"/>
              </a:rPr>
              <a:t>-конфигурацию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8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44" name="Google Shape;244;p32"/>
          <p:cNvSpPr txBox="1"/>
          <p:nvPr/>
        </p:nvSpPr>
        <p:spPr>
          <a:xfrm>
            <a:off x="838200" y="381000"/>
            <a:ext cx="1683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32"/>
          <p:cNvPicPr preferRelativeResize="0"/>
          <p:nvPr/>
        </p:nvPicPr>
        <p:blipFill rotWithShape="1">
          <a:blip r:embed="rId4">
            <a:alphaModFix/>
          </a:blip>
          <a:srcRect b="18813" l="4152" r="6537" t="13242"/>
          <a:stretch/>
        </p:blipFill>
        <p:spPr>
          <a:xfrm>
            <a:off x="0" y="0"/>
            <a:ext cx="1095375" cy="114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3"/>
          <p:cNvPicPr preferRelativeResize="0"/>
          <p:nvPr>
            <p:ph type="title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752600"/>
            <a:ext cx="6781800" cy="51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3"/>
          <p:cNvSpPr txBox="1"/>
          <p:nvPr/>
        </p:nvSpPr>
        <p:spPr>
          <a:xfrm>
            <a:off x="1201737" y="0"/>
            <a:ext cx="7942200" cy="1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Высшие жирные кислоты  (ЖК)</a:t>
            </a:r>
            <a:r>
              <a:rPr b="1" i="0" lang="en-US" sz="280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RCOOH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двойные связи в </a:t>
            </a:r>
            <a:r>
              <a:rPr b="1" i="1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цис-</a:t>
            </a: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кофигурации приводят к сильному изгибу цепей ЖК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52" name="Google Shape;252;p33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18813" l="4152" r="6537" t="13242"/>
          <a:stretch/>
        </p:blipFill>
        <p:spPr>
          <a:xfrm>
            <a:off x="0" y="0"/>
            <a:ext cx="1098600" cy="1146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1341437"/>
            <a:ext cx="7345362" cy="5256212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 txBox="1"/>
          <p:nvPr/>
        </p:nvSpPr>
        <p:spPr>
          <a:xfrm>
            <a:off x="1027112" y="188912"/>
            <a:ext cx="68151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Распространенные жирные кислоты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в составе мембранных липидов</a:t>
            </a:r>
            <a:endParaRPr/>
          </a:p>
        </p:txBody>
      </p:sp>
      <p:pic>
        <p:nvPicPr>
          <p:cNvPr id="259" name="Google Shape;259;p34"/>
          <p:cNvPicPr preferRelativeResize="0"/>
          <p:nvPr/>
        </p:nvPicPr>
        <p:blipFill rotWithShape="1">
          <a:blip r:embed="rId4">
            <a:alphaModFix/>
          </a:blip>
          <a:srcRect b="18813" l="4152" r="6537" t="13242"/>
          <a:stretch/>
        </p:blipFill>
        <p:spPr>
          <a:xfrm>
            <a:off x="0" y="0"/>
            <a:ext cx="1022350" cy="10667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idx="4294967295" type="title"/>
          </p:nvPr>
        </p:nvSpPr>
        <p:spPr>
          <a:xfrm>
            <a:off x="0" y="274637"/>
            <a:ext cx="82296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Биосинтез жирных кислот</a:t>
            </a:r>
            <a:endParaRPr/>
          </a:p>
        </p:txBody>
      </p:sp>
      <p:sp>
        <p:nvSpPr>
          <p:cNvPr id="265" name="Google Shape;265;p35"/>
          <p:cNvSpPr txBox="1"/>
          <p:nvPr>
            <p:ph idx="4294967295" type="body"/>
          </p:nvPr>
        </p:nvSpPr>
        <p:spPr>
          <a:xfrm>
            <a:off x="358775" y="1196975"/>
            <a:ext cx="87852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Практически все организмы способны к превращениям: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rgbClr val="990033"/>
                </a:solidFill>
                <a:latin typeface="Times"/>
                <a:ea typeface="Times"/>
                <a:cs typeface="Times"/>
                <a:sym typeface="Times"/>
              </a:rPr>
              <a:t>8СН</a:t>
            </a:r>
            <a:r>
              <a:rPr b="1" i="0" lang="en-US" sz="1800" u="none">
                <a:solidFill>
                  <a:srgbClr val="990033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r>
              <a:rPr b="1" i="0" lang="en-US" sz="2400" u="none">
                <a:solidFill>
                  <a:srgbClr val="990033"/>
                </a:solidFill>
                <a:latin typeface="Times"/>
                <a:ea typeface="Times"/>
                <a:cs typeface="Times"/>
                <a:sym typeface="Times"/>
              </a:rPr>
              <a:t>СООН → 16:0 → 18:0 → 18:1n-9  </a:t>
            </a: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(ф-ты элонгазы и десатуразы)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Грибы, водоросли, растения могут синтезировать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полиеновые ЖК:  </a:t>
            </a:r>
            <a:r>
              <a:rPr b="1" i="0" lang="en-US" sz="2400" u="none">
                <a:solidFill>
                  <a:srgbClr val="990033"/>
                </a:solidFill>
                <a:latin typeface="Times"/>
                <a:ea typeface="Times"/>
                <a:cs typeface="Times"/>
                <a:sym typeface="Times"/>
              </a:rPr>
              <a:t>18:1n-9 → 18:2n-6 → 18:3n-3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990033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Для животных полиненасыщенные ЖК являются незаменимыми, однако затем эти ПНЖК могут претерпевать сложные превращения: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rgbClr val="990033"/>
                </a:solidFill>
                <a:latin typeface="Times"/>
                <a:ea typeface="Times"/>
                <a:cs typeface="Times"/>
                <a:sym typeface="Times"/>
              </a:rPr>
              <a:t>18:2n-6 → 18:3n-6 → 20:3n-6 → 20:4n-6 → 22:4n-6 → 22:5n-6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rgbClr val="990033"/>
                </a:solidFill>
                <a:latin typeface="Times"/>
                <a:ea typeface="Times"/>
                <a:cs typeface="Times"/>
                <a:sym typeface="Times"/>
              </a:rPr>
              <a:t>18:3n-3 → 18:4n-3 → 20:4n-3 → 20:5n-3 → 22:5n-3 → 22:6n-3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990033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990033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66" name="Google Shape;266;p35"/>
          <p:cNvPicPr preferRelativeResize="0"/>
          <p:nvPr/>
        </p:nvPicPr>
        <p:blipFill rotWithShape="1">
          <a:blip r:embed="rId3">
            <a:alphaModFix/>
          </a:blip>
          <a:srcRect b="18813" l="4152" r="6537" t="13242"/>
          <a:stretch/>
        </p:blipFill>
        <p:spPr>
          <a:xfrm>
            <a:off x="0" y="0"/>
            <a:ext cx="1022350" cy="10667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/>
          <p:nvPr>
            <p:ph type="title"/>
          </p:nvPr>
        </p:nvSpPr>
        <p:spPr>
          <a:xfrm>
            <a:off x="9906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Жирнокислотный состав фосфолипидов </a:t>
            </a:r>
            <a:b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из эритроцитов человека</a:t>
            </a:r>
            <a:endParaRPr/>
          </a:p>
        </p:txBody>
      </p:sp>
      <p:graphicFrame>
        <p:nvGraphicFramePr>
          <p:cNvPr id="272" name="Google Shape;272;p36"/>
          <p:cNvGraphicFramePr/>
          <p:nvPr/>
        </p:nvGraphicFramePr>
        <p:xfrm>
          <a:off x="457200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{A971BBA4-565A-4D51-8C1E-677BC9AC324F}</a:tableStyleId>
              </a:tblPr>
              <a:tblGrid>
                <a:gridCol w="2171700"/>
                <a:gridCol w="1344600"/>
                <a:gridCol w="1423975"/>
                <a:gridCol w="1425575"/>
                <a:gridCol w="1330325"/>
              </a:tblGrid>
              <a:tr h="91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Жирная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кислота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ФХ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ФЭ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ФС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СМ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33"/>
                    </a:solidFill>
                  </a:tcPr>
                </a:tc>
              </a:tr>
              <a:tr h="40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С 16:0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34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29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28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</a:tr>
              <a:tr h="40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C 18:0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9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36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7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</a:tr>
              <a:tr h="40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C 18:1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15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6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</a:tr>
              <a:tr h="40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C 18:2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18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6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7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</a:tr>
              <a:tr h="40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C 20:4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6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18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</a:tr>
              <a:tr h="40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C 24:0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-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-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-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</a:tr>
              <a:tr h="40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C 24:1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-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-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-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</a:tr>
            </a:tbl>
          </a:graphicData>
        </a:graphic>
      </p:graphicFrame>
      <p:sp>
        <p:nvSpPr>
          <p:cNvPr id="273" name="Google Shape;273;p36"/>
          <p:cNvSpPr txBox="1"/>
          <p:nvPr/>
        </p:nvSpPr>
        <p:spPr>
          <a:xfrm>
            <a:off x="323850" y="5013325"/>
            <a:ext cx="82503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2000"/>
              <a:buFont typeface="Times"/>
              <a:buNone/>
            </a:pPr>
            <a:r>
              <a:rPr b="1" i="0" lang="en-US" sz="2000" u="none">
                <a:solidFill>
                  <a:srgbClr val="990033"/>
                </a:solidFill>
                <a:latin typeface="Times"/>
                <a:ea typeface="Times"/>
                <a:cs typeface="Times"/>
                <a:sym typeface="Times"/>
              </a:rPr>
              <a:t>Жирнокислотный состав мембранных липидов животных</a:t>
            </a:r>
            <a:r>
              <a:rPr b="1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, в отличие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1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от растений и бактерий, не так своеобразен, но </a:t>
            </a:r>
            <a:r>
              <a:rPr b="1" i="0" lang="en-US" sz="2000" u="none">
                <a:solidFill>
                  <a:srgbClr val="990033"/>
                </a:solidFill>
                <a:latin typeface="Times"/>
                <a:ea typeface="Times"/>
                <a:cs typeface="Times"/>
                <a:sym typeface="Times"/>
              </a:rPr>
              <a:t>более вариабелен</a:t>
            </a:r>
            <a:r>
              <a:rPr b="1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2000"/>
              <a:buFont typeface="Times"/>
              <a:buNone/>
            </a:pPr>
            <a:r>
              <a:rPr b="1" i="0" lang="en-US" sz="2000" u="none">
                <a:solidFill>
                  <a:srgbClr val="990033"/>
                </a:solidFill>
                <a:latin typeface="Times"/>
                <a:ea typeface="Times"/>
                <a:cs typeface="Times"/>
                <a:sym typeface="Times"/>
              </a:rPr>
              <a:t>Разные липиды</a:t>
            </a:r>
            <a:r>
              <a:rPr b="1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обладают </a:t>
            </a:r>
            <a:r>
              <a:rPr b="1" i="0" lang="en-US" sz="2000" u="none">
                <a:solidFill>
                  <a:srgbClr val="990033"/>
                </a:solidFill>
                <a:latin typeface="Times"/>
                <a:ea typeface="Times"/>
                <a:cs typeface="Times"/>
                <a:sym typeface="Times"/>
              </a:rPr>
              <a:t>различным набором ЖК,</a:t>
            </a:r>
            <a:r>
              <a:rPr b="1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его специфика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1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сохраняется при условии неизменности среды обитания,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1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преимущественного характера питания и т.д.  </a:t>
            </a:r>
            <a:endParaRPr/>
          </a:p>
        </p:txBody>
      </p:sp>
      <p:pic>
        <p:nvPicPr>
          <p:cNvPr id="274" name="Google Shape;274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8813" l="4152" r="6537" t="13242"/>
          <a:stretch/>
        </p:blipFill>
        <p:spPr>
          <a:xfrm>
            <a:off x="0" y="0"/>
            <a:ext cx="1095300" cy="114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idx="4294967295" type="title"/>
          </p:nvPr>
        </p:nvSpPr>
        <p:spPr>
          <a:xfrm>
            <a:off x="1547812" y="260350"/>
            <a:ext cx="6202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Липиды</a:t>
            </a:r>
            <a:endParaRPr/>
          </a:p>
        </p:txBody>
      </p:sp>
      <p:sp>
        <p:nvSpPr>
          <p:cNvPr id="129" name="Google Shape;129;p19"/>
          <p:cNvSpPr txBox="1"/>
          <p:nvPr>
            <p:ph idx="4294967295" type="body"/>
          </p:nvPr>
        </p:nvSpPr>
        <p:spPr>
          <a:xfrm>
            <a:off x="323850" y="1412875"/>
            <a:ext cx="83820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Липиды – производные высших жирных кислот, 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спиртов и альдегидов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800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Физические свойства липидов – </a:t>
            </a:r>
            <a:r>
              <a:rPr b="1" i="0" lang="en-US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нерастворимые в воде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маслянистые вещества, из клеток липиды экстрагируют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неполярными растворителями (эфир, хлороформ) 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состав молекул липидов входят </a:t>
            </a:r>
            <a:r>
              <a:rPr b="1" i="0" lang="en-US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гидрофобные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 </a:t>
            </a:r>
            <a:r>
              <a:rPr b="1" i="0" lang="en-US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гидрофильные</a:t>
            </a:r>
            <a:r>
              <a:rPr b="1" i="0" lang="en-US" sz="2000" u="none" cap="none" strike="noStrike">
                <a:solidFill>
                  <a:srgbClr val="66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компоненты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 химическому строению липиды </a:t>
            </a:r>
            <a:r>
              <a:rPr b="1" i="0" lang="en-US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очень разнообразны</a:t>
            </a:r>
            <a:endParaRPr b="1" i="0" sz="2000" u="none" cap="none" strike="noStrik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18813" l="4152" r="6537" t="13242"/>
          <a:stretch/>
        </p:blipFill>
        <p:spPr>
          <a:xfrm>
            <a:off x="0" y="0"/>
            <a:ext cx="1390800" cy="1451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Times"/>
              <a:buNone/>
            </a:pPr>
            <a:r>
              <a:rPr b="1" i="0" lang="en-US" sz="2800" u="none">
                <a:solidFill>
                  <a:srgbClr val="800000"/>
                </a:solidFill>
                <a:latin typeface="Times"/>
                <a:ea typeface="Times"/>
                <a:cs typeface="Times"/>
                <a:sym typeface="Times"/>
              </a:rPr>
              <a:t>Многообразие мембранных липидов</a:t>
            </a:r>
            <a:endParaRPr/>
          </a:p>
        </p:txBody>
      </p:sp>
      <p:sp>
        <p:nvSpPr>
          <p:cNvPr id="280" name="Google Shape;280;p37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rPr b="1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Плазматическая мембрана печени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aphicFrame>
        <p:nvGraphicFramePr>
          <p:cNvPr id="281" name="Google Shape;281;p37"/>
          <p:cNvGraphicFramePr/>
          <p:nvPr/>
        </p:nvGraphicFramePr>
        <p:xfrm>
          <a:off x="46482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{A971BBA4-565A-4D51-8C1E-677BC9AC324F}</a:tableStyleId>
              </a:tblPr>
              <a:tblGrid>
                <a:gridCol w="2019300"/>
                <a:gridCol w="2019300"/>
              </a:tblGrid>
              <a:tr h="701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Фосфолипид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Молекулярные виды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33"/>
                    </a:solidFill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ФХ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ФЭ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16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ФС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ФИ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ФГ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ФК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СМ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6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Всего: 85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33"/>
                    </a:solidFill>
                  </a:tcPr>
                </a:tc>
              </a:tr>
            </a:tbl>
          </a:graphicData>
        </a:graphic>
      </p:graphicFrame>
      <p:pic>
        <p:nvPicPr>
          <p:cNvPr id="282" name="Google Shape;282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8813" l="4152" r="6537" t="13242"/>
          <a:stretch/>
        </p:blipFill>
        <p:spPr>
          <a:xfrm>
            <a:off x="0" y="0"/>
            <a:ext cx="1314300" cy="1371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8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18813" l="4152" r="6537" t="13242"/>
          <a:stretch/>
        </p:blipFill>
        <p:spPr>
          <a:xfrm>
            <a:off x="0" y="0"/>
            <a:ext cx="1241400" cy="129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88" name="Google Shape;288;p38"/>
          <p:cNvSpPr txBox="1"/>
          <p:nvPr/>
        </p:nvSpPr>
        <p:spPr>
          <a:xfrm>
            <a:off x="1447800" y="152400"/>
            <a:ext cx="76962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Глицерофосфолипиды -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лизофосфолипиды</a:t>
            </a:r>
            <a:endParaRPr/>
          </a:p>
        </p:txBody>
      </p:sp>
      <p:sp>
        <p:nvSpPr>
          <p:cNvPr id="289" name="Google Shape;289;p38"/>
          <p:cNvSpPr txBox="1"/>
          <p:nvPr/>
        </p:nvSpPr>
        <p:spPr>
          <a:xfrm>
            <a:off x="1355725" y="1233487"/>
            <a:ext cx="74835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8"/>
          <p:cNvSpPr txBox="1"/>
          <p:nvPr/>
        </p:nvSpPr>
        <p:spPr>
          <a:xfrm>
            <a:off x="1203325" y="2017712"/>
            <a:ext cx="64929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5850" y="1066800"/>
            <a:ext cx="4095750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8"/>
          <p:cNvSpPr txBox="1"/>
          <p:nvPr/>
        </p:nvSpPr>
        <p:spPr>
          <a:xfrm>
            <a:off x="288925" y="1219200"/>
            <a:ext cx="5197500" cy="3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Лизофосфатидная кислота (лизо-ФК,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1-ацил-sn-глицеро-3-фосфат  ) -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присутствует в очень низких количествах только в животных тканях.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ЛизоФК является внутриклеточным липидным медиатором с активностью, подобной факторам роста.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ЛизоФК быстро продуцируется и высвобождается из активированных тромбоцитов, оказывая влияние на многие клетки-мишени.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93" name="Google Shape;293;p38"/>
          <p:cNvSpPr txBox="1"/>
          <p:nvPr/>
        </p:nvSpPr>
        <p:spPr>
          <a:xfrm>
            <a:off x="0" y="4572000"/>
            <a:ext cx="9144000" cy="23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Лизофосфатидилхолин  (лизо-ФХ,1-ацил-sn-глицеро-3-фосфохолин),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минорный компонент мембран животных тканей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Существенные количества лизоФХ входят в состав окисленных липопротеинов низкой	плотности(ЛНП) и считаются"патологическим" компонентом ЛНП, полагают, что именно эти липопротеины являются основными факторами возникновения и развития атеросклероза.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ЛизоФХ  участвует в передаче клеточного сигнала, опосредованного рецептором, сопряженным с G-белками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/>
          <p:nvPr>
            <p:ph idx="4294967295" type="title"/>
          </p:nvPr>
        </p:nvSpPr>
        <p:spPr>
          <a:xfrm>
            <a:off x="457200" y="-269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Схема клеточной стенки микобактерий</a:t>
            </a:r>
            <a:endParaRPr/>
          </a:p>
        </p:txBody>
      </p:sp>
      <p:sp>
        <p:nvSpPr>
          <p:cNvPr id="299" name="Google Shape;299;p3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927100"/>
            <a:ext cx="7991475" cy="4662487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9"/>
          <p:cNvSpPr txBox="1"/>
          <p:nvPr/>
        </p:nvSpPr>
        <p:spPr>
          <a:xfrm>
            <a:off x="376237" y="5734050"/>
            <a:ext cx="85884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PGL- фенольные гликолипиды, РIM-фосфатидилинозитманнозид, LAM-липоарабиноманнан, Р-белки-порины, LOS-липоолигосахарид, SL-сульфолипиды, TDM-димиколат трегалозы.</a:t>
            </a:r>
            <a:endParaRPr/>
          </a:p>
        </p:txBody>
      </p:sp>
      <p:pic>
        <p:nvPicPr>
          <p:cNvPr id="302" name="Google Shape;302;p39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18813" l="4152" r="6537" t="13242"/>
          <a:stretch/>
        </p:blipFill>
        <p:spPr>
          <a:xfrm>
            <a:off x="0" y="0"/>
            <a:ext cx="871500" cy="90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descr="mbt" id="303" name="Google Shape;303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77050" y="876300"/>
            <a:ext cx="2087562" cy="106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"/>
          <p:cNvSpPr txBox="1"/>
          <p:nvPr/>
        </p:nvSpPr>
        <p:spPr>
          <a:xfrm>
            <a:off x="1743075" y="255587"/>
            <a:ext cx="549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Миколовые кислоты</a:t>
            </a:r>
            <a:endParaRPr/>
          </a:p>
        </p:txBody>
      </p:sp>
      <p:sp>
        <p:nvSpPr>
          <p:cNvPr id="309" name="Google Shape;309;p40"/>
          <p:cNvSpPr txBox="1"/>
          <p:nvPr/>
        </p:nvSpPr>
        <p:spPr>
          <a:xfrm>
            <a:off x="879475" y="903287"/>
            <a:ext cx="78693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0"/>
          <p:cNvSpPr txBox="1"/>
          <p:nvPr/>
        </p:nvSpPr>
        <p:spPr>
          <a:xfrm>
            <a:off x="755650" y="1052512"/>
            <a:ext cx="8064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0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0"/>
          <p:cNvSpPr txBox="1"/>
          <p:nvPr/>
        </p:nvSpPr>
        <p:spPr>
          <a:xfrm>
            <a:off x="0" y="30099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40"/>
          <p:cNvPicPr preferRelativeResize="0"/>
          <p:nvPr/>
        </p:nvPicPr>
        <p:blipFill/>
        <p:spPr>
          <a:xfrm>
            <a:off x="611187" y="1052512"/>
            <a:ext cx="5184775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0"/>
          <p:cNvSpPr txBox="1"/>
          <p:nvPr/>
        </p:nvSpPr>
        <p:spPr>
          <a:xfrm>
            <a:off x="0" y="29479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0"/>
          <p:cNvSpPr txBox="1"/>
          <p:nvPr/>
        </p:nvSpPr>
        <p:spPr>
          <a:xfrm>
            <a:off x="1095375" y="2487612"/>
            <a:ext cx="40530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0"/>
          <p:cNvSpPr txBox="1"/>
          <p:nvPr/>
        </p:nvSpPr>
        <p:spPr>
          <a:xfrm>
            <a:off x="6135687" y="1335087"/>
            <a:ext cx="2397000" cy="13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содержат от 60 до 90 атомов углерода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7" y="2565400"/>
            <a:ext cx="7561261" cy="426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0"/>
          <p:cNvPicPr preferRelativeResize="0"/>
          <p:nvPr/>
        </p:nvPicPr>
        <p:blipFill rotWithShape="1">
          <a:blip r:embed="rId4">
            <a:alphaModFix/>
          </a:blip>
          <a:srcRect b="18813" l="4152" r="6537" t="13242"/>
          <a:stretch/>
        </p:blipFill>
        <p:spPr>
          <a:xfrm>
            <a:off x="0" y="0"/>
            <a:ext cx="1314450" cy="13715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492375"/>
            <a:ext cx="8136000" cy="259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1"/>
          <p:cNvSpPr txBox="1"/>
          <p:nvPr/>
        </p:nvSpPr>
        <p:spPr>
          <a:xfrm>
            <a:off x="2362200" y="838200"/>
            <a:ext cx="49989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rgbClr val="800000"/>
                </a:solidFill>
                <a:latin typeface="Times"/>
                <a:ea typeface="Times"/>
                <a:cs typeface="Times"/>
                <a:sym typeface="Times"/>
              </a:rPr>
              <a:t>Полярные липиды археобактерий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rgbClr val="800000"/>
                </a:solidFill>
                <a:latin typeface="Times"/>
                <a:ea typeface="Times"/>
                <a:cs typeface="Times"/>
                <a:sym typeface="Times"/>
              </a:rPr>
              <a:t>имеют необычное строение</a:t>
            </a:r>
            <a:endParaRPr/>
          </a:p>
        </p:txBody>
      </p:sp>
      <p:sp>
        <p:nvSpPr>
          <p:cNvPr id="325" name="Google Shape;325;p41"/>
          <p:cNvSpPr txBox="1"/>
          <p:nvPr/>
        </p:nvSpPr>
        <p:spPr>
          <a:xfrm>
            <a:off x="0" y="3848100"/>
            <a:ext cx="1100100" cy="33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Times"/>
              <a:buNone/>
            </a:pPr>
            <a:r>
              <a:rPr b="1" i="0" lang="en-US" sz="1600" u="none">
                <a:solidFill>
                  <a:srgbClr val="800000"/>
                </a:solidFill>
                <a:latin typeface="Times"/>
                <a:ea typeface="Times"/>
                <a:cs typeface="Times"/>
                <a:sym typeface="Times"/>
              </a:rPr>
              <a:t>Глицерин</a:t>
            </a:r>
            <a:endParaRPr/>
          </a:p>
        </p:txBody>
      </p:sp>
      <p:sp>
        <p:nvSpPr>
          <p:cNvPr id="326" name="Google Shape;326;p41"/>
          <p:cNvSpPr txBox="1"/>
          <p:nvPr/>
        </p:nvSpPr>
        <p:spPr>
          <a:xfrm>
            <a:off x="6781800" y="2438400"/>
            <a:ext cx="1097100" cy="36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Times"/>
              <a:buNone/>
            </a:pPr>
            <a:r>
              <a:rPr b="1" i="0" lang="en-US" sz="1800" u="none">
                <a:solidFill>
                  <a:srgbClr val="800000"/>
                </a:solidFill>
                <a:latin typeface="Times"/>
                <a:ea typeface="Times"/>
                <a:cs typeface="Times"/>
                <a:sym typeface="Times"/>
              </a:rPr>
              <a:t>Фосфат  </a:t>
            </a:r>
            <a:endParaRPr/>
          </a:p>
        </p:txBody>
      </p:sp>
      <p:sp>
        <p:nvSpPr>
          <p:cNvPr id="327" name="Google Shape;327;p41"/>
          <p:cNvSpPr txBox="1"/>
          <p:nvPr/>
        </p:nvSpPr>
        <p:spPr>
          <a:xfrm>
            <a:off x="3181350" y="2541587"/>
            <a:ext cx="2106600" cy="70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Times"/>
              <a:buNone/>
            </a:pPr>
            <a:r>
              <a:rPr b="1" i="0" lang="en-US" sz="2000" u="none">
                <a:solidFill>
                  <a:srgbClr val="800000"/>
                </a:solidFill>
                <a:latin typeface="Times"/>
                <a:ea typeface="Times"/>
                <a:cs typeface="Times"/>
                <a:sym typeface="Times"/>
              </a:rPr>
              <a:t>Дифитанильные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Times"/>
              <a:buNone/>
            </a:pPr>
            <a:r>
              <a:rPr b="1" i="0" lang="en-US" sz="2000" u="none">
                <a:solidFill>
                  <a:srgbClr val="800000"/>
                </a:solidFill>
                <a:latin typeface="Times"/>
                <a:ea typeface="Times"/>
                <a:cs typeface="Times"/>
                <a:sym typeface="Times"/>
              </a:rPr>
              <a:t>группы</a:t>
            </a:r>
            <a:endParaRPr/>
          </a:p>
        </p:txBody>
      </p:sp>
      <p:sp>
        <p:nvSpPr>
          <p:cNvPr id="328" name="Google Shape;328;p41"/>
          <p:cNvSpPr txBox="1"/>
          <p:nvPr/>
        </p:nvSpPr>
        <p:spPr>
          <a:xfrm>
            <a:off x="1258887" y="5084762"/>
            <a:ext cx="1039800" cy="36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Times"/>
              <a:buNone/>
            </a:pPr>
            <a:r>
              <a:rPr b="1" i="0" lang="en-US" sz="1800" u="none">
                <a:solidFill>
                  <a:srgbClr val="800000"/>
                </a:solidFill>
                <a:latin typeface="Times"/>
                <a:ea typeface="Times"/>
                <a:cs typeface="Times"/>
                <a:sym typeface="Times"/>
              </a:rPr>
              <a:t>Углевод</a:t>
            </a:r>
            <a:endParaRPr/>
          </a:p>
        </p:txBody>
      </p:sp>
      <p:sp>
        <p:nvSpPr>
          <p:cNvPr id="329" name="Google Shape;329;p41"/>
          <p:cNvSpPr txBox="1"/>
          <p:nvPr/>
        </p:nvSpPr>
        <p:spPr>
          <a:xfrm>
            <a:off x="7308850" y="4005262"/>
            <a:ext cx="1214400" cy="36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Times"/>
              <a:buNone/>
            </a:pPr>
            <a:r>
              <a:rPr b="1" i="0" lang="en-US" sz="1800" u="none">
                <a:solidFill>
                  <a:srgbClr val="800000"/>
                </a:solidFill>
                <a:latin typeface="Times"/>
                <a:ea typeface="Times"/>
                <a:cs typeface="Times"/>
                <a:sym typeface="Times"/>
              </a:rPr>
              <a:t>Глицерин</a:t>
            </a:r>
            <a:endParaRPr/>
          </a:p>
        </p:txBody>
      </p:sp>
      <p:pic>
        <p:nvPicPr>
          <p:cNvPr id="330" name="Google Shape;330;p4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18813" l="4152" r="6537" t="13242"/>
          <a:stretch/>
        </p:blipFill>
        <p:spPr>
          <a:xfrm>
            <a:off x="0" y="0"/>
            <a:ext cx="1314300" cy="1371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10668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Times"/>
              <a:buNone/>
            </a:pPr>
            <a:r>
              <a:rPr b="1" i="0" lang="en-US" sz="3200" u="none">
                <a:solidFill>
                  <a:srgbClr val="800000"/>
                </a:solidFill>
                <a:latin typeface="Times"/>
                <a:ea typeface="Times"/>
                <a:cs typeface="Times"/>
                <a:sym typeface="Times"/>
              </a:rPr>
              <a:t>Особенности липидного состава мембран</a:t>
            </a:r>
            <a:endParaRPr/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457200" y="1600200"/>
            <a:ext cx="84582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Каждая конкретная мембрана уникальна по своему составу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Липидный состав различных мембран не является случайным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Мембрана может содержать более 100 различных типов липидных молекул</a:t>
            </a:r>
            <a:endParaRPr/>
          </a:p>
          <a:p>
            <a:pPr indent="-1905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❑"/>
            </a:pPr>
            <a:r>
              <a:rPr b="1" i="0" lang="en-US" sz="2400" u="none">
                <a:solidFill>
                  <a:srgbClr val="800000"/>
                </a:solidFill>
                <a:latin typeface="Times"/>
                <a:ea typeface="Times"/>
                <a:cs typeface="Times"/>
                <a:sym typeface="Times"/>
              </a:rPr>
              <a:t> Причины многообразия мембранных липидов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rgbClr val="800000"/>
                </a:solidFill>
                <a:latin typeface="Times"/>
                <a:ea typeface="Times"/>
                <a:cs typeface="Times"/>
                <a:sym typeface="Times"/>
              </a:rPr>
              <a:t>      во  многом остаются неясными.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❑"/>
            </a:pPr>
            <a:r>
              <a:rPr b="1" i="0" lang="en-US" sz="2400" u="none">
                <a:solidFill>
                  <a:srgbClr val="800000"/>
                </a:solidFill>
                <a:latin typeface="Times"/>
                <a:ea typeface="Times"/>
                <a:cs typeface="Times"/>
                <a:sym typeface="Times"/>
              </a:rPr>
              <a:t> Очевидно, липиды активно участвуют в   биохимических процессах, протекающих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rgbClr val="800000"/>
                </a:solidFill>
                <a:latin typeface="Times"/>
                <a:ea typeface="Times"/>
                <a:cs typeface="Times"/>
                <a:sym typeface="Times"/>
              </a:rPr>
              <a:t>    на мембранах клеток.</a:t>
            </a:r>
            <a:endParaRPr/>
          </a:p>
          <a:p>
            <a:pPr indent="-1905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>
              <a:solidFill>
                <a:srgbClr val="8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8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37" name="Google Shape;337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8813" l="4152" r="6537" t="13242"/>
          <a:stretch/>
        </p:blipFill>
        <p:spPr>
          <a:xfrm>
            <a:off x="0" y="0"/>
            <a:ext cx="1098600" cy="1146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8813" l="4152" r="6537" t="13242"/>
          <a:stretch/>
        </p:blipFill>
        <p:spPr>
          <a:xfrm>
            <a:off x="0" y="0"/>
            <a:ext cx="1332000" cy="1389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43" name="Google Shape;343;p43"/>
          <p:cNvSpPr txBox="1"/>
          <p:nvPr/>
        </p:nvSpPr>
        <p:spPr>
          <a:xfrm>
            <a:off x="1371600" y="44450"/>
            <a:ext cx="5832600" cy="17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Факторы, определяющие липидный состав биологической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мембраны</a:t>
            </a:r>
            <a:endParaRPr/>
          </a:p>
        </p:txBody>
      </p:sp>
      <p:sp>
        <p:nvSpPr>
          <p:cNvPr id="344" name="Google Shape;344;p43"/>
          <p:cNvSpPr txBox="1"/>
          <p:nvPr/>
        </p:nvSpPr>
        <p:spPr>
          <a:xfrm>
            <a:off x="250825" y="1752600"/>
            <a:ext cx="8713800" cy="49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 Образование стабильного бислоя, в котором  могли бы функционировать белки (ФХ, СМ);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 Стабилизация сильно искривленных участков  мембраны  (ФЭ, ФК);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Участие в передаче сигнала (ФИ, л-ФК);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 startAt="4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Поддержание  оптимальной активности ферментов </a:t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(ß-гидроскибутиратдегидрогеназа активируется ФХ);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 Участие в биосинтезе (ФК, ФГ в клетках 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E.coli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 startAt="6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Участие в регуляции роста клеток (ганглиозиды);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 startAt="6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Участие в трансмембранном переносе электронов ( убихиноны)</a:t>
            </a:r>
            <a:endParaRPr/>
          </a:p>
        </p:txBody>
      </p:sp>
      <p:sp>
        <p:nvSpPr>
          <p:cNvPr id="345" name="Google Shape;345;p43"/>
          <p:cNvSpPr txBox="1"/>
          <p:nvPr/>
        </p:nvSpPr>
        <p:spPr>
          <a:xfrm>
            <a:off x="7288212" y="928687"/>
            <a:ext cx="184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Асимметрия" id="346" name="Google Shape;346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5325" y="546100"/>
            <a:ext cx="2911475" cy="1268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838200" y="-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Типы и классы мембранных липидов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1524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rgbClr val="660033"/>
                </a:solidFill>
                <a:latin typeface="Times"/>
                <a:ea typeface="Times"/>
                <a:cs typeface="Times"/>
                <a:sym typeface="Times"/>
              </a:rPr>
              <a:t>	</a:t>
            </a:r>
            <a:r>
              <a:rPr b="1" i="0" lang="en-US" sz="2400" u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1. Глицерофосфолипиды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7315200" y="3138487"/>
            <a:ext cx="1563600" cy="67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Х –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Полярная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  группа</a:t>
            </a: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539750" y="2346325"/>
            <a:ext cx="3784500" cy="40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самый распространенный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класс  мембранных липидов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Х - полярная группа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sn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– номенклатура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фосфатная группа в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sn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-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положении глицерина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в клетке расщепляются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ферментами - фосфолипазами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39" name="Google Shape;139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8813" l="4152" r="6537" t="13242"/>
          <a:stretch/>
        </p:blipFill>
        <p:spPr>
          <a:xfrm>
            <a:off x="0" y="0"/>
            <a:ext cx="1219200" cy="1146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40" name="Google Shape;140;p20"/>
          <p:cNvSpPr txBox="1"/>
          <p:nvPr/>
        </p:nvSpPr>
        <p:spPr>
          <a:xfrm>
            <a:off x="5334000" y="1676400"/>
            <a:ext cx="184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Фосфолипид" id="141" name="Google Shape;141;p20"/>
          <p:cNvPicPr preferRelativeResize="0"/>
          <p:nvPr/>
        </p:nvPicPr>
        <p:blipFill rotWithShape="1">
          <a:blip r:embed="rId4">
            <a:alphaModFix/>
          </a:blip>
          <a:srcRect b="13258" l="0" r="35567" t="41164"/>
          <a:stretch/>
        </p:blipFill>
        <p:spPr>
          <a:xfrm>
            <a:off x="4038600" y="1524000"/>
            <a:ext cx="3352801" cy="2474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76800" y="3876675"/>
            <a:ext cx="409575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1219200" y="2286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Глицерофосфолипиды</a:t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066800"/>
            <a:ext cx="7391400" cy="5434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18813" l="4152" r="6537" t="13242"/>
          <a:stretch/>
        </p:blipFill>
        <p:spPr>
          <a:xfrm>
            <a:off x="0" y="0"/>
            <a:ext cx="1733400" cy="1527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4294967295" type="title"/>
          </p:nvPr>
        </p:nvSpPr>
        <p:spPr>
          <a:xfrm>
            <a:off x="468312" y="0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Глицерофосфолипиды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4437" y="765175"/>
            <a:ext cx="6659562" cy="609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>
            <a:off x="0" y="0"/>
            <a:ext cx="1219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4">
            <a:alphaModFix/>
          </a:blip>
          <a:srcRect b="18813" l="4152" r="6537" t="13242"/>
          <a:stretch/>
        </p:blipFill>
        <p:spPr>
          <a:xfrm>
            <a:off x="0" y="0"/>
            <a:ext cx="1387475" cy="144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descr="Фосфолипид" id="158" name="Google Shape;158;p22"/>
          <p:cNvPicPr preferRelativeResize="0"/>
          <p:nvPr/>
        </p:nvPicPr>
        <p:blipFill rotWithShape="1">
          <a:blip r:embed="rId5">
            <a:alphaModFix/>
          </a:blip>
          <a:srcRect b="13258" l="0" r="35567" t="41164"/>
          <a:stretch/>
        </p:blipFill>
        <p:spPr>
          <a:xfrm>
            <a:off x="0" y="1828800"/>
            <a:ext cx="2286000" cy="168751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/>
        </p:nvSpPr>
        <p:spPr>
          <a:xfrm>
            <a:off x="2193925" y="2855912"/>
            <a:ext cx="336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Х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2438400" y="0"/>
            <a:ext cx="510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2. Гликоглицеролипиды</a:t>
            </a:r>
            <a:endParaRPr/>
          </a:p>
        </p:txBody>
      </p:sp>
      <p:pic>
        <p:nvPicPr>
          <p:cNvPr id="165" name="Google Shape;165;p23"/>
          <p:cNvPicPr preferRelativeResize="0"/>
          <p:nvPr>
            <p:ph idx="1" type="body"/>
          </p:nvPr>
        </p:nvPicPr>
        <p:blipFill/>
        <p:spPr>
          <a:xfrm>
            <a:off x="228600" y="1371600"/>
            <a:ext cx="5486400" cy="45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/>
          <p:nvPr/>
        </p:nvSpPr>
        <p:spPr>
          <a:xfrm>
            <a:off x="3429000" y="1752600"/>
            <a:ext cx="2736900" cy="6414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Моногалактозил-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диглицерид (МГДГ)</a:t>
            </a:r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3810000" y="3276600"/>
            <a:ext cx="2219400" cy="6414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Дигалактозил-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диглицерид (ДГДГ)</a:t>
            </a:r>
            <a:endParaRPr/>
          </a:p>
        </p:txBody>
      </p:sp>
      <p:sp>
        <p:nvSpPr>
          <p:cNvPr id="168" name="Google Shape;168;p23"/>
          <p:cNvSpPr txBox="1"/>
          <p:nvPr/>
        </p:nvSpPr>
        <p:spPr>
          <a:xfrm>
            <a:off x="4114800" y="5157787"/>
            <a:ext cx="1746300" cy="396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Сульфолипид </a:t>
            </a:r>
            <a:r>
              <a:rPr b="1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pic>
        <p:nvPicPr>
          <p:cNvPr id="169" name="Google Shape;169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8813" l="4152" r="6537" t="13242"/>
          <a:stretch/>
        </p:blipFill>
        <p:spPr>
          <a:xfrm>
            <a:off x="0" y="0"/>
            <a:ext cx="1171500" cy="1222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70" name="Google Shape;170;p23"/>
          <p:cNvSpPr txBox="1"/>
          <p:nvPr/>
        </p:nvSpPr>
        <p:spPr>
          <a:xfrm>
            <a:off x="6172200" y="1219200"/>
            <a:ext cx="2971800" cy="2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Гликоглицеролипиды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содержатся в основном в мембранах растений , сине-зеленых водорослях и бактериях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401637"/>
            <a:ext cx="6362700" cy="1839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200" y="2209800"/>
            <a:ext cx="6553201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>
            <p:ph idx="4294967295" type="title"/>
          </p:nvPr>
        </p:nvSpPr>
        <p:spPr>
          <a:xfrm>
            <a:off x="1676400" y="0"/>
            <a:ext cx="6876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3. Сфинголипиды</a:t>
            </a:r>
            <a:endParaRPr/>
          </a:p>
        </p:txBody>
      </p:sp>
      <p:pic>
        <p:nvPicPr>
          <p:cNvPr id="178" name="Google Shape;178;p24"/>
          <p:cNvPicPr preferRelativeResize="0"/>
          <p:nvPr/>
        </p:nvPicPr>
        <p:blipFill rotWithShape="1">
          <a:blip r:embed="rId5">
            <a:alphaModFix/>
          </a:blip>
          <a:srcRect b="18813" l="4152" r="6537" t="13242"/>
          <a:stretch/>
        </p:blipFill>
        <p:spPr>
          <a:xfrm>
            <a:off x="0" y="0"/>
            <a:ext cx="1387475" cy="144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8813" l="4152" r="6537" t="13242"/>
          <a:stretch/>
        </p:blipFill>
        <p:spPr>
          <a:xfrm>
            <a:off x="0" y="0"/>
            <a:ext cx="1314300" cy="1371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84" name="Google Shape;184;p25"/>
          <p:cNvSpPr txBox="1"/>
          <p:nvPr/>
        </p:nvSpPr>
        <p:spPr>
          <a:xfrm>
            <a:off x="1660525" y="265112"/>
            <a:ext cx="67977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Сфинголипиды</a:t>
            </a:r>
            <a:endParaRPr/>
          </a:p>
        </p:txBody>
      </p:sp>
      <p:pic>
        <p:nvPicPr>
          <p:cNvPr id="185" name="Google Shape;185;p25"/>
          <p:cNvPicPr preferRelativeResize="0"/>
          <p:nvPr/>
        </p:nvPicPr>
        <p:blipFill/>
        <p:spPr>
          <a:xfrm>
            <a:off x="900112" y="1052512"/>
            <a:ext cx="7710488" cy="52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/>
        </p:nvSpPr>
        <p:spPr>
          <a:xfrm>
            <a:off x="2051050" y="222250"/>
            <a:ext cx="56895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Гликосфинголипиды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Цереброзиды и ганглиозиды</a:t>
            </a:r>
            <a:endParaRPr/>
          </a:p>
        </p:txBody>
      </p:sp>
      <p:pic>
        <p:nvPicPr>
          <p:cNvPr descr="Цереброзид" id="191" name="Google Shape;191;p26"/>
          <p:cNvPicPr preferRelativeResize="0"/>
          <p:nvPr/>
        </p:nvPicPr>
        <p:blipFill rotWithShape="1">
          <a:blip r:embed="rId3">
            <a:alphaModFix/>
          </a:blip>
          <a:srcRect b="0" l="0" r="0" t="2903"/>
          <a:stretch/>
        </p:blipFill>
        <p:spPr>
          <a:xfrm>
            <a:off x="1219200" y="1828800"/>
            <a:ext cx="7239000" cy="483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18813" l="4152" r="6537" t="13242"/>
          <a:stretch/>
        </p:blipFill>
        <p:spPr>
          <a:xfrm>
            <a:off x="0" y="0"/>
            <a:ext cx="1468500" cy="153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93" name="Google Shape;193;p26"/>
          <p:cNvSpPr txBox="1"/>
          <p:nvPr/>
        </p:nvSpPr>
        <p:spPr>
          <a:xfrm>
            <a:off x="228600" y="1600200"/>
            <a:ext cx="38862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Моногликозилцерамиды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(цереброзиды)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в мембранах животных, растений и микроорганизмов</a:t>
            </a:r>
            <a:endParaRPr/>
          </a:p>
        </p:txBody>
      </p:sp>
      <p:sp>
        <p:nvSpPr>
          <p:cNvPr id="194" name="Google Shape;194;p26"/>
          <p:cNvSpPr txBox="1"/>
          <p:nvPr/>
        </p:nvSpPr>
        <p:spPr>
          <a:xfrm>
            <a:off x="5791200" y="1143000"/>
            <a:ext cx="3140100" cy="19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Ганглиозиды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анионные гликосфинголипиды.  Наибольшее содержание ганглиозидов в мозге</a:t>
            </a:r>
            <a:endParaRPr/>
          </a:p>
        </p:txBody>
      </p:sp>
      <p:sp>
        <p:nvSpPr>
          <p:cNvPr id="195" name="Google Shape;195;p26"/>
          <p:cNvSpPr txBox="1"/>
          <p:nvPr/>
        </p:nvSpPr>
        <p:spPr>
          <a:xfrm>
            <a:off x="8001000" y="3810000"/>
            <a:ext cx="381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Н</a:t>
            </a:r>
            <a:endParaRPr/>
          </a:p>
        </p:txBody>
      </p:sp>
      <p:sp>
        <p:nvSpPr>
          <p:cNvPr id="196" name="Google Shape;196;p26"/>
          <p:cNvSpPr txBox="1"/>
          <p:nvPr/>
        </p:nvSpPr>
        <p:spPr>
          <a:xfrm>
            <a:off x="7315200" y="3657600"/>
            <a:ext cx="2859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