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5" r:id="rId3"/>
    <p:sldId id="284" r:id="rId4"/>
    <p:sldId id="266" r:id="rId5"/>
    <p:sldId id="282" r:id="rId6"/>
    <p:sldId id="278" r:id="rId7"/>
    <p:sldId id="264" r:id="rId8"/>
    <p:sldId id="267" r:id="rId9"/>
    <p:sldId id="268" r:id="rId10"/>
    <p:sldId id="269" r:id="rId11"/>
    <p:sldId id="270" r:id="rId12"/>
    <p:sldId id="271" r:id="rId13"/>
    <p:sldId id="275" r:id="rId14"/>
    <p:sldId id="272" r:id="rId15"/>
    <p:sldId id="276" r:id="rId16"/>
    <p:sldId id="262" r:id="rId17"/>
    <p:sldId id="273" r:id="rId18"/>
    <p:sldId id="279" r:id="rId19"/>
    <p:sldId id="280" r:id="rId20"/>
    <p:sldId id="283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5" d="100"/>
          <a:sy n="105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7D0DB-C6D1-47B8-A8DB-9806C66C39A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3BFCB-1C4D-4D3F-AF7C-5E433D720AD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6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6B940-57EE-4FF0-A3FC-003FB28ABF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710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968A-912E-40AC-BF51-1365CFBCEB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85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D9939-3C83-4438-B968-00E7CD1FEA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21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C422-BD14-4876-9F17-B2B9FA87B1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843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7C552-29B6-4700-81DD-A7AA64E233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91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4A66-864E-4F39-BBD7-23E2F798354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018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5372E-391E-484C-AE3E-AF07EE2FE5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61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1D939-8D11-40DF-9D39-E33B4BC048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110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9F710-46BA-4924-9F40-98598354F1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05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F53AD-5B11-4BB3-82E1-E42BFB9156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254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B94C028-C04F-414E-BDFB-3BAF54CAD7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8%D0%BE%D0%BD%D0%BD%D0%BE%D0%B5_%D0%BF%D1%80%D0%BE%D0%B8%D0%B7%D0%B2%D0%B5%D0%B4%D0%B5%D0%BD%D0%B8%D0%B5_%D0%B2%D0%BE%D0%B4%D1%8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3997" cy="6840760"/>
          </a:xfrm>
          <a:prstGeom prst="rect">
            <a:avLst/>
          </a:prstGeom>
          <a:blipFill dpi="0" rotWithShape="1"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0621"/>
            <a:ext cx="9144000" cy="5004609"/>
          </a:xfrm>
        </p:spPr>
        <p:txBody>
          <a:bodyPr/>
          <a:lstStyle/>
          <a:p>
            <a:r>
              <a:rPr lang="ru-RU" altLang="ru-RU" sz="4400" dirty="0" smtClean="0"/>
              <a:t>МЕТОДЫ ВЫДЕЛЕНИЯ И ИССЛЕДОВАНИЯ </a:t>
            </a:r>
            <a:br>
              <a:rPr lang="ru-RU" altLang="ru-RU" sz="4400" dirty="0" smtClean="0"/>
            </a:br>
            <a:r>
              <a:rPr lang="ru-RU" altLang="ru-RU" sz="4400" dirty="0" smtClean="0"/>
              <a:t>БАС</a:t>
            </a:r>
            <a:r>
              <a:rPr lang="en-US" altLang="ru-RU" sz="4400" dirty="0" smtClean="0"/>
              <a:t> </a:t>
            </a:r>
            <a:r>
              <a:rPr lang="ru-RU" altLang="ru-RU" sz="5400" dirty="0" smtClean="0"/>
              <a:t/>
            </a:r>
            <a:br>
              <a:rPr lang="ru-RU" altLang="ru-RU" sz="5400" dirty="0" smtClean="0"/>
            </a:br>
            <a:r>
              <a:rPr lang="ru-RU" altLang="ru-RU" sz="5400" dirty="0" smtClean="0"/>
              <a:t/>
            </a:r>
            <a:br>
              <a:rPr lang="ru-RU" altLang="ru-RU" sz="5400" dirty="0" smtClean="0"/>
            </a:br>
            <a:r>
              <a:rPr lang="ru-RU" altLang="ru-RU" sz="3600" dirty="0" smtClean="0"/>
              <a:t>Лекция </a:t>
            </a:r>
            <a:r>
              <a:rPr lang="ru-RU" altLang="ru-RU" sz="3600" dirty="0" smtClean="0"/>
              <a:t>0</a:t>
            </a:r>
            <a:r>
              <a:rPr lang="en-US" altLang="ru-RU" sz="3600" dirty="0" smtClean="0"/>
              <a:t> (pH)</a:t>
            </a:r>
            <a:r>
              <a:rPr lang="ru-RU" altLang="ru-RU" sz="2800" dirty="0" smtClean="0"/>
              <a:t/>
            </a:r>
            <a:br>
              <a:rPr lang="ru-RU" altLang="ru-RU" sz="2800" dirty="0" smtClean="0"/>
            </a:br>
            <a:endParaRPr lang="ru-RU" altLang="ru-RU" sz="5400" dirty="0" smtClean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-1" y="5418021"/>
            <a:ext cx="91439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 dirty="0" smtClean="0"/>
              <a:t>Ерёмин </a:t>
            </a:r>
            <a:r>
              <a:rPr lang="ru-RU" altLang="ru-RU" sz="2400" dirty="0"/>
              <a:t>Сергей Владимирович</a:t>
            </a:r>
            <a:r>
              <a:rPr lang="en-US" altLang="ru-RU" sz="2400" dirty="0"/>
              <a:t> </a:t>
            </a:r>
          </a:p>
          <a:p>
            <a:pPr algn="ctr" eaLnBrk="1" hangingPunct="1"/>
            <a:r>
              <a:rPr lang="en-US" altLang="ru-RU" sz="1600" dirty="0" smtClean="0"/>
              <a:t>+</a:t>
            </a:r>
            <a:r>
              <a:rPr lang="en-US" altLang="ru-RU" sz="1600" dirty="0"/>
              <a:t>7</a:t>
            </a:r>
            <a:r>
              <a:rPr lang="ru-RU" altLang="ru-RU" sz="1600" dirty="0"/>
              <a:t>(903) 762-40-12</a:t>
            </a:r>
            <a:r>
              <a:rPr lang="en-US" altLang="ru-RU" sz="1600" dirty="0"/>
              <a:t>, </a:t>
            </a:r>
            <a:endParaRPr lang="ru-RU" altLang="ru-RU" sz="1600" dirty="0" smtClean="0"/>
          </a:p>
          <a:p>
            <a:pPr algn="ctr" eaLnBrk="1" hangingPunct="1"/>
            <a:r>
              <a:rPr lang="en-US" altLang="ru-RU" sz="1600" dirty="0" smtClean="0"/>
              <a:t>9037624012@mail.ru</a:t>
            </a:r>
          </a:p>
          <a:p>
            <a:pPr algn="ctr" eaLnBrk="1" hangingPunct="1"/>
            <a:r>
              <a:rPr lang="en-US" altLang="ru-RU" sz="1600" dirty="0" smtClean="0"/>
              <a:t> </a:t>
            </a: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268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Буферная емкость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659063" y="5637213"/>
            <a:ext cx="47212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11200" indent="-711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1600">
                <a:solidFill>
                  <a:srgbClr val="0000FF"/>
                </a:solidFill>
              </a:rPr>
              <a:t>Что происходит с </a:t>
            </a:r>
            <a:r>
              <a:rPr lang="en-US" altLang="ru-RU" sz="1600">
                <a:solidFill>
                  <a:srgbClr val="0000FF"/>
                </a:solidFill>
              </a:rPr>
              <a:t>pH </a:t>
            </a:r>
            <a:r>
              <a:rPr lang="ru-RU" altLang="ru-RU" sz="1600">
                <a:solidFill>
                  <a:srgbClr val="0000FF"/>
                </a:solidFill>
              </a:rPr>
              <a:t>при разбавлении буфера?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4211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Буферная емкость максимальна при </a:t>
            </a:r>
            <a:r>
              <a:rPr lang="en-US" altLang="ru-RU" sz="2400" smtClean="0"/>
              <a:t/>
            </a:r>
            <a:br>
              <a:rPr lang="en-US" altLang="ru-RU" sz="2400" smtClean="0"/>
            </a:br>
            <a:r>
              <a:rPr lang="ru-RU" altLang="ru-RU" sz="2400" smtClean="0"/>
              <a:t>соотношении кислоты и соли 1:1 =</a:t>
            </a:r>
            <a:r>
              <a:rPr lang="en-US" altLang="ru-RU" sz="2400" smtClean="0"/>
              <a:t>&gt; pH = pK.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Хорошая – при </a:t>
            </a:r>
            <a:r>
              <a:rPr lang="en-US" altLang="ru-RU" sz="2400" smtClean="0"/>
              <a:t>[pK+0.5, pK-0.5]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Достаточная – при </a:t>
            </a:r>
            <a:r>
              <a:rPr lang="en-US" altLang="ru-RU" sz="2400" smtClean="0"/>
              <a:t>[pK+</a:t>
            </a:r>
            <a:r>
              <a:rPr lang="ru-RU" altLang="ru-RU" sz="2400" smtClean="0"/>
              <a:t>1</a:t>
            </a:r>
            <a:r>
              <a:rPr lang="en-US" altLang="ru-RU" sz="2400" smtClean="0"/>
              <a:t>, pK-</a:t>
            </a:r>
            <a:r>
              <a:rPr lang="ru-RU" altLang="ru-RU" sz="2400" smtClean="0"/>
              <a:t>1</a:t>
            </a:r>
            <a:r>
              <a:rPr lang="en-US" altLang="ru-RU" sz="2400" smtClean="0"/>
              <a:t>]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smtClean="0"/>
          </a:p>
          <a:p>
            <a:pPr eaLnBrk="1" hangingPunct="1">
              <a:lnSpc>
                <a:spcPct val="80000"/>
              </a:lnSpc>
            </a:pPr>
            <a:endParaRPr lang="ru-RU" altLang="ru-RU" sz="2400" smtClean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659063" y="6211888"/>
            <a:ext cx="63769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11200" indent="-711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1600">
                <a:solidFill>
                  <a:srgbClr val="0000FF"/>
                </a:solidFill>
              </a:rPr>
              <a:t>Что происходит с буферной емкостью</a:t>
            </a:r>
            <a:r>
              <a:rPr lang="en-US" altLang="ru-RU" sz="1600">
                <a:solidFill>
                  <a:srgbClr val="0000FF"/>
                </a:solidFill>
              </a:rPr>
              <a:t> </a:t>
            </a:r>
            <a:r>
              <a:rPr lang="ru-RU" altLang="ru-RU" sz="1600">
                <a:solidFill>
                  <a:srgbClr val="0000FF"/>
                </a:solidFill>
              </a:rPr>
              <a:t>при разбавлении буфера?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Буферная емкость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96866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Буферная емкость максимальна при </a:t>
            </a:r>
            <a:r>
              <a:rPr lang="en-US" altLang="ru-RU" sz="2400" dirty="0" smtClean="0"/>
              <a:t/>
            </a:r>
            <a:br>
              <a:rPr lang="en-US" altLang="ru-RU" sz="2400" dirty="0" smtClean="0"/>
            </a:br>
            <a:r>
              <a:rPr lang="ru-RU" altLang="ru-RU" sz="2400" dirty="0" smtClean="0"/>
              <a:t>соотношении кислоты и соли 1:1 =</a:t>
            </a:r>
            <a:r>
              <a:rPr lang="en-US" altLang="ru-RU" sz="2400" dirty="0" smtClean="0"/>
              <a:t>&gt; pH = </a:t>
            </a:r>
            <a:r>
              <a:rPr lang="en-US" altLang="ru-RU" sz="2400" dirty="0" err="1" smtClean="0"/>
              <a:t>pK.</a:t>
            </a:r>
            <a:endParaRPr lang="en-US" altLang="ru-RU" sz="2400" dirty="0" smtClean="0"/>
          </a:p>
          <a:p>
            <a:pPr eaLnBrk="1" hangingPunct="1">
              <a:lnSpc>
                <a:spcPct val="80000"/>
              </a:lnSpc>
            </a:pPr>
            <a:endParaRPr lang="en-US" altLang="ru-RU" sz="24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Хорошая – при </a:t>
            </a:r>
            <a:r>
              <a:rPr lang="en-US" altLang="ru-RU" sz="2400" dirty="0" smtClean="0"/>
              <a:t>[pK+0.5, pK-0.5]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Достаточная – при </a:t>
            </a:r>
            <a:r>
              <a:rPr lang="en-US" altLang="ru-RU" sz="2400" dirty="0" smtClean="0"/>
              <a:t>[</a:t>
            </a:r>
            <a:r>
              <a:rPr lang="en-US" altLang="ru-RU" sz="2400" dirty="0" err="1" smtClean="0"/>
              <a:t>pK</a:t>
            </a:r>
            <a:r>
              <a:rPr lang="en-US" altLang="ru-RU" sz="2400" dirty="0" smtClean="0"/>
              <a:t>+</a:t>
            </a:r>
            <a:r>
              <a:rPr lang="ru-RU" altLang="ru-RU" sz="2400" dirty="0" smtClean="0"/>
              <a:t>1</a:t>
            </a:r>
            <a:r>
              <a:rPr lang="en-US" altLang="ru-RU" sz="2400" dirty="0" smtClean="0"/>
              <a:t>, </a:t>
            </a:r>
            <a:r>
              <a:rPr lang="en-US" altLang="ru-RU" sz="2400" dirty="0" err="1" smtClean="0"/>
              <a:t>pK</a:t>
            </a:r>
            <a:r>
              <a:rPr lang="en-US" altLang="ru-RU" sz="2400" dirty="0" smtClean="0"/>
              <a:t>-</a:t>
            </a:r>
            <a:r>
              <a:rPr lang="ru-RU" altLang="ru-RU" sz="2400" dirty="0" smtClean="0"/>
              <a:t>1</a:t>
            </a:r>
            <a:r>
              <a:rPr lang="en-US" altLang="ru-RU" sz="2400" dirty="0" smtClean="0"/>
              <a:t>]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Чем выше концентрация раствора, тем больше его буферная емкость. 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Концентрация кислоты и соли в буферных растворах обычно бывает порядка 0,05—0,20 М.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dirty="0"/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 smtClean="0"/>
              <a:t>При разбавлении </a:t>
            </a:r>
            <a:r>
              <a:rPr lang="en-US" altLang="ru-RU" sz="2400" dirty="0" smtClean="0"/>
              <a:t>pH </a:t>
            </a:r>
            <a:r>
              <a:rPr lang="ru-RU" altLang="ru-RU" sz="2400" dirty="0" smtClean="0"/>
              <a:t>изменяется, но незначительно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altLang="ru-RU" sz="3200" smtClean="0"/>
              <a:t>Требования к буферным растворам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Обладать достаточной буферной емкостью в требуемом диапазоне значений рН.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Обладать высокой степенью чистоты.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Хорошо растворяться в воде и не проникать через биологиче­ские мембраны.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Обладать устойчивостью к действию ферментов и гидролизу.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рН буферных растворов должен как можно меньше зависеть от их концентрации, температуры и ионного или солевого состава среды.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Не оказывать токсического или ингибирующего действия.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Комплексы буфера с катионами должны быть растворимыми.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/>
              <a:t>Не поглощать свет в видимой или ультрафиолетовой областях спектра.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altLang="ru-RU" sz="1800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171950" y="6213475"/>
            <a:ext cx="46450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11200" indent="-711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1600">
                <a:solidFill>
                  <a:srgbClr val="0000FF"/>
                </a:solidFill>
              </a:rPr>
              <a:t>Есть ли вопросы по этому списку требований?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altLang="ru-RU" sz="3200" smtClean="0"/>
              <a:t>Требования к буферным растворам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9012238" cy="54006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00B050"/>
                </a:solidFill>
              </a:rPr>
              <a:t>Обладать достаточной буферной емкостью в требуемом диапазоне значений рН. – ПО ОПРЕДЕЛЕНИЮ!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00B050"/>
                </a:solidFill>
              </a:rPr>
              <a:t>Обладать высокой степенью чистоты. - ДА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00B050"/>
                </a:solidFill>
              </a:rPr>
              <a:t>Хорошо растворяться в воде </a:t>
            </a:r>
            <a:r>
              <a:rPr lang="ru-RU" altLang="ru-RU" sz="1800" smtClean="0">
                <a:solidFill>
                  <a:srgbClr val="CC3300"/>
                </a:solidFill>
              </a:rPr>
              <a:t>и не проникать через биологиче­ские мембраны. </a:t>
            </a:r>
            <a:r>
              <a:rPr lang="ru-RU" altLang="ru-RU" sz="1800" smtClean="0"/>
              <a:t>– </a:t>
            </a:r>
            <a:r>
              <a:rPr lang="ru-RU" altLang="ru-RU" sz="1800" smtClean="0">
                <a:solidFill>
                  <a:srgbClr val="00B050"/>
                </a:solidFill>
              </a:rPr>
              <a:t>ДА </a:t>
            </a:r>
            <a:r>
              <a:rPr lang="ru-RU" altLang="ru-RU" sz="1800" smtClean="0"/>
              <a:t>/ </a:t>
            </a:r>
            <a:r>
              <a:rPr lang="ru-RU" altLang="ru-RU" sz="1800" smtClean="0">
                <a:solidFill>
                  <a:srgbClr val="CC3300"/>
                </a:solidFill>
              </a:rPr>
              <a:t>от задачи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CC3300"/>
                </a:solidFill>
              </a:rPr>
              <a:t>Обладать устойчивостью к действию ферментов и гидролизу. – от задачи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00B050"/>
                </a:solidFill>
              </a:rPr>
              <a:t>рН буферных растворов должен как можно меньше зависеть от их концентрации, температуры и ионного или солевого состава среды. – ПО ОПРЕДЕЛЕНИЮ!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CC3300"/>
                </a:solidFill>
              </a:rPr>
              <a:t>Не оказывать токсического или ингибирующего действия. – от задачи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CC3300"/>
                </a:solidFill>
              </a:rPr>
              <a:t>Комплексы буфера с катионами должны быть растворимыми. – от задачи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1800" smtClean="0">
                <a:solidFill>
                  <a:srgbClr val="CC3300"/>
                </a:solidFill>
              </a:rPr>
              <a:t>Не поглощать свет в видимой или ультрафиолетовой областях спектра. </a:t>
            </a:r>
            <a:br>
              <a:rPr lang="ru-RU" altLang="ru-RU" sz="1800" smtClean="0">
                <a:solidFill>
                  <a:srgbClr val="CC3300"/>
                </a:solidFill>
              </a:rPr>
            </a:br>
            <a:r>
              <a:rPr lang="ru-RU" altLang="ru-RU" sz="1800" smtClean="0">
                <a:solidFill>
                  <a:srgbClr val="CC3300"/>
                </a:solidFill>
              </a:rPr>
              <a:t>– от задачи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altLang="ru-RU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Буферные растворы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Ацетатный, цитратный, боратный</a:t>
            </a:r>
          </a:p>
          <a:p>
            <a:pPr eaLnBrk="1" hangingPunct="1"/>
            <a:r>
              <a:rPr lang="ru-RU" altLang="ru-RU" smtClean="0"/>
              <a:t>Аммиачный, ТРИС</a:t>
            </a:r>
          </a:p>
          <a:p>
            <a:pPr eaLnBrk="1" hangingPunct="1"/>
            <a:r>
              <a:rPr lang="ru-RU" altLang="ru-RU" smtClean="0"/>
              <a:t>Фосфатный, гидрокарбонатный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Буферные растворы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4340" name="Объект 3"/>
          <p:cNvGraphicFramePr>
            <a:graphicFrameLocks noChangeAspect="1"/>
          </p:cNvGraphicFramePr>
          <p:nvPr/>
        </p:nvGraphicFramePr>
        <p:xfrm>
          <a:off x="395288" y="2060575"/>
          <a:ext cx="829627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3" imgW="3644900" imgH="1524000" progId="Equation.DSMT4">
                  <p:embed/>
                </p:oleObj>
              </mc:Choice>
              <mc:Fallback>
                <p:oleObj r:id="rId3" imgW="3644900" imgH="15240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8296275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Прямоугольник 4"/>
          <p:cNvSpPr>
            <a:spLocks noChangeArrowheads="1"/>
          </p:cNvSpPr>
          <p:nvPr/>
        </p:nvSpPr>
        <p:spPr bwMode="auto">
          <a:xfrm>
            <a:off x="2757488" y="1430338"/>
            <a:ext cx="3629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/>
              <a:t>Фосфатный</a:t>
            </a:r>
            <a:r>
              <a:rPr lang="en-US" altLang="ru-RU" sz="2800"/>
              <a:t> </a:t>
            </a:r>
            <a:r>
              <a:rPr lang="ru-RU" altLang="ru-RU" sz="2800"/>
              <a:t>буфер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sz="4000" b="1" smtClean="0">
                <a:solidFill>
                  <a:srgbClr val="FF0066"/>
                </a:solidFill>
              </a:rPr>
              <a:t>Диаграмма распределения форм фосфорной кислоты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30350"/>
            <a:ext cx="8001000" cy="5024438"/>
          </a:xfrm>
          <a:noFill/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33600" y="2057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40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ru-RU" sz="2400" baseline="-25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altLang="ru-RU" sz="2400">
                <a:solidFill>
                  <a:schemeClr val="accent2"/>
                </a:solidFill>
                <a:latin typeface="Times New Roman" pitchFamily="18" charset="0"/>
              </a:rPr>
              <a:t>PO</a:t>
            </a:r>
            <a:r>
              <a:rPr lang="en-US" altLang="ru-RU" sz="2400" baseline="-25000">
                <a:solidFill>
                  <a:schemeClr val="accent2"/>
                </a:solidFill>
                <a:latin typeface="Times New Roman" pitchFamily="18" charset="0"/>
              </a:rPr>
              <a:t>4     </a:t>
            </a:r>
            <a:r>
              <a:rPr lang="en-US" altLang="ru-RU" sz="2400">
                <a:solidFill>
                  <a:srgbClr val="FF9900"/>
                </a:solidFill>
                <a:latin typeface="Times New Roman" pitchFamily="18" charset="0"/>
              </a:rPr>
              <a:t>H</a:t>
            </a:r>
            <a:r>
              <a:rPr lang="en-US" altLang="ru-RU" sz="2400" baseline="-25000">
                <a:solidFill>
                  <a:srgbClr val="FF9900"/>
                </a:solidFill>
                <a:latin typeface="Times New Roman" pitchFamily="18" charset="0"/>
              </a:rPr>
              <a:t>2</a:t>
            </a:r>
            <a:r>
              <a:rPr lang="en-US" altLang="ru-RU" sz="2400">
                <a:solidFill>
                  <a:srgbClr val="FF9900"/>
                </a:solidFill>
                <a:latin typeface="Times New Roman" pitchFamily="18" charset="0"/>
              </a:rPr>
              <a:t>PO</a:t>
            </a:r>
            <a:r>
              <a:rPr lang="en-US" altLang="ru-RU" sz="2400" baseline="-25000">
                <a:solidFill>
                  <a:srgbClr val="FF9900"/>
                </a:solidFill>
                <a:latin typeface="Times New Roman" pitchFamily="18" charset="0"/>
              </a:rPr>
              <a:t>4</a:t>
            </a:r>
            <a:r>
              <a:rPr lang="en-US" altLang="ru-RU" sz="2400" baseline="30000">
                <a:solidFill>
                  <a:srgbClr val="FF9900"/>
                </a:solidFill>
                <a:latin typeface="Times New Roman" pitchFamily="18" charset="0"/>
              </a:rPr>
              <a:t>-</a:t>
            </a:r>
            <a:endParaRPr lang="ru-RU" altLang="ru-RU" sz="2400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00600" y="2057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400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ru-RU" sz="2400">
                <a:solidFill>
                  <a:srgbClr val="00FF00"/>
                </a:solidFill>
                <a:latin typeface="Times New Roman" pitchFamily="18" charset="0"/>
              </a:rPr>
              <a:t>HPO</a:t>
            </a:r>
            <a:r>
              <a:rPr lang="en-US" altLang="ru-RU" sz="2400" baseline="-25000">
                <a:solidFill>
                  <a:srgbClr val="00FF00"/>
                </a:solidFill>
                <a:latin typeface="Times New Roman" pitchFamily="18" charset="0"/>
              </a:rPr>
              <a:t>4</a:t>
            </a:r>
            <a:r>
              <a:rPr lang="en-US" altLang="ru-RU" sz="2400" baseline="30000">
                <a:solidFill>
                  <a:srgbClr val="00FF00"/>
                </a:solidFill>
                <a:latin typeface="Times New Roman" pitchFamily="18" charset="0"/>
              </a:rPr>
              <a:t>-</a:t>
            </a:r>
            <a:endParaRPr lang="ru-RU" altLang="ru-RU" sz="24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72200" y="205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400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ru-RU" sz="2400">
                <a:solidFill>
                  <a:srgbClr val="FF0066"/>
                </a:solidFill>
                <a:latin typeface="Times New Roman" pitchFamily="18" charset="0"/>
              </a:rPr>
              <a:t>PO</a:t>
            </a:r>
            <a:r>
              <a:rPr lang="en-US" altLang="ru-RU" sz="2400" baseline="-25000">
                <a:solidFill>
                  <a:srgbClr val="FF0066"/>
                </a:solidFill>
                <a:latin typeface="Times New Roman" pitchFamily="18" charset="0"/>
              </a:rPr>
              <a:t>4</a:t>
            </a:r>
            <a:r>
              <a:rPr lang="en-US" altLang="ru-RU" sz="2400" baseline="30000">
                <a:solidFill>
                  <a:srgbClr val="FF0066"/>
                </a:solidFill>
                <a:latin typeface="Times New Roman" pitchFamily="18" charset="0"/>
              </a:rPr>
              <a:t>-</a:t>
            </a:r>
            <a:endParaRPr lang="ru-RU" altLang="ru-RU" sz="2400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-315913"/>
            <a:ext cx="2409825" cy="240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ТРИС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sz="1800" b="1" smtClean="0"/>
              <a:t>Трис (</a:t>
            </a:r>
            <a:r>
              <a:rPr lang="en-US" altLang="ru-RU" sz="1800" b="1" smtClean="0"/>
              <a:t>tris</a:t>
            </a:r>
            <a:r>
              <a:rPr lang="ru-RU" altLang="ru-RU" sz="1800" b="1" smtClean="0"/>
              <a:t>)</a:t>
            </a:r>
            <a:r>
              <a:rPr lang="ru-RU" altLang="ru-RU" sz="1800" smtClean="0"/>
              <a:t> — сокращённое название трис (гидроксиметил) аминометана.</a:t>
            </a:r>
          </a:p>
          <a:p>
            <a:pPr marL="0" indent="0" eaLnBrk="1" hangingPunct="1">
              <a:buFontTx/>
              <a:buNone/>
            </a:pPr>
            <a:endParaRPr lang="ru-RU" altLang="ru-RU" sz="1800" smtClean="0"/>
          </a:p>
          <a:p>
            <a:pPr marL="0" indent="0" eaLnBrk="1" hangingPunct="1">
              <a:buFontTx/>
              <a:buNone/>
            </a:pPr>
            <a:r>
              <a:rPr lang="ru-RU" altLang="ru-RU" sz="1800" smtClean="0"/>
              <a:t>Является главным компонентом буферных растворов, широко применяющихся в биохимии и молекулярной биологии. </a:t>
            </a:r>
          </a:p>
          <a:p>
            <a:pPr marL="0" indent="0" eaLnBrk="1" hangingPunct="1">
              <a:buFontTx/>
              <a:buNone/>
            </a:pPr>
            <a:endParaRPr lang="ru-RU" altLang="ru-RU" sz="1800" smtClean="0"/>
          </a:p>
          <a:p>
            <a:pPr marL="0" indent="0" eaLnBrk="1" hangingPunct="1">
              <a:buFontTx/>
              <a:buNone/>
            </a:pPr>
            <a:r>
              <a:rPr lang="ru-RU" altLang="ru-RU" sz="1800" smtClean="0"/>
              <a:t>Наиболее распространённые буферы на основе триса — </a:t>
            </a:r>
            <a:r>
              <a:rPr lang="en-US" altLang="ru-RU" sz="1800" smtClean="0"/>
              <a:t>TAE </a:t>
            </a:r>
            <a:r>
              <a:rPr lang="ru-RU" altLang="ru-RU" sz="1800" smtClean="0"/>
              <a:t>(трис — ацетат — ЭДТА) и </a:t>
            </a:r>
            <a:r>
              <a:rPr lang="en-US" altLang="ru-RU" sz="1800" smtClean="0"/>
              <a:t>TBE </a:t>
            </a:r>
            <a:r>
              <a:rPr lang="ru-RU" altLang="ru-RU" sz="1800" smtClean="0"/>
              <a:t>(трис — борат — ЭДТА). </a:t>
            </a:r>
          </a:p>
          <a:p>
            <a:pPr marL="0" indent="0" eaLnBrk="1" hangingPunct="1">
              <a:buFontTx/>
              <a:buNone/>
            </a:pPr>
            <a:endParaRPr lang="ru-RU" altLang="ru-RU" sz="1800" smtClean="0"/>
          </a:p>
          <a:p>
            <a:pPr marL="0" indent="0" eaLnBrk="1" hangingPunct="1">
              <a:buFontTx/>
              <a:buNone/>
            </a:pPr>
            <a:r>
              <a:rPr lang="ru-RU" altLang="ru-RU" sz="1800" smtClean="0"/>
              <a:t>Трис биологически инертен и не вступает в реакции, катализируемые большинством ферментов.</a:t>
            </a:r>
          </a:p>
          <a:p>
            <a:pPr marL="0" indent="0" eaLnBrk="1" hangingPunct="1">
              <a:buFontTx/>
              <a:buNone/>
            </a:pPr>
            <a:endParaRPr lang="ru-RU" altLang="ru-RU" sz="1800" smtClean="0"/>
          </a:p>
          <a:p>
            <a:pPr marL="0" indent="0" eaLnBrk="1" hangingPunct="1">
              <a:buFontTx/>
              <a:buNone/>
            </a:pPr>
            <a:r>
              <a:rPr lang="ru-RU" altLang="ru-RU" sz="1800" smtClean="0"/>
              <a:t>pKa = 8,6, что позволяет готовить на его основе буферы в диапазоне pH от 7,0 до 9,2. Физиологические значения pH (7,35—7,45) попадают в этот диапазон. </a:t>
            </a:r>
          </a:p>
          <a:p>
            <a:pPr marL="0" indent="0" eaLnBrk="1" hangingPunct="1">
              <a:buFontTx/>
              <a:buNone/>
            </a:pPr>
            <a:endParaRPr lang="ru-RU" alt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488951"/>
          </a:xfrm>
        </p:spPr>
        <p:txBody>
          <a:bodyPr/>
          <a:lstStyle/>
          <a:p>
            <a:r>
              <a:rPr lang="ru-RU" altLang="ru-RU" sz="2800" smtClean="0"/>
              <a:t>Ионная сила раствора</a:t>
            </a:r>
          </a:p>
        </p:txBody>
      </p:sp>
      <p:sp>
        <p:nvSpPr>
          <p:cNvPr id="64516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18980" y="620610"/>
            <a:ext cx="8229600" cy="5904820"/>
          </a:xfrm>
          <a:blipFill rotWithShape="1">
            <a:blip r:embed="rId2"/>
            <a:stretch>
              <a:fillRect l="-222" t="-310"/>
            </a:stretch>
          </a:blipFill>
          <a:extLst/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84188" y="115888"/>
            <a:ext cx="8229600" cy="635000"/>
          </a:xfrm>
        </p:spPr>
        <p:txBody>
          <a:bodyPr/>
          <a:lstStyle/>
          <a:p>
            <a:r>
              <a:rPr lang="ru-RU" altLang="ru-RU" sz="2800" smtClean="0"/>
              <a:t>Моляльная концентрация</a:t>
            </a: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692620"/>
            <a:ext cx="8579420" cy="6048840"/>
          </a:xfrm>
          <a:blipFill rotWithShape="1">
            <a:blip r:embed="rId2"/>
            <a:stretch>
              <a:fillRect l="-711" t="-403" r="-142"/>
            </a:stretch>
          </a:blipFill>
          <a:extLst/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pH – </a:t>
            </a:r>
            <a:r>
              <a:rPr lang="ru-RU" altLang="ru-RU" sz="3600" smtClean="0"/>
              <a:t>водородный показатель</a:t>
            </a:r>
            <a:r>
              <a:rPr lang="ru-RU" altLang="ru-RU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2"/>
            <a:ext cx="8218487" cy="511312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i="1" dirty="0" err="1" smtClean="0"/>
              <a:t>pH</a:t>
            </a:r>
            <a:r>
              <a:rPr lang="ru-RU" altLang="ru-RU" sz="2200" dirty="0" smtClean="0"/>
              <a:t> (произносится «пэ </a:t>
            </a:r>
            <a:r>
              <a:rPr lang="ru-RU" altLang="ru-RU" sz="2200" dirty="0" err="1" smtClean="0"/>
              <a:t>аш</a:t>
            </a:r>
            <a:r>
              <a:rPr lang="ru-RU" altLang="ru-RU" sz="2200" dirty="0" smtClean="0"/>
              <a:t>», английское произношение англ. </a:t>
            </a:r>
            <a:r>
              <a:rPr lang="ru-RU" altLang="ru-RU" sz="2200" i="1" dirty="0" err="1" smtClean="0"/>
              <a:t>pH</a:t>
            </a:r>
            <a:r>
              <a:rPr lang="ru-RU" altLang="ru-RU" sz="2200" dirty="0" smtClean="0"/>
              <a:t> — </a:t>
            </a:r>
            <a:r>
              <a:rPr lang="ru-RU" altLang="ru-RU" sz="2200" dirty="0" err="1" smtClean="0"/>
              <a:t>pi</a:t>
            </a:r>
            <a:r>
              <a:rPr lang="ru-RU" altLang="ru-RU" sz="2200" dirty="0" smtClean="0"/>
              <a:t>ː'</a:t>
            </a:r>
            <a:r>
              <a:rPr lang="ru-RU" altLang="ru-RU" sz="2200" dirty="0" err="1" smtClean="0"/>
              <a:t>eɪtʃ</a:t>
            </a:r>
            <a:r>
              <a:rPr lang="ru-RU" altLang="ru-RU" sz="2200" dirty="0" smtClean="0"/>
              <a:t> «Пи </a:t>
            </a:r>
            <a:r>
              <a:rPr lang="ru-RU" altLang="ru-RU" sz="2200" dirty="0" err="1" smtClean="0"/>
              <a:t>эйч</a:t>
            </a:r>
            <a:r>
              <a:rPr lang="ru-RU" altLang="ru-RU" sz="2200" dirty="0" smtClean="0"/>
              <a:t>») -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мера активности (в очень разбавленных растворах она эквивалентна концентрации) ионов водорода в растворе, и количественно выражающая его кислотность</a:t>
            </a:r>
            <a:r>
              <a:rPr lang="en-US" altLang="ru-RU" sz="2200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/>
              <a:t>В</a:t>
            </a:r>
            <a:r>
              <a:rPr lang="ru-RU" altLang="ru-RU" sz="2200" dirty="0" smtClean="0"/>
              <a:t>ычисляется как отрицательный десятичный логарифм </a:t>
            </a:r>
            <a:r>
              <a:rPr lang="ru-RU" altLang="ru-RU" sz="2200" u="sng" dirty="0" smtClean="0"/>
              <a:t>активности</a:t>
            </a:r>
            <a:r>
              <a:rPr lang="ru-RU" altLang="ru-RU" sz="2200" dirty="0" smtClean="0"/>
              <a:t> водородных ионов, выраженной в молях на литр:</a:t>
            </a:r>
            <a:endParaRPr lang="en-US" altLang="ru-RU" sz="2200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ru-RU" sz="2200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ru-RU" sz="2200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ru-RU" sz="4400" dirty="0" smtClean="0"/>
              <a:t>pH = - </a:t>
            </a:r>
            <a:r>
              <a:rPr lang="en-US" altLang="ru-RU" sz="4400" dirty="0" err="1" smtClean="0"/>
              <a:t>lg</a:t>
            </a:r>
            <a:r>
              <a:rPr lang="en-US" altLang="ru-RU" sz="4400" dirty="0" smtClean="0"/>
              <a:t>[H</a:t>
            </a:r>
            <a:r>
              <a:rPr lang="en-US" altLang="ru-RU" sz="4400" baseline="30000" dirty="0" smtClean="0"/>
              <a:t>+</a:t>
            </a:r>
            <a:r>
              <a:rPr lang="en-US" altLang="ru-RU" sz="4400" dirty="0" smtClean="0"/>
              <a:t>]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ru-RU" sz="22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22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22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288" y="4724400"/>
            <a:ext cx="8229600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447675" indent="93663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235075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43063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488951"/>
          </a:xfrm>
        </p:spPr>
        <p:txBody>
          <a:bodyPr/>
          <a:lstStyle/>
          <a:p>
            <a:r>
              <a:rPr lang="ru-RU" altLang="ru-RU" sz="2800" smtClean="0"/>
              <a:t>Ионная сила раствора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620713"/>
            <a:ext cx="8229600" cy="936625"/>
          </a:xfrm>
        </p:spPr>
        <p:txBody>
          <a:bodyPr/>
          <a:lstStyle/>
          <a:p>
            <a:pPr>
              <a:defRPr/>
            </a:pPr>
            <a:r>
              <a:rPr lang="ru-RU" sz="2000" dirty="0" smtClean="0"/>
              <a:t>В «нашей» химии (в отличие от</a:t>
            </a:r>
            <a:r>
              <a:rPr lang="ru-RU" sz="2000" dirty="0"/>
              <a:t> </a:t>
            </a:r>
            <a:r>
              <a:rPr lang="ru-RU" sz="2000" dirty="0" err="1" smtClean="0"/>
              <a:t>физхимиков</a:t>
            </a:r>
            <a:r>
              <a:rPr lang="ru-RU" sz="2000" dirty="0" smtClean="0"/>
              <a:t>) ионная сила часто используется как некая условная величина и рассчитывается исходя из МОЛЯРНЫХ концентраций.</a:t>
            </a:r>
            <a:endParaRPr lang="ru-RU" sz="2000" dirty="0"/>
          </a:p>
          <a:p>
            <a:pPr marL="0" indent="0">
              <a:buFont typeface="Wingdings" pitchFamily="2" charset="2"/>
              <a:buNone/>
              <a:defRPr/>
            </a:pPr>
            <a:endParaRPr lang="ru-RU" altLang="ru-RU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5763" y="2133600"/>
            <a:ext cx="8229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ru-RU" altLang="ru-RU" sz="2400" kern="0" dirty="0" smtClean="0"/>
              <a:t>Ионная сила раствора</a:t>
            </a:r>
            <a:r>
              <a:rPr lang="en-US" altLang="ru-RU" sz="2400" kern="0" dirty="0" smtClean="0"/>
              <a:t> 10</a:t>
            </a:r>
            <a:r>
              <a:rPr lang="ru-RU" altLang="ru-RU" sz="2400" kern="0" dirty="0" err="1" smtClean="0"/>
              <a:t>мМ</a:t>
            </a:r>
            <a:r>
              <a:rPr lang="ru-RU" altLang="ru-RU" sz="2400" kern="0" dirty="0" smtClean="0"/>
              <a:t> </a:t>
            </a:r>
            <a:r>
              <a:rPr lang="en-US" altLang="ru-RU" sz="2400" kern="0" dirty="0" smtClean="0"/>
              <a:t>Na</a:t>
            </a:r>
            <a:r>
              <a:rPr lang="en-US" altLang="ru-RU" sz="2400" kern="0" baseline="-25000" dirty="0" smtClean="0"/>
              <a:t>2</a:t>
            </a:r>
            <a:r>
              <a:rPr lang="en-US" altLang="ru-RU" sz="2400" kern="0" dirty="0" smtClean="0"/>
              <a:t>SO</a:t>
            </a:r>
            <a:r>
              <a:rPr lang="en-US" altLang="ru-RU" sz="2400" kern="0" baseline="-25000" dirty="0" smtClean="0"/>
              <a:t>4</a:t>
            </a:r>
            <a:endParaRPr lang="ru-RU" altLang="ru-RU" sz="2400" kern="0" baseline="-25000" dirty="0"/>
          </a:p>
        </p:txBody>
      </p:sp>
      <p:sp>
        <p:nvSpPr>
          <p:cNvPr id="19461" name="Прямоугольник 4"/>
          <p:cNvSpPr>
            <a:spLocks noChangeArrowheads="1"/>
          </p:cNvSpPr>
          <p:nvPr/>
        </p:nvSpPr>
        <p:spPr bwMode="auto">
          <a:xfrm>
            <a:off x="971550" y="3017838"/>
            <a:ext cx="6913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/>
              <a:t>С(</a:t>
            </a:r>
            <a:r>
              <a:rPr lang="en-US" altLang="ru-RU" sz="2400"/>
              <a:t>Na</a:t>
            </a:r>
            <a:r>
              <a:rPr lang="ru-RU" altLang="ru-RU" sz="2400" baseline="30000"/>
              <a:t>+</a:t>
            </a:r>
            <a:r>
              <a:rPr lang="ru-RU" altLang="ru-RU" sz="2400"/>
              <a:t> )=2∙C(</a:t>
            </a:r>
            <a:r>
              <a:rPr lang="en-US" altLang="ru-RU" sz="2400"/>
              <a:t>Na</a:t>
            </a:r>
            <a:r>
              <a:rPr lang="ru-RU" altLang="ru-RU" sz="2400" baseline="-25000"/>
              <a:t>2</a:t>
            </a:r>
            <a:r>
              <a:rPr lang="ru-RU" altLang="ru-RU" sz="2400"/>
              <a:t>SO</a:t>
            </a:r>
            <a:r>
              <a:rPr lang="ru-RU" altLang="ru-RU" sz="2400" baseline="-25000"/>
              <a:t>4</a:t>
            </a:r>
            <a:r>
              <a:rPr lang="ru-RU" altLang="ru-RU" sz="2400"/>
              <a:t>)=0,0</a:t>
            </a:r>
            <a:r>
              <a:rPr lang="en-US" altLang="ru-RU" sz="2400"/>
              <a:t>1</a:t>
            </a:r>
            <a:r>
              <a:rPr lang="ru-RU" altLang="ru-RU" sz="2400"/>
              <a:t> ∙2 = 0,0</a:t>
            </a:r>
            <a:r>
              <a:rPr lang="en-US" altLang="ru-RU" sz="2400"/>
              <a:t>2</a:t>
            </a:r>
            <a:r>
              <a:rPr lang="ru-RU" altLang="ru-RU" sz="2400"/>
              <a:t> моль/л</a:t>
            </a:r>
          </a:p>
        </p:txBody>
      </p:sp>
      <p:sp>
        <p:nvSpPr>
          <p:cNvPr id="19462" name="Прямоугольник 5"/>
          <p:cNvSpPr>
            <a:spLocks noChangeArrowheads="1"/>
          </p:cNvSpPr>
          <p:nvPr/>
        </p:nvSpPr>
        <p:spPr bwMode="auto">
          <a:xfrm>
            <a:off x="971550" y="3440113"/>
            <a:ext cx="69135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С(</a:t>
            </a:r>
            <a:r>
              <a:rPr lang="en-US" altLang="ru-RU" sz="2400"/>
              <a:t>Na</a:t>
            </a:r>
            <a:r>
              <a:rPr lang="ru-RU" altLang="ru-RU" sz="2400" baseline="30000"/>
              <a:t>+</a:t>
            </a:r>
            <a:r>
              <a:rPr lang="ru-RU" altLang="ru-RU" sz="2400"/>
              <a:t> )=C(</a:t>
            </a:r>
            <a:r>
              <a:rPr lang="en-US" altLang="ru-RU" sz="2400"/>
              <a:t>Na</a:t>
            </a:r>
            <a:r>
              <a:rPr lang="ru-RU" altLang="ru-RU" sz="2400" baseline="-25000"/>
              <a:t>2</a:t>
            </a:r>
            <a:r>
              <a:rPr lang="ru-RU" altLang="ru-RU" sz="2400"/>
              <a:t>SO</a:t>
            </a:r>
            <a:r>
              <a:rPr lang="ru-RU" altLang="ru-RU" sz="2400" baseline="-25000"/>
              <a:t>4</a:t>
            </a:r>
            <a:r>
              <a:rPr lang="ru-RU" altLang="ru-RU" sz="2400"/>
              <a:t>)=0,0</a:t>
            </a:r>
            <a:r>
              <a:rPr lang="en-US" altLang="ru-RU" sz="2400"/>
              <a:t>1</a:t>
            </a:r>
            <a:r>
              <a:rPr lang="ru-RU" altLang="ru-RU" sz="2400"/>
              <a:t> ∙</a:t>
            </a:r>
            <a:r>
              <a:rPr lang="en-US" altLang="ru-RU" sz="2400"/>
              <a:t>1</a:t>
            </a:r>
            <a:r>
              <a:rPr lang="ru-RU" altLang="ru-RU" sz="2400"/>
              <a:t> = 0,0</a:t>
            </a:r>
            <a:r>
              <a:rPr lang="en-US" altLang="ru-RU" sz="2400"/>
              <a:t>1</a:t>
            </a:r>
            <a:r>
              <a:rPr lang="ru-RU" altLang="ru-RU" sz="2400"/>
              <a:t> моль/л</a:t>
            </a:r>
          </a:p>
        </p:txBody>
      </p:sp>
      <p:sp>
        <p:nvSpPr>
          <p:cNvPr id="19463" name="Прямоугольник 6"/>
          <p:cNvSpPr>
            <a:spLocks noChangeArrowheads="1"/>
          </p:cNvSpPr>
          <p:nvPr/>
        </p:nvSpPr>
        <p:spPr bwMode="auto">
          <a:xfrm>
            <a:off x="955675" y="4713288"/>
            <a:ext cx="7793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/>
              <a:t>I = 0,5 ∙ [ 0,0</a:t>
            </a:r>
            <a:r>
              <a:rPr lang="en-US" altLang="ru-RU" sz="2400"/>
              <a:t>2</a:t>
            </a:r>
            <a:r>
              <a:rPr lang="ru-RU" altLang="ru-RU" sz="2400"/>
              <a:t>∙ (+1)</a:t>
            </a:r>
            <a:r>
              <a:rPr lang="ru-RU" altLang="ru-RU" sz="2400" baseline="30000"/>
              <a:t>2</a:t>
            </a:r>
            <a:r>
              <a:rPr lang="ru-RU" altLang="ru-RU" sz="2400"/>
              <a:t> + 0,0</a:t>
            </a:r>
            <a:r>
              <a:rPr lang="en-US" altLang="ru-RU" sz="2400"/>
              <a:t>1</a:t>
            </a:r>
            <a:r>
              <a:rPr lang="ru-RU" altLang="ru-RU" sz="2400"/>
              <a:t>∙ (-2) </a:t>
            </a:r>
            <a:r>
              <a:rPr lang="ru-RU" altLang="ru-RU" sz="2400" baseline="30000"/>
              <a:t>2</a:t>
            </a:r>
            <a:r>
              <a:rPr lang="ru-RU" altLang="ru-RU" sz="2400"/>
              <a:t> ] = 0,5 ∙ [ 0,0</a:t>
            </a:r>
            <a:r>
              <a:rPr lang="en-US" altLang="ru-RU" sz="2400"/>
              <a:t>2</a:t>
            </a:r>
            <a:r>
              <a:rPr lang="ru-RU" altLang="ru-RU" sz="2400"/>
              <a:t>+ 0,0</a:t>
            </a:r>
            <a:r>
              <a:rPr lang="en-US" altLang="ru-RU" sz="2400"/>
              <a:t>4</a:t>
            </a:r>
            <a:r>
              <a:rPr lang="ru-RU" altLang="ru-RU" sz="2400"/>
              <a:t>]  </a:t>
            </a:r>
          </a:p>
          <a:p>
            <a:pPr eaLnBrk="1" hangingPunct="1"/>
            <a:endParaRPr lang="ru-RU" altLang="ru-RU" sz="2400"/>
          </a:p>
          <a:p>
            <a:pPr eaLnBrk="1" hangingPunct="1"/>
            <a:r>
              <a:rPr lang="ru-RU" altLang="ru-RU" sz="2400"/>
              <a:t>I = 0,0</a:t>
            </a:r>
            <a:r>
              <a:rPr lang="en-US" altLang="ru-RU" sz="2400"/>
              <a:t>3</a:t>
            </a:r>
            <a:r>
              <a:rPr lang="ru-RU" altLang="ru-RU" sz="2400"/>
              <a:t> моль/л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pH – </a:t>
            </a:r>
            <a:r>
              <a:rPr lang="ru-RU" altLang="ru-RU" sz="3600" smtClean="0"/>
              <a:t>водородный показатель</a:t>
            </a:r>
            <a:r>
              <a:rPr lang="ru-RU" altLang="ru-RU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2"/>
            <a:ext cx="8218487" cy="511312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В чистой воде при 22 °C концентрации ионов водорода ([H+]) и гидроксид-ионов ([OH−]) одинаковы и составляют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10</a:t>
            </a:r>
            <a:r>
              <a:rPr lang="ru-RU" altLang="ru-RU" sz="2200" baseline="30000" dirty="0"/>
              <a:t>−7</a:t>
            </a:r>
            <a:r>
              <a:rPr lang="ru-RU" altLang="ru-RU" sz="2200" dirty="0" smtClean="0"/>
              <a:t> моль/л, это напрямую следует из определения </a:t>
            </a:r>
            <a:r>
              <a:rPr lang="ru-RU" altLang="ru-RU" sz="2200" dirty="0" smtClean="0">
                <a:hlinkClick r:id="rId2" tooltip="Ионное произведение воды"/>
              </a:rPr>
              <a:t>ионного произведения воды</a:t>
            </a:r>
            <a:r>
              <a:rPr lang="ru-RU" altLang="ru-RU" sz="2200" dirty="0" smtClean="0"/>
              <a:t>, которое равно [H+] · [OH−] и составляет 10</a:t>
            </a:r>
            <a:r>
              <a:rPr lang="ru-RU" altLang="ru-RU" sz="2200" baseline="30000" dirty="0" smtClean="0"/>
              <a:t>−14 </a:t>
            </a:r>
            <a:r>
              <a:rPr lang="ru-RU" altLang="ru-RU" sz="2200" dirty="0" smtClean="0"/>
              <a:t>моль²/л² (при 22 °C).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22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Вопреки распространённому мнению, </a:t>
            </a:r>
            <a:r>
              <a:rPr lang="ru-RU" altLang="ru-RU" sz="2200" dirty="0" err="1" smtClean="0"/>
              <a:t>pH</a:t>
            </a:r>
            <a:r>
              <a:rPr lang="ru-RU" altLang="ru-RU" sz="2200" dirty="0" smtClean="0"/>
              <a:t> может изменяться не только в интервале от 0 до 14, а может и выходить за эти пределы.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Например, при концентрации ионов водорода [H+] = 10</a:t>
            </a:r>
            <a:r>
              <a:rPr lang="ru-RU" altLang="ru-RU" sz="2200" baseline="30000" dirty="0" smtClean="0"/>
              <a:t>−15 </a:t>
            </a:r>
            <a:r>
              <a:rPr lang="ru-RU" altLang="ru-RU" sz="2200" dirty="0" smtClean="0"/>
              <a:t>моль /л, </a:t>
            </a:r>
            <a:r>
              <a:rPr lang="ru-RU" altLang="ru-RU" sz="2200" dirty="0" err="1" smtClean="0"/>
              <a:t>pH</a:t>
            </a:r>
            <a:r>
              <a:rPr lang="ru-RU" altLang="ru-RU" sz="2200" dirty="0" smtClean="0"/>
              <a:t> = 15, при концентрации ионов гидроксида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10 моль /л </a:t>
            </a:r>
            <a:r>
              <a:rPr lang="ru-RU" altLang="ru-RU" sz="2200" dirty="0" err="1" smtClean="0"/>
              <a:t>pOH</a:t>
            </a:r>
            <a:r>
              <a:rPr lang="ru-RU" altLang="ru-RU" sz="2200" dirty="0" smtClean="0"/>
              <a:t> = −1.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22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200" dirty="0" smtClean="0"/>
              <a:t>В «нашей химии» (при низких концентрациях солей) расчеты </a:t>
            </a:r>
            <a:r>
              <a:rPr lang="en-US" altLang="ru-RU" sz="2200" dirty="0" smtClean="0"/>
              <a:t>pH</a:t>
            </a:r>
            <a:r>
              <a:rPr lang="ru-RU" altLang="ru-RU" sz="2200" dirty="0" smtClean="0"/>
              <a:t> часто ведут через концентрацию, а не активность.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22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288" y="4724400"/>
            <a:ext cx="8229600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447675" indent="93663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235075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43063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16312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Измерение </a:t>
            </a:r>
            <a:r>
              <a:rPr lang="en-US" altLang="ru-RU" smtClean="0"/>
              <a:t>pH</a:t>
            </a:r>
            <a:r>
              <a:rPr lang="ru-RU" altLang="ru-RU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Индикаторы – </a:t>
            </a:r>
            <a:r>
              <a:rPr lang="ru-RU" altLang="ru-RU" smtClean="0">
                <a:solidFill>
                  <a:srgbClr val="00B0F0"/>
                </a:solidFill>
              </a:rPr>
              <a:t>как работают?</a:t>
            </a:r>
          </a:p>
          <a:p>
            <a:pPr eaLnBrk="1" hangingPunct="1"/>
            <a:r>
              <a:rPr lang="en-US" altLang="ru-RU" smtClean="0"/>
              <a:t>pH – </a:t>
            </a:r>
            <a:r>
              <a:rPr lang="ru-RU" altLang="ru-RU" smtClean="0"/>
              <a:t>метры – </a:t>
            </a:r>
            <a:r>
              <a:rPr lang="ru-RU" altLang="ru-RU" smtClean="0">
                <a:solidFill>
                  <a:srgbClr val="00B0F0"/>
                </a:solidFill>
              </a:rPr>
              <a:t>что это?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1985962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141663"/>
            <a:ext cx="2879725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995613"/>
            <a:ext cx="23495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068638"/>
            <a:ext cx="1843087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ÐºÐ¾Ð¼Ð±Ð¸Ð½Ð¸ÑÐ¾Ð²Ð°Ð½Ð½ÑÐ¹ ÑÐ»ÐµÐºÑÑÐ¾Ð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653463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smtClean="0"/>
              <a:t>Использование комбинированных pH электродов.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smtClean="0"/>
              <a:t>Между измерениями рабочая часть электрода должна находиться в буфере для заполнения электрода (обычно: {насыщенный KCl}, {4M KCl насыщенный AgCl}, {1M KCl насыщенный AgCl} и т.п.). </a:t>
            </a:r>
            <a:br>
              <a:rPr lang="ru-RU" altLang="ru-RU" sz="2400" smtClean="0"/>
            </a:br>
            <a:r>
              <a:rPr lang="ru-RU" altLang="ru-RU" sz="2400" smtClean="0"/>
              <a:t>Ни в коем случае - </a:t>
            </a:r>
            <a:r>
              <a:rPr lang="ru-RU" altLang="ru-RU" sz="2400" b="1" smtClean="0"/>
              <a:t>не "сухой"</a:t>
            </a:r>
            <a:r>
              <a:rPr lang="ru-RU" altLang="ru-RU" sz="2400" smtClean="0"/>
              <a:t> и </a:t>
            </a:r>
            <a:r>
              <a:rPr lang="ru-RU" altLang="ru-RU" sz="2400" b="1" smtClean="0"/>
              <a:t>не "в дистилляте"! </a:t>
            </a:r>
          </a:p>
          <a:p>
            <a:pPr>
              <a:lnSpc>
                <a:spcPct val="90000"/>
              </a:lnSpc>
            </a:pPr>
            <a:endParaRPr lang="ru-RU" altLang="ru-RU" sz="2400" b="1" smtClean="0"/>
          </a:p>
          <a:p>
            <a:pPr>
              <a:lnSpc>
                <a:spcPct val="90000"/>
              </a:lnSpc>
            </a:pPr>
            <a:r>
              <a:rPr lang="ru-RU" altLang="ru-RU" sz="2400" smtClean="0"/>
              <a:t>Электрод портится не только из-за измерения в грязных/белковых растворах. Проблемы может вызвать и его </a:t>
            </a:r>
            <a:r>
              <a:rPr lang="ru-RU" altLang="ru-RU" sz="2400" b="1" smtClean="0"/>
              <a:t>высушивание</a:t>
            </a:r>
            <a:r>
              <a:rPr lang="ru-RU" altLang="ru-RU" sz="2400" smtClean="0"/>
              <a:t>. </a:t>
            </a:r>
          </a:p>
          <a:p>
            <a:pPr>
              <a:lnSpc>
                <a:spcPct val="90000"/>
              </a:lnSpc>
            </a:pPr>
            <a:endParaRPr lang="ru-RU" altLang="ru-RU" sz="2400" smtClean="0"/>
          </a:p>
          <a:p>
            <a:pPr>
              <a:lnSpc>
                <a:spcPct val="90000"/>
              </a:lnSpc>
            </a:pPr>
            <a:r>
              <a:rPr lang="ru-RU" altLang="ru-RU" sz="2400" smtClean="0"/>
              <a:t>О проблемах с электродом может свидетельствовать медленная установка pH (достижение 95% величины измерения более, чем за 45сек.)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solidFill>
                  <a:schemeClr val="tx1"/>
                </a:solidFill>
              </a:rPr>
              <a:t>Буферные растворы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Буферные растворы -  это растворы, концентрация ионов водорода (рН) которых не изменяется от прибавления ограниченных количеств сильной кислоты или щелочи. </a:t>
            </a:r>
            <a:endParaRPr lang="ru-RU" altLang="ru-RU" sz="2400" smtClean="0"/>
          </a:p>
          <a:p>
            <a:pPr eaLnBrk="1" hangingPunct="1">
              <a:lnSpc>
                <a:spcPct val="90000"/>
              </a:lnSpc>
            </a:pPr>
            <a:endParaRPr lang="ru-RU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Основные типы</a:t>
            </a:r>
            <a:r>
              <a:rPr lang="en-US" altLang="ru-RU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u="sng" smtClean="0"/>
              <a:t>Слабая кислота и ее анион А- /НА</a:t>
            </a:r>
            <a:r>
              <a:rPr lang="ru-RU" altLang="ru-RU" sz="2000" smtClean="0"/>
              <a:t> </a:t>
            </a:r>
            <a:endParaRPr lang="en-US" altLang="ru-RU" sz="20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u="sng" smtClean="0"/>
              <a:t>Слабое основание  и его катион В/ВН+</a:t>
            </a:r>
            <a:r>
              <a:rPr lang="ru-RU" altLang="ru-RU" sz="2000" smtClean="0"/>
              <a:t> </a:t>
            </a:r>
            <a:endParaRPr lang="en-US" altLang="ru-RU" sz="20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u="sng" smtClean="0"/>
              <a:t>Анионы кислой и средней соли или двух кислых солей</a:t>
            </a:r>
            <a:r>
              <a:rPr lang="ru-RU" altLang="ru-RU" sz="2000" smtClean="0"/>
              <a:t> </a:t>
            </a:r>
            <a:endParaRPr lang="en-US" altLang="ru-RU" sz="20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u="sng" smtClean="0"/>
              <a:t>Ионы и молекулы амфолитов</a:t>
            </a:r>
            <a:r>
              <a:rPr lang="ru-RU" altLang="ru-RU" sz="20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Уравнение Хендерсона - Хассельбаха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2481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652963"/>
            <a:ext cx="3887788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73" name="Group 5"/>
          <p:cNvGrpSpPr>
            <a:grpSpLocks noChangeAspect="1"/>
          </p:cNvGrpSpPr>
          <p:nvPr/>
        </p:nvGrpSpPr>
        <p:grpSpPr bwMode="auto">
          <a:xfrm>
            <a:off x="468313" y="1557338"/>
            <a:ext cx="7848600" cy="1846262"/>
            <a:chOff x="1701" y="7583"/>
            <a:chExt cx="9180" cy="2160"/>
          </a:xfrm>
        </p:grpSpPr>
        <p:sp>
          <p:nvSpPr>
            <p:cNvPr id="7174" name="AutoShape 6"/>
            <p:cNvSpPr>
              <a:spLocks noChangeAspect="1" noChangeArrowheads="1"/>
            </p:cNvSpPr>
            <p:nvPr/>
          </p:nvSpPr>
          <p:spPr bwMode="auto">
            <a:xfrm>
              <a:off x="1701" y="7583"/>
              <a:ext cx="9180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" y="7943"/>
              <a:ext cx="163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" y="8827"/>
              <a:ext cx="3645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7943"/>
              <a:ext cx="1693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1" y="7943"/>
              <a:ext cx="2880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" y="8843"/>
              <a:ext cx="2025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" y="8783"/>
              <a:ext cx="206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681" y="8257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6201" y="8257"/>
              <a:ext cx="5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3966" y="9157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4581" y="8663"/>
              <a:ext cx="6120" cy="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Grp="1" noChangeAspect="1"/>
          </p:cNvGraphicFramePr>
          <p:nvPr>
            <p:ph/>
          </p:nvPr>
        </p:nvGraphicFramePr>
        <p:xfrm>
          <a:off x="457200" y="479425"/>
          <a:ext cx="8229600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hart" r:id="rId3" imgW="8353377" imgH="5524357" progId="Excel.Chart.8">
                  <p:embed/>
                </p:oleObj>
              </mc:Choice>
              <mc:Fallback>
                <p:oleObj name="Chart" r:id="rId3" imgW="8353377" imgH="5524357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9425"/>
                        <a:ext cx="8229600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9750" y="5949950"/>
            <a:ext cx="8178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11200" indent="-711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1400" b="1"/>
              <a:t>Буферная емкость</a:t>
            </a:r>
            <a:r>
              <a:rPr lang="ru-RU" altLang="ru-RU" sz="1400"/>
              <a:t> определяется количеством эквивалентов сильной кислоты или основания,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1400"/>
              <a:t>которые необходимо добавить к 1 л буферного раствора, чтобы изменить его pH на единицу. </a:t>
            </a:r>
          </a:p>
          <a:p>
            <a:pPr algn="just" eaLnBrk="1" hangingPunct="1">
              <a:spcBef>
                <a:spcPct val="0"/>
              </a:spcBef>
              <a:spcAft>
                <a:spcPct val="50000"/>
              </a:spcAft>
              <a:buFontTx/>
              <a:buNone/>
            </a:pPr>
            <a:endParaRPr lang="ru-RU" altLang="ru-RU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619</Words>
  <Application>Microsoft Office PowerPoint</Application>
  <PresentationFormat>Экран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Default Design</vt:lpstr>
      <vt:lpstr>Chart</vt:lpstr>
      <vt:lpstr>Equation.DSMT4</vt:lpstr>
      <vt:lpstr>МЕТОДЫ ВЫДЕЛЕНИЯ И ИССЛЕДОВАНИЯ  БАС   Лекция 0 (pH) </vt:lpstr>
      <vt:lpstr>pH – водородный показатель </vt:lpstr>
      <vt:lpstr>pH – водородный показатель </vt:lpstr>
      <vt:lpstr>Измерение pH </vt:lpstr>
      <vt:lpstr>Презентация PowerPoint</vt:lpstr>
      <vt:lpstr>Использование комбинированных pH электродов. </vt:lpstr>
      <vt:lpstr>Буферные растворы</vt:lpstr>
      <vt:lpstr>Уравнение Хендерсона - Хассельбаха</vt:lpstr>
      <vt:lpstr>Презентация PowerPoint</vt:lpstr>
      <vt:lpstr>Буферная емкость</vt:lpstr>
      <vt:lpstr>Буферная емкость</vt:lpstr>
      <vt:lpstr>Требования к буферным растворам</vt:lpstr>
      <vt:lpstr>Требования к буферным растворам</vt:lpstr>
      <vt:lpstr>Буферные растворы</vt:lpstr>
      <vt:lpstr>Буферные растворы</vt:lpstr>
      <vt:lpstr>Диаграмма распределения форм фосфорной кислоты</vt:lpstr>
      <vt:lpstr>ТРИС</vt:lpstr>
      <vt:lpstr>Ионная сила раствора</vt:lpstr>
      <vt:lpstr>Моляльная концентрация</vt:lpstr>
      <vt:lpstr>Ионная сила раствора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EREMIN_HOME</dc:creator>
  <cp:lastModifiedBy>SE</cp:lastModifiedBy>
  <cp:revision>11</cp:revision>
  <dcterms:created xsi:type="dcterms:W3CDTF">2012-03-27T10:51:21Z</dcterms:created>
  <dcterms:modified xsi:type="dcterms:W3CDTF">2019-09-13T08:06:11Z</dcterms:modified>
</cp:coreProperties>
</file>