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9CFE0-5069-4A50-8B8F-89C063EE8DCE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1BEF6-72DC-4B31-BDF3-A80B759990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3670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m.msu.su/rus/teaching/kolman/148.ht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0%D0%B0%D0%B2%D0%BD%D0%BE%D0%B2%D0%B5%D1%81%D0%B8%D0%B5_%D1%85%D0%B8%D0%BC%D0%B8%D1%87%D0%B5%D1%81%D0%BA%D0%BE%D0%B5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93%D0%BB%D0%B8%D0%BA%D0%BE%D0%BB%D0%B8%D0%B7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ru-RU" sz="1200" b="0" dirty="0" smtClean="0"/>
              <a:t>Использование химической энергии – способность всех без исключения организмов, особенно многообразны возможности прокариот</a:t>
            </a:r>
          </a:p>
          <a:p>
            <a:pPr algn="just">
              <a:lnSpc>
                <a:spcPct val="80000"/>
              </a:lnSpc>
            </a:pPr>
            <a:endParaRPr lang="ru-RU" sz="1200" b="0" dirty="0" smtClean="0"/>
          </a:p>
          <a:p>
            <a:pPr algn="just">
              <a:lnSpc>
                <a:spcPct val="80000"/>
              </a:lnSpc>
            </a:pPr>
            <a:r>
              <a:rPr lang="ru-RU" sz="1200" b="0" dirty="0" smtClean="0"/>
              <a:t>Протеазы разделяют на семь групп по строению активного центра фермента[1]: </a:t>
            </a:r>
            <a:r>
              <a:rPr lang="ru-RU" sz="1200" b="0" dirty="0" err="1" smtClean="0"/>
              <a:t>Сериновые</a:t>
            </a:r>
            <a:r>
              <a:rPr lang="ru-RU" sz="1200" b="0" dirty="0" smtClean="0"/>
              <a:t> </a:t>
            </a:r>
            <a:r>
              <a:rPr lang="ru-RU" sz="1200" b="0" dirty="0" err="1" smtClean="0"/>
              <a:t>Треониновые</a:t>
            </a:r>
            <a:r>
              <a:rPr lang="ru-RU" sz="1200" b="0" dirty="0" smtClean="0"/>
              <a:t> </a:t>
            </a:r>
            <a:r>
              <a:rPr lang="ru-RU" sz="1200" b="0" dirty="0" err="1" smtClean="0"/>
              <a:t>Цистеиновые</a:t>
            </a:r>
            <a:r>
              <a:rPr lang="ru-RU" sz="1200" b="0" dirty="0" smtClean="0"/>
              <a:t> </a:t>
            </a:r>
            <a:r>
              <a:rPr lang="ru-RU" sz="1200" b="0" dirty="0" err="1" smtClean="0"/>
              <a:t>Аспартатные</a:t>
            </a:r>
            <a:r>
              <a:rPr lang="ru-RU" sz="1200" b="0" dirty="0" smtClean="0"/>
              <a:t> </a:t>
            </a:r>
            <a:r>
              <a:rPr lang="ru-RU" sz="1200" b="0" dirty="0" err="1" smtClean="0"/>
              <a:t>Металлопротеазы</a:t>
            </a:r>
            <a:r>
              <a:rPr lang="ru-RU" sz="1200" b="0" dirty="0" smtClean="0"/>
              <a:t> </a:t>
            </a:r>
            <a:r>
              <a:rPr lang="ru-RU" sz="1200" b="0" dirty="0" err="1" smtClean="0"/>
              <a:t>Глутаминовые</a:t>
            </a:r>
            <a:r>
              <a:rPr lang="ru-RU" sz="1200" b="0" dirty="0" smtClean="0"/>
              <a:t> Аспарагин</a:t>
            </a:r>
          </a:p>
          <a:p>
            <a:pPr algn="just">
              <a:lnSpc>
                <a:spcPct val="80000"/>
              </a:lnSpc>
            </a:pPr>
            <a:endParaRPr lang="ru-RU" sz="1200" b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BEF6-72DC-4B31-BDF3-A80B7599906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условиях достаточного поступления кислорода пировиноградная кислота превращается в ацетил-кофермент А. Он выступает в качестве основного субстрата для серии реакций, известных как цикл Кребса, или дыхательный цикл, цикл трикарбоновых кислот. </a:t>
            </a:r>
            <a:r>
              <a:rPr lang="ru-RU" dirty="0" err="1" smtClean="0"/>
              <a:t>Пируват</a:t>
            </a:r>
            <a:r>
              <a:rPr lang="ru-RU" dirty="0" smtClean="0"/>
              <a:t> также может быть превращён в </a:t>
            </a:r>
            <a:r>
              <a:rPr lang="ru-RU" dirty="0" err="1" smtClean="0"/>
              <a:t>анаплеротической</a:t>
            </a:r>
            <a:r>
              <a:rPr lang="ru-RU" dirty="0" smtClean="0"/>
              <a:t> реакции в </a:t>
            </a:r>
            <a:r>
              <a:rPr lang="ru-RU" dirty="0" err="1" smtClean="0"/>
              <a:t>оксалоацетат</a:t>
            </a:r>
            <a:r>
              <a:rPr lang="ru-RU" dirty="0" smtClean="0"/>
              <a:t>. </a:t>
            </a:r>
            <a:r>
              <a:rPr lang="ru-RU" dirty="0" err="1" smtClean="0"/>
              <a:t>Оксалоацетат</a:t>
            </a:r>
            <a:r>
              <a:rPr lang="ru-RU" dirty="0" smtClean="0"/>
              <a:t> затем окисляется до углекислого газа и воды. Эти реакции названы по имени </a:t>
            </a:r>
            <a:r>
              <a:rPr lang="ru-RU" dirty="0" err="1" smtClean="0"/>
              <a:t>Ханса</a:t>
            </a:r>
            <a:r>
              <a:rPr lang="ru-RU" dirty="0" smtClean="0"/>
              <a:t> Адольфа Кребса, биохимика, получившего вместе с Фрицем </a:t>
            </a:r>
            <a:r>
              <a:rPr lang="ru-RU" dirty="0" err="1" smtClean="0"/>
              <a:t>Липманном</a:t>
            </a:r>
            <a:r>
              <a:rPr lang="ru-RU" dirty="0" smtClean="0"/>
              <a:t> Нобелевскую премию по физиологии в 1953 году за исследования биохимических процессов клетки. Цикл Кребса называют также циклом лимонной кислоты, поскольку лимонная кислота представляет собой один из промежуточных продуктов цепи реакций цикла Кребса.</a:t>
            </a:r>
          </a:p>
          <a:p>
            <a:endParaRPr lang="ru-RU" dirty="0" smtClean="0"/>
          </a:p>
          <a:p>
            <a:r>
              <a:rPr lang="ru-RU" dirty="0" smtClean="0"/>
              <a:t>Если кислорода недостаточно, пировиноградная кислота подвергается анаэробному расщеплению с образованием молочной кислоты у животных и этанола[1] у растений и грибов.[2] При анаэробном дыхании в клетках </a:t>
            </a:r>
            <a:r>
              <a:rPr lang="ru-RU" dirty="0" err="1" smtClean="0"/>
              <a:t>пируват</a:t>
            </a:r>
            <a:r>
              <a:rPr lang="ru-RU" dirty="0" smtClean="0"/>
              <a:t>, полученный при гликолизе, преобразуется в </a:t>
            </a:r>
            <a:r>
              <a:rPr lang="ru-RU" dirty="0" err="1" smtClean="0"/>
              <a:t>лактат</a:t>
            </a:r>
            <a:r>
              <a:rPr lang="ru-RU" dirty="0" smtClean="0"/>
              <a:t> при помощи фермента </a:t>
            </a:r>
            <a:r>
              <a:rPr lang="ru-RU" dirty="0" err="1" smtClean="0"/>
              <a:t>лактатдегидрогеназы</a:t>
            </a:r>
            <a:r>
              <a:rPr lang="ru-RU" dirty="0" smtClean="0"/>
              <a:t> и NADP в процессе </a:t>
            </a:r>
            <a:r>
              <a:rPr lang="ru-RU" dirty="0" err="1" smtClean="0"/>
              <a:t>лактатной</a:t>
            </a:r>
            <a:r>
              <a:rPr lang="ru-RU" dirty="0" smtClean="0"/>
              <a:t> ферментации, либо в ацетальдегид и затем в этанол в процессе алкогольной ферментации.</a:t>
            </a:r>
          </a:p>
          <a:p>
            <a:endParaRPr lang="ru-RU" dirty="0" smtClean="0"/>
          </a:p>
          <a:p>
            <a:r>
              <a:rPr lang="ru-RU" dirty="0" smtClean="0"/>
              <a:t>Пировиноградная кислота выступает в качестве «точки пересечения» многих метаболических путей. </a:t>
            </a:r>
            <a:r>
              <a:rPr lang="ru-RU" dirty="0" err="1" smtClean="0"/>
              <a:t>Пируват</a:t>
            </a:r>
            <a:r>
              <a:rPr lang="ru-RU" dirty="0" smtClean="0"/>
              <a:t> может быть превращён обратно в глюкозу в процессе </a:t>
            </a:r>
            <a:r>
              <a:rPr lang="ru-RU" dirty="0" err="1" smtClean="0"/>
              <a:t>глюконеогенеза</a:t>
            </a:r>
            <a:r>
              <a:rPr lang="ru-RU" dirty="0" smtClean="0"/>
              <a:t>, или в жирные кислоты или энергию через </a:t>
            </a:r>
            <a:r>
              <a:rPr lang="ru-RU" dirty="0" err="1" smtClean="0"/>
              <a:t>ацетил-КоА</a:t>
            </a:r>
            <a:r>
              <a:rPr lang="ru-RU" dirty="0" smtClean="0"/>
              <a:t>, в аминокислоту </a:t>
            </a:r>
            <a:r>
              <a:rPr lang="ru-RU" dirty="0" err="1" smtClean="0"/>
              <a:t>аланин</a:t>
            </a:r>
            <a:r>
              <a:rPr lang="ru-RU" dirty="0" smtClean="0"/>
              <a:t>, или в этанол.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BEF6-72DC-4B31-BDF3-A80B7599906B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BEF6-72DC-4B31-BDF3-A80B7599906B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Цикл протекает в матриксе митохондрий и представляет собой восемь последовательных реакций.</a:t>
            </a:r>
          </a:p>
          <a:p>
            <a:endParaRPr lang="ru-RU" dirty="0" smtClean="0"/>
          </a:p>
          <a:p>
            <a:r>
              <a:rPr lang="ru-RU" dirty="0" smtClean="0"/>
              <a:t>В первой реакции связываются ацетил и </a:t>
            </a:r>
            <a:r>
              <a:rPr lang="ru-RU" dirty="0" err="1" smtClean="0"/>
              <a:t>оксалоацетат</a:t>
            </a:r>
            <a:r>
              <a:rPr lang="ru-RU" dirty="0" smtClean="0"/>
              <a:t> (</a:t>
            </a:r>
            <a:r>
              <a:rPr lang="ru-RU" dirty="0" err="1" smtClean="0"/>
              <a:t>щавелевоуксусная</a:t>
            </a:r>
            <a:r>
              <a:rPr lang="ru-RU" dirty="0" smtClean="0"/>
              <a:t> кислота) с образованием цитрата (лимонной кислоты), далее происходит изомеризация лимонной кислоты до </a:t>
            </a:r>
            <a:r>
              <a:rPr lang="ru-RU" dirty="0" err="1" smtClean="0"/>
              <a:t>изоцитрата</a:t>
            </a:r>
            <a:r>
              <a:rPr lang="ru-RU" dirty="0" smtClean="0"/>
              <a:t> и две реакции дегидрирования с сопутствующим выделением СО2 и восстановлением НАД.</a:t>
            </a:r>
          </a:p>
          <a:p>
            <a:endParaRPr lang="ru-RU" dirty="0" smtClean="0"/>
          </a:p>
          <a:p>
            <a:r>
              <a:rPr lang="ru-RU" dirty="0" smtClean="0"/>
              <a:t>В пятой реакции образуется ГТФ, это реакция субстратного </a:t>
            </a:r>
            <a:r>
              <a:rPr lang="ru-RU" dirty="0" err="1" smtClean="0"/>
              <a:t>фосфорилирования</a:t>
            </a:r>
            <a:r>
              <a:rPr lang="ru-RU" dirty="0" smtClean="0"/>
              <a:t>. Далее  последовательно происходит </a:t>
            </a:r>
            <a:r>
              <a:rPr lang="ru-RU" dirty="0" err="1" smtClean="0"/>
              <a:t>ФАД-зависимое</a:t>
            </a:r>
            <a:r>
              <a:rPr lang="ru-RU" dirty="0" smtClean="0"/>
              <a:t> дегидрирование </a:t>
            </a:r>
            <a:r>
              <a:rPr lang="ru-RU" dirty="0" err="1" smtClean="0"/>
              <a:t>сукцината</a:t>
            </a:r>
            <a:r>
              <a:rPr lang="ru-RU" dirty="0" smtClean="0"/>
              <a:t> (янтарной кислоты), гидратация </a:t>
            </a:r>
            <a:r>
              <a:rPr lang="ru-RU" dirty="0" err="1" smtClean="0"/>
              <a:t>фумаровой</a:t>
            </a:r>
            <a:r>
              <a:rPr lang="ru-RU" dirty="0" smtClean="0"/>
              <a:t> кислоты до </a:t>
            </a:r>
            <a:r>
              <a:rPr lang="ru-RU" dirty="0" err="1" smtClean="0"/>
              <a:t>малата</a:t>
            </a:r>
            <a:r>
              <a:rPr lang="ru-RU" dirty="0" smtClean="0"/>
              <a:t> (яблочная кислота), далее </a:t>
            </a:r>
            <a:r>
              <a:rPr lang="ru-RU" dirty="0" err="1" smtClean="0"/>
              <a:t>НАД-зависимое</a:t>
            </a:r>
            <a:r>
              <a:rPr lang="ru-RU" dirty="0" smtClean="0"/>
              <a:t> дегидрирование с образованием в итоге </a:t>
            </a:r>
            <a:r>
              <a:rPr lang="ru-RU" dirty="0" err="1" smtClean="0"/>
              <a:t>оксалоацетата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В итоге после восьми реакций цикла вновь образуется </a:t>
            </a:r>
            <a:r>
              <a:rPr lang="ru-RU" dirty="0" err="1" smtClean="0"/>
              <a:t>оксалоацетат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Последние три реакции составляют так называемый биохимический мотив (</a:t>
            </a:r>
            <a:r>
              <a:rPr lang="ru-RU" dirty="0" err="1" smtClean="0"/>
              <a:t>ФАД-зависимое</a:t>
            </a:r>
            <a:r>
              <a:rPr lang="ru-RU" dirty="0" smtClean="0"/>
              <a:t> дегидрирование, гидратация и </a:t>
            </a:r>
            <a:r>
              <a:rPr lang="ru-RU" dirty="0" err="1" smtClean="0"/>
              <a:t>НАД-зависимое</a:t>
            </a:r>
            <a:r>
              <a:rPr lang="ru-RU" dirty="0" smtClean="0"/>
              <a:t> дегидрирование), он используется для введения </a:t>
            </a:r>
            <a:r>
              <a:rPr lang="ru-RU" dirty="0" err="1" smtClean="0"/>
              <a:t>кетогруппы</a:t>
            </a:r>
            <a:r>
              <a:rPr lang="ru-RU" dirty="0" smtClean="0"/>
              <a:t> в структуру </a:t>
            </a:r>
            <a:r>
              <a:rPr lang="ru-RU" dirty="0" err="1" smtClean="0"/>
              <a:t>сукцината</a:t>
            </a:r>
            <a:r>
              <a:rPr lang="ru-RU" dirty="0" smtClean="0"/>
              <a:t>. Этот мотив также присутствует в реакциях </a:t>
            </a:r>
            <a:r>
              <a:rPr lang="ru-RU" dirty="0" err="1" smtClean="0"/>
              <a:t>β-окисления </a:t>
            </a:r>
            <a:r>
              <a:rPr lang="ru-RU" dirty="0" smtClean="0"/>
              <a:t>жирных кислот. В обратной последовательности (восстановление, дегидратация и восстановление) этот мотив наблюдается в реакциях синтеза жирных кислот.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BEF6-72DC-4B31-BDF3-A80B7599906B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 сути Цикл Кребса описывает этапы превращения лимонной кислоты. Их и нужно запомнить.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Вот они: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Конденсация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ацетил-коэнзима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 со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щавелевоуксусной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кислотой приводит к образованию лимонной кислоты.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Лимонная кислота превращается в изолимонную через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цисаконитовую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Изолимонная кислота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дегидрируется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образованием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альфа-кетоглутаровой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углекислого газа.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Альфа-кетоглутаровая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кислота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дегидрируется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образованием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сукцинил-коэнзима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 и углекислого газа.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Сукцинил-коэнзим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 превращается в янтарную кислоту.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Янтарная кислота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дегидрируется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образованием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фумаровой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Фумаровая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кислота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гидратируется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образованием яблочной.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Яблочная кислота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дегидрируется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образованием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щавелевоуксусной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При этом цикл замыкается. В первую реакцию следующего цикла вступает новая молекула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ацетил-коэнзима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Я, на самом деле, не всё понял. Мне больше интересно про то, а как это запомнить.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BEF6-72DC-4B31-BDF3-A80B7599906B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Сделать</a:t>
            </a:r>
            <a:r>
              <a:rPr lang="ru-RU" baseline="0" dirty="0" smtClean="0"/>
              <a:t> седьмым слайдом??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BEF6-72DC-4B31-BDF3-A80B7599906B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Транспортные системы в клетках прокариот: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- системы первичного транспорта: 1 - перенос электронов по окислительно-восстановительной цепи; 2 - протонная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АТФ-синтаза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3 -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бактериородопсин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 - системы вторичного транспорта: 1 - пассивный транспорт нейтральных молекул; 2 - активный перенос катионов 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унипорт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3 -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симпорт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анионов и протонов; 4 -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симпорт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нейтральных молекул и Н+; 5 - антипорт катионов и протонов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BEF6-72DC-4B31-BDF3-A80B7599906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Гликолиз — это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катаболический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путь обмена веществ в цитоплазме; он, по-видимому, протекает почти во всех организмах и клетках независимо от того, живут они в аэробных или анаэробных условиях. Баланс гликолиза простой: в аэробных условиях молекула глюкозы деградирует до двух молекул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пирувата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Кроме того, образуются по две молекулы АТФ и НАДН + H</a:t>
            </a:r>
            <a:r>
              <a:rPr lang="ru-RU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аэробный гликолиз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В анаэробных условиях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пируват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претерпевает дальнейшие превращения, обеспечивая при этом регенерацию НАД</a:t>
            </a:r>
            <a:r>
              <a:rPr lang="ru-RU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(см. с. 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148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При этом образуются 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продукты брожения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такие, как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лактат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или этанол (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анаэробный гликолиз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В этих условиях гликолиз является единственным способом получения энергии для синтеза АТФ из АДФ и неорганического фосфата.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BEF6-72DC-4B31-BDF3-A80B7599906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BEF6-72DC-4B31-BDF3-A80B7599906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 представленной выше диаграммы видно, что только три реакции (1, 3 и 10) протекают с высоким изменением свободной энергии, причём 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Равновесие химическое"/>
              </a:rPr>
              <a:t>равновесие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сильно смещено в сторону образования конечных продуктов, а другие реакции легко обратимы. При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глюконеогенезе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они могут идти в противоположном направлении, причём их будут катализировать те же ферменты, что и при гликолизе. Для необратимых реакций 1, 3 и 10 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глюконеогенезе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используются обходные пути</a:t>
            </a:r>
            <a:r>
              <a:rPr lang="ru-RU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[19]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BEF6-72DC-4B31-BDF3-A80B7599906B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Пентозофосфатный путь распространён у растений и животных, а у большинства микроорганизмов имеет только вспомогательное значение. Ферменты пентозофосфатного пути располагаются в </a:t>
            </a:r>
            <a:r>
              <a:rPr lang="ru-RU" dirty="0" err="1" smtClean="0"/>
              <a:t>цитозоле</a:t>
            </a:r>
            <a:r>
              <a:rPr lang="ru-RU" dirty="0" smtClean="0"/>
              <a:t> животных</a:t>
            </a:r>
            <a:r>
              <a:rPr lang="ru-RU" baseline="0" dirty="0" smtClean="0"/>
              <a:t> </a:t>
            </a:r>
            <a:r>
              <a:rPr lang="ru-RU" dirty="0" smtClean="0"/>
              <a:t>и растительных клеток; кроме того, в клетках млекопитающих они располагаются также в эндоплазматическом </a:t>
            </a:r>
            <a:r>
              <a:rPr lang="ru-RU" dirty="0" err="1" smtClean="0"/>
              <a:t>ретикулуме</a:t>
            </a:r>
            <a:r>
              <a:rPr lang="ru-RU" dirty="0" smtClean="0"/>
              <a:t>, а у растений — в хлоропластах.</a:t>
            </a:r>
            <a:endParaRPr lang="en-US" dirty="0" smtClean="0"/>
          </a:p>
          <a:p>
            <a:r>
              <a:rPr lang="ru-RU" dirty="0" smtClean="0"/>
              <a:t>Значение этого пути в обмене веществ велико. Он поставляет восстановленный НАДФН, необходимый для биосинтеза жирных кислот, холестерина и т.д. За </a:t>
            </a:r>
            <a:r>
              <a:rPr lang="ru-RU" dirty="0" err="1" smtClean="0"/>
              <a:t>счетпентозофосфатного</a:t>
            </a:r>
            <a:r>
              <a:rPr lang="ru-RU" dirty="0" smtClean="0"/>
              <a:t> цикла примерно на 50% покрывается потребность организма в НАДФН.</a:t>
            </a:r>
          </a:p>
          <a:p>
            <a:r>
              <a:rPr lang="ru-RU" dirty="0" smtClean="0"/>
              <a:t>Другая функция пентозофосфатного цикла заключается в том, что он поставляет </a:t>
            </a:r>
            <a:r>
              <a:rPr lang="ru-RU" dirty="0" err="1" smtClean="0"/>
              <a:t>пентозофосфаты</a:t>
            </a:r>
            <a:r>
              <a:rPr lang="ru-RU" dirty="0" smtClean="0"/>
              <a:t> для синтеза нуклеиновых кислот и многих коферментов. При ряде патологических состояний удельный вес </a:t>
            </a:r>
            <a:r>
              <a:rPr lang="ru-RU" dirty="0" err="1" smtClean="0"/>
              <a:t>пенто-зофосфатного</a:t>
            </a:r>
            <a:r>
              <a:rPr lang="ru-RU" dirty="0" smtClean="0"/>
              <a:t> пути окисления глюкозы возрастает. Механизм реакций пентозофосфатного цикла достаточно расшифрован.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BEF6-72DC-4B31-BDF3-A80B7599906B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Пентозофосфатный цикл начинается с окисления глюкозо-6-фосфата и последующего </a:t>
            </a:r>
            <a:r>
              <a:rPr lang="ru-RU" dirty="0" err="1" smtClean="0"/>
              <a:t>окислительногодекарбоксилирования</a:t>
            </a:r>
            <a:r>
              <a:rPr lang="ru-RU" dirty="0" smtClean="0"/>
              <a:t> продукта (в результате от </a:t>
            </a:r>
            <a:r>
              <a:rPr lang="ru-RU" dirty="0" err="1" smtClean="0"/>
              <a:t>гексозофосфата</a:t>
            </a:r>
            <a:r>
              <a:rPr lang="ru-RU" dirty="0" smtClean="0"/>
              <a:t> отщепляется первый атом углерода). Это первая, так называемая окислительная, стадия пентозофосфатного цикла. Вторая стадия включает неокислительные превращения </a:t>
            </a:r>
            <a:r>
              <a:rPr lang="ru-RU" dirty="0" err="1" smtClean="0"/>
              <a:t>пентозофосфатов</a:t>
            </a:r>
            <a:r>
              <a:rPr lang="ru-RU" dirty="0" smtClean="0"/>
              <a:t> с образованием исходного глюкозо-6-фосфата (рис. 10.12). Реакции </a:t>
            </a:r>
            <a:r>
              <a:rPr lang="ru-RU" dirty="0" err="1" smtClean="0"/>
              <a:t>пен-тозофосфатного</a:t>
            </a:r>
            <a:r>
              <a:rPr lang="ru-RU" dirty="0" smtClean="0"/>
              <a:t> цикла протекают в </a:t>
            </a:r>
            <a:r>
              <a:rPr lang="ru-RU" dirty="0" err="1" smtClean="0"/>
              <a:t>цитозоле</a:t>
            </a:r>
            <a:r>
              <a:rPr lang="ru-RU" dirty="0" smtClean="0"/>
              <a:t> клетки.</a:t>
            </a:r>
          </a:p>
          <a:p>
            <a:r>
              <a:rPr lang="ru-RU" dirty="0" smtClean="0"/>
              <a:t>Первая реакция – дегидрирование глюкозо-6-фосфата при участии фермента глюкозо-6-фосфатдегидрогеназы и кофермента НАДФ+. Образовавшийся в ходе реакции 6-фосфоглюконо-δ-лактон – соединение нестабильное и с большой скоростью </a:t>
            </a:r>
            <a:r>
              <a:rPr lang="ru-RU" dirty="0" err="1" smtClean="0"/>
              <a:t>гидролизуется</a:t>
            </a:r>
            <a:r>
              <a:rPr lang="ru-RU" dirty="0" smtClean="0"/>
              <a:t> либо спонтанно, либо с помощью фермента 6-фосфоглюконолактоназы с образованием 6-фос-фоглюконовой кислоты (6-фосфоглюконат):</a:t>
            </a:r>
          </a:p>
          <a:p>
            <a:r>
              <a:rPr lang="ru-RU" dirty="0" smtClean="0"/>
              <a:t>Во второй – окислительной – реакции, катализируемой 6-фосфоглюко-натдегидрогеназой (</a:t>
            </a:r>
            <a:r>
              <a:rPr lang="ru-RU" dirty="0" err="1" smtClean="0"/>
              <a:t>декарбоксилирующей</a:t>
            </a:r>
            <a:r>
              <a:rPr lang="ru-RU" dirty="0" smtClean="0"/>
              <a:t>), 6-фосфоглюконат </a:t>
            </a:r>
            <a:r>
              <a:rPr lang="ru-RU" dirty="0" err="1" smtClean="0"/>
              <a:t>дегидрируется</a:t>
            </a:r>
            <a:r>
              <a:rPr lang="ru-RU" dirty="0" smtClean="0"/>
              <a:t> и </a:t>
            </a:r>
            <a:r>
              <a:rPr lang="ru-RU" dirty="0" err="1" smtClean="0"/>
              <a:t>декарбоксилируется</a:t>
            </a:r>
            <a:r>
              <a:rPr lang="ru-RU" dirty="0" smtClean="0"/>
              <a:t>. В результате образуется </a:t>
            </a:r>
            <a:r>
              <a:rPr lang="ru-RU" dirty="0" err="1" smtClean="0"/>
              <a:t>фосфорилированная</a:t>
            </a:r>
            <a:r>
              <a:rPr lang="ru-RU" dirty="0" smtClean="0"/>
              <a:t> </a:t>
            </a:r>
            <a:r>
              <a:rPr lang="ru-RU" dirty="0" err="1" smtClean="0"/>
              <a:t>кетопентоза</a:t>
            </a:r>
            <a:r>
              <a:rPr lang="ru-RU" dirty="0" smtClean="0"/>
              <a:t> – D-рибулозо-5-фосфат и еще 1 молекула НАДФН:</a:t>
            </a:r>
          </a:p>
          <a:p>
            <a:r>
              <a:rPr lang="ru-RU" dirty="0" smtClean="0"/>
              <a:t>Под действием соответствующей </a:t>
            </a:r>
            <a:r>
              <a:rPr lang="ru-RU" dirty="0" err="1" smtClean="0"/>
              <a:t>эпимеразы</a:t>
            </a:r>
            <a:r>
              <a:rPr lang="ru-RU" dirty="0" smtClean="0"/>
              <a:t> из рибулозо-5-фосфата может образоваться другая </a:t>
            </a:r>
            <a:r>
              <a:rPr lang="ru-RU" dirty="0" err="1" smtClean="0"/>
              <a:t>фосфопентоза</a:t>
            </a:r>
            <a:r>
              <a:rPr lang="ru-RU" dirty="0" smtClean="0"/>
              <a:t> – ксилулозо-5-фосфат. Кроме того, рибулозо-5-фосфат под влиянием особой </a:t>
            </a:r>
            <a:r>
              <a:rPr lang="ru-RU" dirty="0" err="1" smtClean="0"/>
              <a:t>изомеразы</a:t>
            </a:r>
            <a:r>
              <a:rPr lang="ru-RU" dirty="0" smtClean="0"/>
              <a:t> легко превращается в рибозо-5-фосфат. Между этими формами </a:t>
            </a:r>
            <a:r>
              <a:rPr lang="ru-RU" dirty="0" err="1" smtClean="0"/>
              <a:t>пентозофосфатов</a:t>
            </a:r>
            <a:r>
              <a:rPr lang="ru-RU" dirty="0" smtClean="0"/>
              <a:t> устанавливается состояние подвижного равновесия:</a:t>
            </a:r>
          </a:p>
          <a:p>
            <a:r>
              <a:rPr lang="ru-RU" dirty="0" smtClean="0"/>
              <a:t>При определенных условиях пентозофосфатный путь на этом этапе может быть завершен. Однако при других условиях наступает так называемый неокислительный этап (стадия) пентозофосфатного цикла. Реакции этого этапа не связаны с использованием кислорода и протекают в анаэробных условиях. При этом </a:t>
            </a:r>
            <a:r>
              <a:rPr lang="ru-RU" dirty="0" err="1" smtClean="0"/>
              <a:t>образуютсявещества</a:t>
            </a:r>
            <a:r>
              <a:rPr lang="ru-RU" dirty="0" smtClean="0"/>
              <a:t>, характерные для первой стадии гликолиза (фруктозо-6-фосфат, фруктозо-1,6-бисфосфат, </a:t>
            </a:r>
            <a:r>
              <a:rPr lang="ru-RU" dirty="0" err="1" smtClean="0"/>
              <a:t>фосфотрио-зы</a:t>
            </a:r>
            <a:r>
              <a:rPr lang="ru-RU" dirty="0" smtClean="0"/>
              <a:t>), а другие – специфические для пентозофосфатного пути (седогептулозо-7-фосфат, пентозо-5-фосфаты, эритрозо-4-фосфат).</a:t>
            </a:r>
          </a:p>
          <a:p>
            <a:r>
              <a:rPr lang="ru-RU" dirty="0" smtClean="0"/>
              <a:t>Основными реакциями неокислительной стадии пентозофосфатного цикла являются </a:t>
            </a:r>
            <a:r>
              <a:rPr lang="ru-RU" dirty="0" err="1" smtClean="0"/>
              <a:t>транскетолазная</a:t>
            </a:r>
            <a:r>
              <a:rPr lang="ru-RU" dirty="0" smtClean="0"/>
              <a:t> и </a:t>
            </a:r>
            <a:r>
              <a:rPr lang="ru-RU" dirty="0" err="1" smtClean="0"/>
              <a:t>трансальдолазная</a:t>
            </a:r>
            <a:r>
              <a:rPr lang="ru-RU" dirty="0" smtClean="0"/>
              <a:t>. Эти реакции катализируют превращение изомерных пентозо-5-фосфатов:</a:t>
            </a:r>
          </a:p>
          <a:p>
            <a:r>
              <a:rPr lang="ru-RU" dirty="0" smtClean="0"/>
              <a:t>Коферментом в </a:t>
            </a:r>
            <a:r>
              <a:rPr lang="ru-RU" dirty="0" err="1" smtClean="0"/>
              <a:t>транскетолазной</a:t>
            </a:r>
            <a:r>
              <a:rPr lang="ru-RU" dirty="0" smtClean="0"/>
              <a:t> реакции служит ТПФ, играющий роль промежуточного переносчика </a:t>
            </a:r>
            <a:r>
              <a:rPr lang="ru-RU" dirty="0" err="1" smtClean="0"/>
              <a:t>гликольальдегидной</a:t>
            </a:r>
            <a:r>
              <a:rPr lang="ru-RU" dirty="0" smtClean="0"/>
              <a:t> группы от ксилулозо-5-фосфата к рибозо-5-фосфату. В результате образуется </a:t>
            </a:r>
            <a:r>
              <a:rPr lang="ru-RU" dirty="0" err="1" smtClean="0"/>
              <a:t>семиуглеродный</a:t>
            </a:r>
            <a:r>
              <a:rPr lang="ru-RU" dirty="0" smtClean="0"/>
              <a:t> моносахарид седогептулозо-7-фосфат и глицеральдегид-3-фосфат.</a:t>
            </a:r>
          </a:p>
          <a:p>
            <a:r>
              <a:rPr lang="ru-RU" dirty="0" err="1" smtClean="0"/>
              <a:t>Транскетолазная</a:t>
            </a:r>
            <a:r>
              <a:rPr lang="ru-RU" dirty="0" smtClean="0"/>
              <a:t> реакция в </a:t>
            </a:r>
            <a:r>
              <a:rPr lang="ru-RU" dirty="0" err="1" smtClean="0"/>
              <a:t>пентозном</a:t>
            </a:r>
            <a:r>
              <a:rPr lang="ru-RU" dirty="0" smtClean="0"/>
              <a:t> цикле встречается дважды, второй раз – при образовании фруктозо-6-фосфата и </a:t>
            </a:r>
            <a:r>
              <a:rPr lang="ru-RU" dirty="0" err="1" smtClean="0"/>
              <a:t>триозофосфата</a:t>
            </a:r>
            <a:r>
              <a:rPr lang="ru-RU" dirty="0" smtClean="0"/>
              <a:t> в результате взаимодействия второй молекулы ксилулозо-5-фосфата с эритрозо-4-фосфатом:</a:t>
            </a:r>
          </a:p>
          <a:p>
            <a:r>
              <a:rPr lang="ru-RU" dirty="0" smtClean="0"/>
              <a:t>Фермент </a:t>
            </a:r>
            <a:r>
              <a:rPr lang="ru-RU" dirty="0" err="1" smtClean="0"/>
              <a:t>трансальдолаза</a:t>
            </a:r>
            <a:r>
              <a:rPr lang="ru-RU" dirty="0" smtClean="0"/>
              <a:t> катализирует перенос остатка </a:t>
            </a:r>
            <a:r>
              <a:rPr lang="ru-RU" dirty="0" err="1" smtClean="0"/>
              <a:t>диоксиацетона</a:t>
            </a:r>
            <a:r>
              <a:rPr lang="ru-RU" dirty="0" smtClean="0"/>
              <a:t> (но не свободного </a:t>
            </a:r>
            <a:r>
              <a:rPr lang="ru-RU" dirty="0" err="1" smtClean="0"/>
              <a:t>диоксиацетона</a:t>
            </a:r>
            <a:r>
              <a:rPr lang="ru-RU" dirty="0" smtClean="0"/>
              <a:t>) от седогептулозо-7-фосфата на гли-церальдегид-3-фосфат:</a:t>
            </a:r>
          </a:p>
          <a:p>
            <a:r>
              <a:rPr lang="ru-RU" smtClean="0"/>
              <a:t>синтезы </a:t>
            </a:r>
            <a:r>
              <a:rPr lang="ru-RU" dirty="0" smtClean="0"/>
              <a:t>и, как правило, не участвует в окислительном </a:t>
            </a:r>
            <a:r>
              <a:rPr lang="ru-RU" dirty="0" err="1" smtClean="0"/>
              <a:t>фосфори-лировании</a:t>
            </a:r>
            <a:r>
              <a:rPr lang="ru-RU" dirty="0" smtClean="0"/>
              <a:t>, протекающем в митохондриях.</a:t>
            </a:r>
          </a:p>
          <a:p>
            <a:r>
              <a:rPr lang="ru-RU" dirty="0" smtClean="0"/>
              <a:t>Образовавшийся НАДФН используется в </a:t>
            </a:r>
            <a:r>
              <a:rPr lang="ru-RU" dirty="0" err="1" smtClean="0"/>
              <a:t>цитозоле</a:t>
            </a:r>
            <a:r>
              <a:rPr lang="ru-RU" dirty="0" smtClean="0"/>
              <a:t> на восстановительные </a:t>
            </a:r>
          </a:p>
          <a:p>
            <a:r>
              <a:rPr lang="ru-RU" dirty="0" smtClean="0"/>
              <a:t>Шесть молекул глюкозо-6-фосфата, вступая в пентозофосфатный цикл, образуют 6 молекул рибулозо-5-фосфата и 6 молекул СО2, после чего из 6 молекул рибулозо-5-фосфата снова регенерируется 5 молекул глюко-зо-6-фосфата (см. рис. 10.12). Однако это не означает, что молекула глюкозо-6-фосфата, вступающая в цикл, полностью окисляется. Все 6 молекул СО2 образуются из С-1-атомов 6 молекул глюкозо-6-фосфата.</a:t>
            </a:r>
          </a:p>
          <a:p>
            <a:r>
              <a:rPr lang="ru-RU" dirty="0" smtClean="0"/>
              <a:t>Валовое уравнение окислительной и неокислительной стадий </a:t>
            </a:r>
            <a:r>
              <a:rPr lang="ru-RU" dirty="0" err="1" smtClean="0"/>
              <a:t>пенто-зофосфатного</a:t>
            </a:r>
            <a:r>
              <a:rPr lang="ru-RU" dirty="0" smtClean="0"/>
              <a:t> цикла можно представить в следующем виде: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BEF6-72DC-4B31-BDF3-A80B7599906B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Путь </a:t>
            </a:r>
            <a:r>
              <a:rPr lang="ru-RU" dirty="0" err="1" smtClean="0"/>
              <a:t>Э́нтнера</a:t>
            </a:r>
            <a:r>
              <a:rPr lang="ru-RU" dirty="0" smtClean="0"/>
              <a:t> — </a:t>
            </a:r>
            <a:r>
              <a:rPr lang="ru-RU" dirty="0" err="1" smtClean="0"/>
              <a:t>Ду́дорова</a:t>
            </a:r>
            <a:r>
              <a:rPr lang="ru-RU" dirty="0" smtClean="0"/>
              <a:t>, или </a:t>
            </a:r>
            <a:r>
              <a:rPr lang="ru-RU" dirty="0" err="1" smtClean="0"/>
              <a:t>КДФГ-путь</a:t>
            </a:r>
            <a:r>
              <a:rPr lang="ru-RU" dirty="0" smtClean="0"/>
              <a:t>[1] (англ. </a:t>
            </a:r>
            <a:r>
              <a:rPr lang="ru-RU" dirty="0" err="1" smtClean="0"/>
              <a:t>Entner</a:t>
            </a:r>
            <a:r>
              <a:rPr lang="ru-RU" dirty="0" smtClean="0"/>
              <a:t>–</a:t>
            </a:r>
            <a:r>
              <a:rPr lang="ru-RU" dirty="0" err="1" smtClean="0"/>
              <a:t>Doudoroff</a:t>
            </a:r>
            <a:r>
              <a:rPr lang="ru-RU" dirty="0" smtClean="0"/>
              <a:t> </a:t>
            </a:r>
            <a:r>
              <a:rPr lang="ru-RU" dirty="0" err="1" smtClean="0"/>
              <a:t>pathway</a:t>
            </a:r>
            <a:r>
              <a:rPr lang="ru-RU" dirty="0" smtClean="0"/>
              <a:t>) — путь окисления глюкозы (наряду с гликолизом и пентозофосфатным путём), приводящий к образованию из одной молекулы глюкозы двух молекул </a:t>
            </a:r>
            <a:r>
              <a:rPr lang="ru-RU" dirty="0" err="1" smtClean="0"/>
              <a:t>пирувата</a:t>
            </a:r>
            <a:r>
              <a:rPr lang="ru-RU" dirty="0" smtClean="0"/>
              <a:t>, 1 АТФ и 2 восстановленных пиридиновых нуклеотида (1 — НАДН и 1 — НАДФН)[2]. Хотя раньше считалось, что он имеет место лишь у небольшого числа грамотрицательных бактерий, в настоящее время установлено, что этот путь распространён в природе чрезвычайно широко и используется различными группами грамположительных и грамотрицательных бактерий, а также некоторыми археями и даже эукариотами[3].</a:t>
            </a:r>
          </a:p>
          <a:p>
            <a:r>
              <a:rPr lang="ru-RU" dirty="0" smtClean="0"/>
              <a:t>путь </a:t>
            </a:r>
            <a:r>
              <a:rPr lang="ru-RU" dirty="0" err="1" smtClean="0"/>
              <a:t>Энтнера</a:t>
            </a:r>
            <a:r>
              <a:rPr lang="ru-RU" dirty="0" smtClean="0"/>
              <a:t> — Дудорова обнаружен у некоторых эукариот, а именно </a:t>
            </a:r>
            <a:r>
              <a:rPr lang="ru-RU" dirty="0" err="1" smtClean="0"/>
              <a:t>Entamoeba</a:t>
            </a:r>
            <a:r>
              <a:rPr lang="ru-RU" dirty="0" smtClean="0"/>
              <a:t> </a:t>
            </a:r>
            <a:r>
              <a:rPr lang="ru-RU" dirty="0" err="1" smtClean="0"/>
              <a:t>histolytica</a:t>
            </a:r>
            <a:r>
              <a:rPr lang="ru-RU" dirty="0" smtClean="0"/>
              <a:t>, </a:t>
            </a:r>
            <a:r>
              <a:rPr lang="ru-RU" dirty="0" err="1" smtClean="0"/>
              <a:t>Aspergillus</a:t>
            </a:r>
            <a:r>
              <a:rPr lang="ru-RU" dirty="0" smtClean="0"/>
              <a:t> </a:t>
            </a:r>
            <a:r>
              <a:rPr lang="ru-RU" dirty="0" err="1" smtClean="0"/>
              <a:t>niger</a:t>
            </a:r>
            <a:r>
              <a:rPr lang="ru-RU" dirty="0" smtClean="0"/>
              <a:t> и </a:t>
            </a:r>
            <a:r>
              <a:rPr lang="ru-RU" dirty="0" err="1" smtClean="0"/>
              <a:t>Penicillum</a:t>
            </a:r>
            <a:r>
              <a:rPr lang="ru-RU" dirty="0" smtClean="0"/>
              <a:t> </a:t>
            </a:r>
            <a:r>
              <a:rPr lang="ru-RU" dirty="0" err="1" smtClean="0"/>
              <a:t>notatum</a:t>
            </a:r>
            <a:r>
              <a:rPr lang="ru-RU" dirty="0" smtClean="0"/>
              <a:t>[</a:t>
            </a:r>
            <a:r>
              <a:rPr lang="ru-RU" dirty="0" err="1" smtClean="0"/>
              <a:t>en</a:t>
            </a:r>
            <a:r>
              <a:rPr lang="ru-RU" dirty="0" smtClean="0"/>
              <a:t>]. Кроме того, ферменты, близкие к 6-фосфоглюконатдегидратазе и </a:t>
            </a:r>
            <a:r>
              <a:rPr lang="ru-RU" dirty="0" err="1" smtClean="0"/>
              <a:t>КДФГ-альдолазе</a:t>
            </a:r>
            <a:r>
              <a:rPr lang="ru-RU" dirty="0" smtClean="0"/>
              <a:t>, были обнаружены в печени коровы, они участвуют в синтезе </a:t>
            </a:r>
            <a:r>
              <a:rPr lang="ru-RU" dirty="0" err="1" smtClean="0"/>
              <a:t>гидроксипролина</a:t>
            </a:r>
            <a:r>
              <a:rPr lang="ru-RU" dirty="0" smtClean="0"/>
              <a:t>[3]. Путь </a:t>
            </a:r>
            <a:r>
              <a:rPr lang="ru-RU" dirty="0" err="1" smtClean="0"/>
              <a:t>Энтнера</a:t>
            </a:r>
            <a:r>
              <a:rPr lang="ru-RU" dirty="0" smtClean="0"/>
              <a:t> — Дудорова описан и у некоторых фотосинтезирующих эукариот, в частности, диатомовой водоросли </a:t>
            </a:r>
            <a:r>
              <a:rPr lang="ru-RU" dirty="0" err="1" smtClean="0"/>
              <a:t>Phaeodactylum</a:t>
            </a:r>
            <a:r>
              <a:rPr lang="ru-RU" dirty="0" smtClean="0"/>
              <a:t> </a:t>
            </a:r>
            <a:r>
              <a:rPr lang="ru-RU" dirty="0" err="1" smtClean="0"/>
              <a:t>tricornutum</a:t>
            </a:r>
            <a:r>
              <a:rPr lang="ru-RU" dirty="0" smtClean="0"/>
              <a:t>. У этой водоросли реакции пути протекают в митохондриях. Возможно, наличие этого пути даёт возможность водоросли использовать вместо с высокоэффективного пути, для синтеза ферментов которого требуется много энергии (обычного гликолиза), путь с меньшей эффективностью, но и менее затратный с точки зрения синтеза ферментов, что может давать определённое преимущество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BEF6-72DC-4B31-BDF3-A80B7599906B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Пентозофосфатный путь 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расщепления углеводов характерен для некоторых представителей семейства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Enterobacteriaceae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также для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гетероферментативных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молочнокислых бактерий и некоторых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маслянокислых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бактерий. В этом цикле глюкозо-6-фосфат, образующийся путем активирования глюкозы молекулой АТФ, превращается через ряд промежуточных реакций в 6-фосфоглюконовую кислоту, которая подвергается окислению 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декарбоксилированию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образованием рибулозо-5-фосфата, СО2 и НАДФ · Н2 . Рибулозо-5-фосфат включается в сложный цикл, приводящий к образованию из трех его молекул двух молекул глюкозо-6-фосфата и одной молекулы 3-фосфоглицеринового альдегида. Глюкозо-6-фосфат может снова включаться в цикл, а 3-ФГА может быть превращен в пировиноградную кислоту.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энергетической точки зрения этот путь катаболизма углеводов в 2 раза менее эффективен, чем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гликолитический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так как при окислении одной молекулы глюкозы образуется только одна молекула АТФ. Однако большое значение этого пути в том, что он обеспечивает клетки бактерий пентозами (рибулозо-5-фосфатом), которые являются предшественниками нуклеотидов и нуклеиновых кислот. Кроме того, в этом цикле образуются две молекулы НАДФ · Н2, которые необходимы клетке для восстановительных реакций биосинтеза.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Путь </a:t>
            </a:r>
            <a:r>
              <a:rPr lang="ru-RU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Энтнера</a:t>
            </a:r>
            <a:r>
              <a:rPr lang="ru-RU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Дудорова 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встречается у прокариот реже других. Он характерен в основном для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псевдомонад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уксуснокислых бактерий. От пентозофосфатного пути он отличается тем, что 6-фосфоглюконовая кислота превращается в пировиноградную кислоту и 3-ФГА. Последний может превращаться в пировиноградную кислоту. Из одной молекулы глюкозы при функционировании этого пути синтезируется одна молекула АТФ, по одной молекуле НАДФ · Н2 и НАД · Н2. Следует подчеркнуть, что путь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Энтнера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Дудорова является самым кратчайшим механизмом расщепления углеводов до пировиноградной кислоты.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BEF6-72DC-4B31-BDF3-A80B7599906B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8EB-5198-4619-A7EC-3A1A2A143F08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95D9-FACE-402F-8995-1D4D5D3101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8310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8EB-5198-4619-A7EC-3A1A2A143F08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95D9-FACE-402F-8995-1D4D5D3101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049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8EB-5198-4619-A7EC-3A1A2A143F08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95D9-FACE-402F-8995-1D4D5D3101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3149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8EB-5198-4619-A7EC-3A1A2A143F08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95D9-FACE-402F-8995-1D4D5D3101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402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8EB-5198-4619-A7EC-3A1A2A143F08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95D9-FACE-402F-8995-1D4D5D3101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5802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8EB-5198-4619-A7EC-3A1A2A143F08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95D9-FACE-402F-8995-1D4D5D3101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4497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8EB-5198-4619-A7EC-3A1A2A143F08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95D9-FACE-402F-8995-1D4D5D3101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3744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8EB-5198-4619-A7EC-3A1A2A143F08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95D9-FACE-402F-8995-1D4D5D3101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4849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8EB-5198-4619-A7EC-3A1A2A143F08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95D9-FACE-402F-8995-1D4D5D3101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14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8EB-5198-4619-A7EC-3A1A2A143F08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95D9-FACE-402F-8995-1D4D5D3101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3391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8EB-5198-4619-A7EC-3A1A2A143F08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95D9-FACE-402F-8995-1D4D5D3101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913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58EB-5198-4619-A7EC-3A1A2A143F08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95D9-FACE-402F-8995-1D4D5D3101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9790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F208CC2E-5AE2-4E09-84C0-C0FFC2B3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752600"/>
            <a:ext cx="8724900" cy="249158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Энергетический метаболизм </a:t>
            </a:r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микроорганизмов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-23099" y="258995"/>
            <a:ext cx="93066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altLang="ru-RU" sz="3200" b="1" dirty="0">
                <a:latin typeface="Arial" pitchFamily="34" charset="0"/>
                <a:cs typeface="Arial" pitchFamily="34" charset="0"/>
              </a:rPr>
              <a:t>Транспортные системы в клетках прокариот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465138" y="5782128"/>
            <a:ext cx="828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altLang="ru-RU" b="1" dirty="0">
                <a:latin typeface="Arial" pitchFamily="34" charset="0"/>
                <a:cs typeface="Arial" pitchFamily="34" charset="0"/>
              </a:rPr>
              <a:t>А. система первичного транспорта; Б. система вторичного транспорта</a:t>
            </a:r>
          </a:p>
        </p:txBody>
      </p:sp>
      <p:pic>
        <p:nvPicPr>
          <p:cNvPr id="2" name="Picture 2" descr="http://medbiol.ru/medbiol/microbiol/images/02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258" y="1083814"/>
            <a:ext cx="7536997" cy="43894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1" y="143561"/>
            <a:ext cx="914399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altLang="ru-RU" sz="3000" b="1" dirty="0">
                <a:latin typeface="Arial" pitchFamily="34" charset="0"/>
                <a:cs typeface="Arial" pitchFamily="34" charset="0"/>
              </a:rPr>
              <a:t>Преобразование энергии в клетках прокариот</a:t>
            </a:r>
          </a:p>
        </p:txBody>
      </p:sp>
      <p:pic>
        <p:nvPicPr>
          <p:cNvPr id="13314" name="Picture 2" descr="http://medbiol.ru/medbiol/microbiol/images/0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49" y="1023936"/>
            <a:ext cx="8378826" cy="5646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319093"/>
            <a:ext cx="9143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Гликолиз</a:t>
            </a:r>
            <a:endParaRPr lang="en-US" altLang="ru-RU" sz="36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ru-RU" sz="2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altLang="ru-RU" sz="2800" b="1" dirty="0" err="1" smtClean="0">
                <a:latin typeface="Arial" pitchFamily="34" charset="0"/>
                <a:cs typeface="Arial" pitchFamily="34" charset="0"/>
              </a:rPr>
              <a:t>Эмбдена</a:t>
            </a:r>
            <a:r>
              <a:rPr lang="ru-RU" altLang="ru-RU" sz="2800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altLang="ru-RU" sz="2800" b="1" dirty="0" err="1" smtClean="0">
                <a:latin typeface="Arial" pitchFamily="34" charset="0"/>
                <a:cs typeface="Arial" pitchFamily="34" charset="0"/>
              </a:rPr>
              <a:t>Мейергофа</a:t>
            </a:r>
            <a:r>
              <a:rPr lang="ru-RU" altLang="ru-RU" sz="2800" b="1" dirty="0" smtClean="0">
                <a:latin typeface="Arial" pitchFamily="34" charset="0"/>
                <a:cs typeface="Arial" pitchFamily="34" charset="0"/>
              </a:rPr>
              <a:t> – Парнаса</a:t>
            </a:r>
            <a:r>
              <a:rPr lang="en-US" altLang="ru-RU" sz="2800" b="1" dirty="0" smtClean="0">
                <a:latin typeface="Arial" pitchFamily="34" charset="0"/>
                <a:cs typeface="Arial" pitchFamily="34" charset="0"/>
              </a:rPr>
              <a:t>)</a:t>
            </a:r>
            <a:endParaRPr lang="ru-RU" altLang="ru-RU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3200" y="1417936"/>
            <a:ext cx="89407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- процесс окисления глюкозы, при котором из одной молекулы глюкозы образуются две молекулы пировиноградной кислоты.</a:t>
            </a: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4457" y="4180096"/>
            <a:ext cx="8403771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3200" dirty="0" smtClean="0">
                <a:latin typeface="Arial" charset="0"/>
                <a:cs typeface="Arial" charset="0"/>
              </a:rPr>
              <a:t>Глюкоза + 2НАД</a:t>
            </a:r>
            <a:r>
              <a:rPr lang="ru-RU" sz="3200" baseline="30000" dirty="0" smtClean="0">
                <a:latin typeface="Arial" charset="0"/>
                <a:cs typeface="Arial" charset="0"/>
              </a:rPr>
              <a:t>+</a:t>
            </a:r>
            <a:r>
              <a:rPr lang="ru-RU" sz="3200" dirty="0" smtClean="0">
                <a:latin typeface="Arial" charset="0"/>
                <a:cs typeface="Arial" charset="0"/>
              </a:rPr>
              <a:t> + 2АДФ + 2Ф</a:t>
            </a:r>
            <a:r>
              <a:rPr lang="ru-RU" sz="3200" baseline="-25000" dirty="0" smtClean="0">
                <a:latin typeface="Arial" charset="0"/>
                <a:cs typeface="Arial" charset="0"/>
              </a:rPr>
              <a:t>н</a:t>
            </a:r>
            <a:r>
              <a:rPr lang="ru-RU" sz="3200" dirty="0" smtClean="0">
                <a:latin typeface="Arial" charset="0"/>
                <a:cs typeface="Arial" charset="0"/>
              </a:rPr>
              <a:t> → 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3200" dirty="0" smtClean="0">
                <a:latin typeface="Arial" charset="0"/>
                <a:cs typeface="Arial" charset="0"/>
              </a:rPr>
              <a:t>2 </a:t>
            </a:r>
            <a:r>
              <a:rPr lang="ru-RU" sz="3200" dirty="0" err="1" smtClean="0">
                <a:latin typeface="Arial" charset="0"/>
                <a:cs typeface="Arial" charset="0"/>
              </a:rPr>
              <a:t>пируват</a:t>
            </a:r>
            <a:r>
              <a:rPr lang="ru-RU" sz="3200" dirty="0" smtClean="0">
                <a:latin typeface="Arial" charset="0"/>
                <a:cs typeface="Arial" charset="0"/>
              </a:rPr>
              <a:t> + 2 (НАДH + Н</a:t>
            </a:r>
            <a:r>
              <a:rPr lang="ru-RU" sz="3200" baseline="30000" dirty="0" smtClean="0">
                <a:latin typeface="Arial" charset="0"/>
                <a:cs typeface="Arial" charset="0"/>
              </a:rPr>
              <a:t>+</a:t>
            </a:r>
            <a:r>
              <a:rPr lang="ru-RU" sz="3200" dirty="0" smtClean="0">
                <a:latin typeface="Arial" charset="0"/>
                <a:cs typeface="Arial" charset="0"/>
              </a:rPr>
              <a:t>) + 2АТФ + 2Н</a:t>
            </a:r>
            <a:r>
              <a:rPr lang="ru-RU" sz="3200" baseline="-25000" dirty="0" smtClean="0">
                <a:latin typeface="Arial" charset="0"/>
                <a:cs typeface="Arial" charset="0"/>
              </a:rPr>
              <a:t>2</a:t>
            </a:r>
            <a:r>
              <a:rPr lang="ru-RU" sz="3200" dirty="0" smtClean="0">
                <a:latin typeface="Arial" charset="0"/>
                <a:cs typeface="Arial" charset="0"/>
              </a:rPr>
              <a:t>O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48808" y="3389478"/>
            <a:ext cx="5662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Суммарная реакция гликолиза</a:t>
            </a:r>
            <a:endParaRPr lang="ru-RU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ScanImage_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9660" y="0"/>
            <a:ext cx="5248275" cy="678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Oval 6"/>
          <p:cNvSpPr>
            <a:spLocks noChangeArrowheads="1"/>
          </p:cNvSpPr>
          <p:nvPr/>
        </p:nvSpPr>
        <p:spPr bwMode="auto">
          <a:xfrm>
            <a:off x="4824168" y="2997200"/>
            <a:ext cx="863600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7412" name="Oval 7"/>
          <p:cNvSpPr>
            <a:spLocks noChangeArrowheads="1"/>
          </p:cNvSpPr>
          <p:nvPr/>
        </p:nvSpPr>
        <p:spPr bwMode="auto">
          <a:xfrm>
            <a:off x="4608268" y="4437063"/>
            <a:ext cx="863600" cy="4318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7413" name="Oval 8"/>
          <p:cNvSpPr>
            <a:spLocks noChangeArrowheads="1"/>
          </p:cNvSpPr>
          <p:nvPr/>
        </p:nvSpPr>
        <p:spPr bwMode="auto">
          <a:xfrm>
            <a:off x="6984756" y="620713"/>
            <a:ext cx="1008062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411161" y="250158"/>
            <a:ext cx="23407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altLang="ru-RU" sz="3600" b="1" i="1" dirty="0">
                <a:latin typeface="Arial" pitchFamily="34" charset="0"/>
                <a:cs typeface="Arial" pitchFamily="34" charset="0"/>
              </a:rPr>
              <a:t>Гликолиз</a:t>
            </a:r>
          </a:p>
        </p:txBody>
      </p:sp>
      <p:sp>
        <p:nvSpPr>
          <p:cNvPr id="17415" name="Oval 10"/>
          <p:cNvSpPr>
            <a:spLocks noChangeArrowheads="1"/>
          </p:cNvSpPr>
          <p:nvPr/>
        </p:nvSpPr>
        <p:spPr bwMode="auto">
          <a:xfrm>
            <a:off x="6911731" y="1844675"/>
            <a:ext cx="1008062" cy="288925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7416" name="Oval 0"/>
          <p:cNvSpPr>
            <a:spLocks noChangeArrowheads="1"/>
          </p:cNvSpPr>
          <p:nvPr/>
        </p:nvSpPr>
        <p:spPr bwMode="auto">
          <a:xfrm>
            <a:off x="2879481" y="1557338"/>
            <a:ext cx="792162" cy="4318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7417" name="Oval 1"/>
          <p:cNvSpPr>
            <a:spLocks noChangeArrowheads="1"/>
          </p:cNvSpPr>
          <p:nvPr/>
        </p:nvSpPr>
        <p:spPr bwMode="auto">
          <a:xfrm>
            <a:off x="2879481" y="5013325"/>
            <a:ext cx="792162" cy="4318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03199" y="857434"/>
          <a:ext cx="8636001" cy="5952490"/>
        </p:xfrm>
        <a:graphic>
          <a:graphicData uri="http://schemas.openxmlformats.org/drawingml/2006/table">
            <a:tbl>
              <a:tblPr/>
              <a:tblGrid>
                <a:gridCol w="3121645"/>
                <a:gridCol w="1711613"/>
                <a:gridCol w="1596571"/>
                <a:gridCol w="2206172"/>
              </a:tblGrid>
              <a:tr h="10617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Фермент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Обратимость реакции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 err="1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Кофактор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Изменение свободной энергии</a:t>
                      </a:r>
                      <a:r>
                        <a:rPr lang="ru-RU" sz="18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/>
                      </a:r>
                      <a:br>
                        <a:rPr lang="ru-RU" sz="18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ru-RU" sz="18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(Δ</a:t>
                      </a:r>
                      <a:r>
                        <a:rPr lang="ru-RU" sz="1800" i="1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G′</a:t>
                      </a:r>
                      <a:r>
                        <a:rPr lang="ru-RU" sz="1800" i="1" baseline="30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</a:t>
                      </a:r>
                      <a:r>
                        <a:rPr lang="ru-RU" sz="18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кДж/моль)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Гексокиназа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→</a:t>
                      </a:r>
                      <a:endParaRPr lang="ru-RU" sz="2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Mg</a:t>
                      </a:r>
                      <a:r>
                        <a:rPr lang="ru-RU" sz="1800" baseline="300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2+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−16,7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3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Фосфоглюкозоизомераза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kern="12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↔</a:t>
                      </a: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Mg</a:t>
                      </a:r>
                      <a:r>
                        <a:rPr lang="ru-RU" sz="1800" baseline="300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2+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1,7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Фосфофруктокиназа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kern="12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→</a:t>
                      </a: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Mg</a:t>
                      </a:r>
                      <a:r>
                        <a:rPr lang="ru-RU" sz="1800" baseline="300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2+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−20,2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Альдолаза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kern="12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↔</a:t>
                      </a: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rgbClr val="222222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23,8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8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Изомераза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kern="12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↔</a:t>
                      </a: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rgbClr val="222222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7,5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8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Фосфатдегидрогеназа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kern="12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→</a:t>
                      </a: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rgbClr val="222222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6,3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Фосфоглицераткиназа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kern="12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↔</a:t>
                      </a: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Mg</a:t>
                      </a:r>
                      <a:r>
                        <a:rPr lang="ru-RU" sz="1800" baseline="3000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2+</a:t>
                      </a:r>
                      <a:endParaRPr lang="ru-RU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−18,5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Фосфоглицератмутаза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kern="12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↔</a:t>
                      </a: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Mg</a:t>
                      </a:r>
                      <a:r>
                        <a:rPr lang="ru-RU" sz="1800" baseline="3000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2+</a:t>
                      </a:r>
                      <a:endParaRPr lang="ru-RU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4,4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Енолаза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kern="12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↔</a:t>
                      </a: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Mg</a:t>
                      </a:r>
                      <a:r>
                        <a:rPr lang="ru-RU" sz="1800" baseline="3000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2+</a:t>
                      </a:r>
                      <a:endParaRPr lang="ru-RU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7,5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8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Пируваткиназа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kern="12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→</a:t>
                      </a: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</a:t>
                      </a:r>
                      <a:r>
                        <a:rPr lang="ru-RU" sz="1800" baseline="3000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  <a:r>
                        <a:rPr lang="ru-RU" sz="180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Mg</a:t>
                      </a:r>
                      <a:r>
                        <a:rPr lang="ru-RU" sz="1800" baseline="3000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2+</a:t>
                      </a:r>
                      <a:r>
                        <a:rPr lang="ru-RU" sz="180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/Mn</a:t>
                      </a:r>
                      <a:r>
                        <a:rPr lang="ru-RU" sz="1800" baseline="3000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2+</a:t>
                      </a:r>
                      <a:endParaRPr lang="ru-RU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−31,4</a:t>
                      </a:r>
                      <a:endParaRPr lang="ru-RU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0676" marR="506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101383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Гликолиз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319093"/>
            <a:ext cx="9143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Пентозофосфатный путь</a:t>
            </a:r>
            <a:endParaRPr lang="en-US" altLang="ru-RU" sz="36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ru-RU" sz="2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altLang="ru-RU" sz="2800" b="1" dirty="0" err="1" smtClean="0">
                <a:latin typeface="Arial" pitchFamily="34" charset="0"/>
                <a:cs typeface="Arial" pitchFamily="34" charset="0"/>
              </a:rPr>
              <a:t>Варбурга</a:t>
            </a:r>
            <a:r>
              <a:rPr lang="ru-RU" altLang="ru-RU" sz="2800" b="1" dirty="0" smtClean="0">
                <a:latin typeface="Arial" pitchFamily="34" charset="0"/>
                <a:cs typeface="Arial" pitchFamily="34" charset="0"/>
              </a:rPr>
              <a:t> – Диккенса – </a:t>
            </a:r>
            <a:r>
              <a:rPr lang="ru-RU" altLang="ru-RU" sz="2800" b="1" dirty="0" err="1" smtClean="0">
                <a:latin typeface="Arial" pitchFamily="34" charset="0"/>
                <a:cs typeface="Arial" pitchFamily="34" charset="0"/>
              </a:rPr>
              <a:t>Хорекера</a:t>
            </a:r>
            <a:r>
              <a:rPr lang="en-US" altLang="ru-RU" sz="2800" b="1" dirty="0" smtClean="0">
                <a:latin typeface="Arial" pitchFamily="34" charset="0"/>
                <a:cs typeface="Arial" pitchFamily="34" charset="0"/>
              </a:rPr>
              <a:t>)</a:t>
            </a:r>
            <a:endParaRPr lang="ru-RU" altLang="ru-RU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ru-RU" altLang="ru-RU" sz="3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39979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- альтернативный путь окисления глюкозы, включает в себя окислительный и неокислительный этапы.</a:t>
            </a: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39088" y="3026628"/>
            <a:ext cx="46876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Суммарная реакция ПФП</a:t>
            </a:r>
          </a:p>
          <a:p>
            <a:endParaRPr lang="ru-RU" sz="2800" b="1" dirty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3817273"/>
            <a:ext cx="91440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3 глюкозо-6-фосфат + 6 НАДФ</a:t>
            </a:r>
            <a:r>
              <a:rPr lang="ru-RU" sz="32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 → 3СО</a:t>
            </a:r>
            <a:r>
              <a:rPr lang="ru-RU" sz="3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 + </a:t>
            </a:r>
          </a:p>
          <a:p>
            <a:pPr lvl="0" indent="45085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6 (НАДФH + Н</a:t>
            </a:r>
            <a:r>
              <a:rPr lang="ru-RU" sz="32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 + 2 фруктозо-6-фосфат </a:t>
            </a:r>
          </a:p>
          <a:p>
            <a:pPr lvl="0" indent="45085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+ глицеральдегид-3-фосфат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Пентозофосфатный путь окисления углеводов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6418" y="19055"/>
            <a:ext cx="513805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0" y="0"/>
            <a:ext cx="51541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altLang="ru-RU" sz="2800" b="1" i="1" dirty="0">
                <a:latin typeface="Arial" pitchFamily="34" charset="0"/>
                <a:cs typeface="Arial" pitchFamily="34" charset="0"/>
              </a:rPr>
              <a:t>Пентозофосфатный путь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0645" y="485013"/>
          <a:ext cx="4843780" cy="2839212"/>
        </p:xfrm>
        <a:graphic>
          <a:graphicData uri="http://schemas.openxmlformats.org/drawingml/2006/table">
            <a:tbl>
              <a:tblPr/>
              <a:tblGrid>
                <a:gridCol w="1014730"/>
                <a:gridCol w="382905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Стадия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Фермент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Глюкозо-6-фосфатдегидрогеназа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6-Фосфоглюконолактоназа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6-Фосфоглюконатдегидрогеназа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Рибулозо-5-фосфатизомераза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Рибулозо-5-фосфат-3-эпимераза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Транскетолаза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Трансальдолаза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Транскетолаза</a:t>
                      </a:r>
                      <a:endParaRPr lang="ru-RU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319093"/>
            <a:ext cx="9143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3600" b="1" dirty="0" err="1" smtClean="0">
                <a:latin typeface="Arial" pitchFamily="34" charset="0"/>
                <a:cs typeface="Arial" pitchFamily="34" charset="0"/>
              </a:rPr>
              <a:t>КДФГ-путь</a:t>
            </a:r>
            <a:endParaRPr lang="ru-RU" altLang="ru-RU" sz="36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altLang="ru-RU" sz="2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altLang="ru-RU" sz="2800" b="1" dirty="0" err="1" smtClean="0">
                <a:latin typeface="Arial" pitchFamily="34" charset="0"/>
                <a:cs typeface="Arial" pitchFamily="34" charset="0"/>
              </a:rPr>
              <a:t>Энтнера</a:t>
            </a:r>
            <a:r>
              <a:rPr lang="ru-RU" altLang="ru-RU" sz="2800" b="1" dirty="0" smtClean="0">
                <a:latin typeface="Arial" pitchFamily="34" charset="0"/>
                <a:cs typeface="Arial" pitchFamily="34" charset="0"/>
              </a:rPr>
              <a:t> – Дудорова)</a:t>
            </a:r>
            <a:endParaRPr lang="en-US" altLang="ru-RU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39979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– путь окисления глюкозы, альтернативный гликолизу и пентозофосфатному пути.</a:t>
            </a: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39088" y="3026628"/>
            <a:ext cx="57853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Суммарная реакция </a:t>
            </a:r>
            <a:r>
              <a:rPr lang="ru-RU" sz="2800" b="1" dirty="0" err="1" smtClean="0">
                <a:latin typeface="Arial" pitchFamily="34" charset="0"/>
                <a:cs typeface="Arial" pitchFamily="34" charset="0"/>
              </a:rPr>
              <a:t>КДФГ-пути</a:t>
            </a:r>
            <a:endParaRPr lang="ru-RU" sz="2800" b="1" dirty="0" smtClean="0">
              <a:latin typeface="Arial" pitchFamily="34" charset="0"/>
              <a:cs typeface="Arial" pitchFamily="34" charset="0"/>
            </a:endParaRPr>
          </a:p>
          <a:p>
            <a:endParaRPr lang="ru-RU" sz="2800" b="1" dirty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3817273"/>
            <a:ext cx="9144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Глюкоза + </a:t>
            </a:r>
            <a:r>
              <a:rPr lang="ru-RU" sz="3200" dirty="0" smtClean="0">
                <a:latin typeface="Arial" charset="0"/>
                <a:cs typeface="Arial" charset="0"/>
              </a:rPr>
              <a:t>НАД</a:t>
            </a:r>
            <a:r>
              <a:rPr lang="ru-RU" sz="3200" baseline="30000" dirty="0" smtClean="0">
                <a:latin typeface="Arial" charset="0"/>
                <a:cs typeface="Arial" charset="0"/>
              </a:rPr>
              <a:t>+</a:t>
            </a:r>
            <a:r>
              <a:rPr lang="ru-RU" sz="3200" dirty="0" smtClean="0">
                <a:latin typeface="Arial" charset="0"/>
                <a:cs typeface="Arial" charset="0"/>
              </a:rPr>
              <a:t> </a:t>
            </a:r>
            <a:r>
              <a:rPr lang="en-US" sz="3200" dirty="0" smtClean="0">
                <a:latin typeface="Arial" charset="0"/>
                <a:cs typeface="Arial" charset="0"/>
              </a:rPr>
              <a:t>+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НАДФ</a:t>
            </a:r>
            <a:r>
              <a:rPr lang="ru-RU" sz="32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 → </a:t>
            </a:r>
          </a:p>
          <a:p>
            <a:pPr lvl="0" indent="45085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пируват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+ НАД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H +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(НАДФH + Н</a:t>
            </a:r>
            <a:r>
              <a:rPr lang="ru-RU" sz="32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 + АТФ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ScanImage_9"/>
          <p:cNvPicPr>
            <a:picLocks noChangeAspect="1" noChangeArrowheads="1"/>
          </p:cNvPicPr>
          <p:nvPr/>
        </p:nvPicPr>
        <p:blipFill>
          <a:blip r:embed="rId2"/>
          <a:srcRect r="69348"/>
          <a:stretch>
            <a:fillRect/>
          </a:stretch>
        </p:blipFill>
        <p:spPr bwMode="auto">
          <a:xfrm>
            <a:off x="1681163" y="404813"/>
            <a:ext cx="2314575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6" descr="ScanImage_10"/>
          <p:cNvPicPr>
            <a:picLocks noChangeAspect="1" noChangeArrowheads="1"/>
          </p:cNvPicPr>
          <p:nvPr/>
        </p:nvPicPr>
        <p:blipFill>
          <a:blip r:embed="rId3"/>
          <a:srcRect l="3709" t="1236" r="40616" b="1208"/>
          <a:stretch>
            <a:fillRect/>
          </a:stretch>
        </p:blipFill>
        <p:spPr bwMode="auto">
          <a:xfrm>
            <a:off x="5459413" y="431800"/>
            <a:ext cx="3360737" cy="631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11"/>
          <p:cNvSpPr>
            <a:spLocks noChangeArrowheads="1"/>
          </p:cNvSpPr>
          <p:nvPr/>
        </p:nvSpPr>
        <p:spPr bwMode="auto">
          <a:xfrm>
            <a:off x="7596188" y="6381750"/>
            <a:ext cx="129698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9461" name="Rectangle 12"/>
          <p:cNvSpPr>
            <a:spLocks noChangeArrowheads="1"/>
          </p:cNvSpPr>
          <p:nvPr/>
        </p:nvSpPr>
        <p:spPr bwMode="auto">
          <a:xfrm>
            <a:off x="8316913" y="5445125"/>
            <a:ext cx="5048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9462" name="Rectangle 13"/>
          <p:cNvSpPr>
            <a:spLocks noChangeArrowheads="1"/>
          </p:cNvSpPr>
          <p:nvPr/>
        </p:nvSpPr>
        <p:spPr bwMode="auto">
          <a:xfrm>
            <a:off x="8316913" y="5373688"/>
            <a:ext cx="576262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9463" name="Oval 14"/>
          <p:cNvSpPr>
            <a:spLocks noChangeArrowheads="1"/>
          </p:cNvSpPr>
          <p:nvPr/>
        </p:nvSpPr>
        <p:spPr bwMode="auto">
          <a:xfrm>
            <a:off x="2700338" y="6165850"/>
            <a:ext cx="1366837" cy="576263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9464" name="Oval 15"/>
          <p:cNvSpPr>
            <a:spLocks noChangeArrowheads="1"/>
          </p:cNvSpPr>
          <p:nvPr/>
        </p:nvSpPr>
        <p:spPr bwMode="auto">
          <a:xfrm>
            <a:off x="7667625" y="2565400"/>
            <a:ext cx="1222375" cy="4318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9465" name="Oval 0"/>
          <p:cNvSpPr>
            <a:spLocks noChangeArrowheads="1"/>
          </p:cNvSpPr>
          <p:nvPr/>
        </p:nvSpPr>
        <p:spPr bwMode="auto">
          <a:xfrm>
            <a:off x="2627313" y="2997200"/>
            <a:ext cx="1152525" cy="57467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9466" name="Text Box 0"/>
          <p:cNvSpPr txBox="1">
            <a:spLocks noChangeArrowheads="1"/>
          </p:cNvSpPr>
          <p:nvPr/>
        </p:nvSpPr>
        <p:spPr bwMode="auto">
          <a:xfrm>
            <a:off x="-80327" y="64770"/>
            <a:ext cx="245776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altLang="ru-RU" sz="3200" b="1" dirty="0" err="1">
                <a:latin typeface="Arial" pitchFamily="34" charset="0"/>
                <a:cs typeface="Arial" pitchFamily="34" charset="0"/>
              </a:rPr>
              <a:t>КДФГ-путь</a:t>
            </a:r>
            <a:endParaRPr lang="ru-RU" altLang="ru-RU" sz="32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ru-RU" sz="3200" b="1" dirty="0">
                <a:latin typeface="Arial" pitchFamily="34" charset="0"/>
                <a:cs typeface="Arial" pitchFamily="34" charset="0"/>
              </a:rPr>
              <a:t>I</a:t>
            </a:r>
            <a:endParaRPr lang="ru-RU" alt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67" name="Line 4"/>
          <p:cNvSpPr>
            <a:spLocks noChangeShapeType="1"/>
          </p:cNvSpPr>
          <p:nvPr/>
        </p:nvSpPr>
        <p:spPr bwMode="auto">
          <a:xfrm>
            <a:off x="3851275" y="49418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9468" name="Line 5"/>
          <p:cNvSpPr>
            <a:spLocks noChangeShapeType="1"/>
          </p:cNvSpPr>
          <p:nvPr/>
        </p:nvSpPr>
        <p:spPr bwMode="auto">
          <a:xfrm rot="-5400000">
            <a:off x="2735262" y="3105151"/>
            <a:ext cx="3673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9469" name="Line 6"/>
          <p:cNvSpPr>
            <a:spLocks noChangeShapeType="1"/>
          </p:cNvSpPr>
          <p:nvPr/>
        </p:nvSpPr>
        <p:spPr bwMode="auto">
          <a:xfrm>
            <a:off x="4572000" y="126841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ScanImage_10"/>
          <p:cNvPicPr>
            <a:picLocks noChangeAspect="1" noChangeArrowheads="1"/>
          </p:cNvPicPr>
          <p:nvPr/>
        </p:nvPicPr>
        <p:blipFill>
          <a:blip r:embed="rId2"/>
          <a:srcRect l="77933" t="1236" b="1236"/>
          <a:stretch>
            <a:fillRect/>
          </a:stretch>
        </p:blipFill>
        <p:spPr bwMode="auto">
          <a:xfrm>
            <a:off x="2339975" y="666750"/>
            <a:ext cx="1873250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5" descr="ScanImage_9"/>
          <p:cNvPicPr>
            <a:picLocks noChangeAspect="1" noChangeArrowheads="1"/>
          </p:cNvPicPr>
          <p:nvPr/>
        </p:nvPicPr>
        <p:blipFill>
          <a:blip r:embed="rId3"/>
          <a:srcRect l="37718" t="11736" r="2847" b="10048"/>
          <a:stretch>
            <a:fillRect/>
          </a:stretch>
        </p:blipFill>
        <p:spPr bwMode="auto">
          <a:xfrm>
            <a:off x="4702175" y="1266825"/>
            <a:ext cx="419100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Line 7"/>
          <p:cNvSpPr>
            <a:spLocks noChangeShapeType="1"/>
          </p:cNvSpPr>
          <p:nvPr/>
        </p:nvSpPr>
        <p:spPr bwMode="auto">
          <a:xfrm>
            <a:off x="4500563" y="5589588"/>
            <a:ext cx="2879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113030" y="39370"/>
            <a:ext cx="252287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altLang="ru-RU" sz="3200" b="1" i="1" dirty="0" err="1">
                <a:latin typeface="Arial" pitchFamily="34" charset="0"/>
                <a:cs typeface="Arial" pitchFamily="34" charset="0"/>
              </a:rPr>
              <a:t>КДФГ-путь</a:t>
            </a:r>
            <a:endParaRPr lang="ru-RU" altLang="ru-RU" sz="3200" b="1" i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ru-RU" sz="3200" b="1" i="1" dirty="0">
                <a:latin typeface="Arial" pitchFamily="34" charset="0"/>
                <a:cs typeface="Arial" pitchFamily="34" charset="0"/>
              </a:rPr>
              <a:t>II</a:t>
            </a:r>
            <a:endParaRPr lang="ru-RU" altLang="ru-RU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6" name="Oval 9"/>
          <p:cNvSpPr>
            <a:spLocks noChangeArrowheads="1"/>
          </p:cNvSpPr>
          <p:nvPr/>
        </p:nvSpPr>
        <p:spPr bwMode="auto">
          <a:xfrm>
            <a:off x="2917825" y="4654550"/>
            <a:ext cx="1366838" cy="719138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7" name="Oval 10"/>
          <p:cNvSpPr>
            <a:spLocks noChangeArrowheads="1"/>
          </p:cNvSpPr>
          <p:nvPr/>
        </p:nvSpPr>
        <p:spPr bwMode="auto">
          <a:xfrm>
            <a:off x="4572000" y="1268413"/>
            <a:ext cx="1222375" cy="4318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8" name="Oval 11"/>
          <p:cNvSpPr>
            <a:spLocks noChangeArrowheads="1"/>
          </p:cNvSpPr>
          <p:nvPr/>
        </p:nvSpPr>
        <p:spPr bwMode="auto">
          <a:xfrm>
            <a:off x="2843213" y="2205038"/>
            <a:ext cx="1366837" cy="7191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9" name="Oval 12"/>
          <p:cNvSpPr>
            <a:spLocks noChangeArrowheads="1"/>
          </p:cNvSpPr>
          <p:nvPr/>
        </p:nvSpPr>
        <p:spPr bwMode="auto">
          <a:xfrm>
            <a:off x="6011863" y="1773238"/>
            <a:ext cx="1366837" cy="7191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0" name="Line 0"/>
          <p:cNvSpPr>
            <a:spLocks noChangeShapeType="1"/>
          </p:cNvSpPr>
          <p:nvPr/>
        </p:nvSpPr>
        <p:spPr bwMode="auto">
          <a:xfrm>
            <a:off x="468313" y="5589588"/>
            <a:ext cx="1655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ru-RU"/>
          </a:p>
        </p:txBody>
      </p:sp>
      <p:pic>
        <p:nvPicPr>
          <p:cNvPr id="20491" name="Picture 1" descr="ScanImage_9"/>
          <p:cNvPicPr>
            <a:picLocks noChangeAspect="1" noChangeArrowheads="1"/>
          </p:cNvPicPr>
          <p:nvPr/>
        </p:nvPicPr>
        <p:blipFill>
          <a:blip r:embed="rId3"/>
          <a:srcRect l="77544" t="94385" r="11223" b="1132"/>
          <a:stretch>
            <a:fillRect/>
          </a:stretch>
        </p:blipFill>
        <p:spPr bwMode="auto">
          <a:xfrm>
            <a:off x="2627313" y="404813"/>
            <a:ext cx="7921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2" name="Line 2"/>
          <p:cNvSpPr>
            <a:spLocks noChangeShapeType="1"/>
          </p:cNvSpPr>
          <p:nvPr/>
        </p:nvSpPr>
        <p:spPr bwMode="auto">
          <a:xfrm flipH="1">
            <a:off x="4500563" y="1052513"/>
            <a:ext cx="0" cy="453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493" name="Line 3"/>
          <p:cNvSpPr>
            <a:spLocks noChangeShapeType="1"/>
          </p:cNvSpPr>
          <p:nvPr/>
        </p:nvSpPr>
        <p:spPr bwMode="auto">
          <a:xfrm>
            <a:off x="3779838" y="105251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AD540343-00AA-4533-8222-5DEF3372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10550" cy="1371601"/>
          </a:xfrm>
        </p:spPr>
        <p:txBody>
          <a:bodyPr>
            <a:normAutofit/>
          </a:bodyPr>
          <a:lstStyle/>
          <a:p>
            <a:pPr algn="ctr"/>
            <a:r>
              <a:rPr lang="ru-RU" altLang="ru-RU" sz="3600" b="1" dirty="0" smtClean="0">
                <a:latin typeface="Arial" panose="020B0604020202020204" pitchFamily="34" charset="0"/>
              </a:rPr>
              <a:t>Метаболизм прокариот</a:t>
            </a:r>
            <a:endParaRPr lang="ru-RU" altLang="ru-RU" sz="3600" b="1" dirty="0">
              <a:latin typeface="Arial" panose="020B0604020202020204" pitchFamily="34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619E47E5-51C4-41C9-AD67-33D8D616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60923"/>
            <a:ext cx="8191500" cy="4663677"/>
          </a:xfrm>
        </p:spPr>
        <p:txBody>
          <a:bodyPr>
            <a:normAutofit/>
          </a:bodyPr>
          <a:lstStyle/>
          <a:p>
            <a:pPr algn="just"/>
            <a:r>
              <a:rPr lang="ru-RU" altLang="ru-RU" sz="2400" b="1" dirty="0">
                <a:latin typeface="Arial" panose="020B0604020202020204" pitchFamily="34" charset="0"/>
              </a:rPr>
              <a:t>Метаболизм </a:t>
            </a:r>
            <a:r>
              <a:rPr lang="ru-RU" altLang="ru-RU" sz="2400" dirty="0">
                <a:latin typeface="Arial" panose="020B0604020202020204" pitchFamily="34" charset="0"/>
              </a:rPr>
              <a:t>– совокупность ферментативных процессов, протекающих в клетке и обеспечивающих её энергетические и биосинтетические потребности.</a:t>
            </a:r>
          </a:p>
          <a:p>
            <a:pPr algn="just"/>
            <a:r>
              <a:rPr lang="ru-RU" altLang="ru-RU" sz="2400" b="1" dirty="0">
                <a:latin typeface="Arial" panose="020B0604020202020204" pitchFamily="34" charset="0"/>
              </a:rPr>
              <a:t>Энергетический метаболизм (катаболизм)</a:t>
            </a:r>
            <a:r>
              <a:rPr lang="ru-RU" altLang="ru-RU" sz="3600" dirty="0">
                <a:latin typeface="Arial" panose="020B0604020202020204" pitchFamily="34" charset="0"/>
              </a:rPr>
              <a:t> – </a:t>
            </a:r>
            <a:r>
              <a:rPr lang="ru-RU" altLang="ru-RU" sz="1800" dirty="0">
                <a:latin typeface="Arial" panose="020B0604020202020204" pitchFamily="34" charset="0"/>
              </a:rPr>
              <a:t>поток реакций, сопровождающийся мобилизацией энергии и преобразованием её в электрохимическую или химическую форму, которая затем используется во всех энергозависимых процессах.</a:t>
            </a:r>
          </a:p>
          <a:p>
            <a:pPr algn="just"/>
            <a:r>
              <a:rPr lang="ru-RU" altLang="ru-RU" sz="2400" b="1" dirty="0">
                <a:latin typeface="Arial" panose="020B0604020202020204" pitchFamily="34" charset="0"/>
              </a:rPr>
              <a:t>Конструктивный метаболизм (биосинтез, анаболизм) – </a:t>
            </a:r>
            <a:r>
              <a:rPr lang="ru-RU" altLang="ru-RU" sz="1800" dirty="0">
                <a:latin typeface="Arial" panose="020B0604020202020204" pitchFamily="34" charset="0"/>
              </a:rPr>
              <a:t>поток реакций, в результате которых за счет поступающих извне веществ строится вещество клетки и при этом используется запасённая клеткой энергия.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КДФГ"/>
          <p:cNvPicPr>
            <a:picLocks noChangeAspect="1" noChangeArrowheads="1"/>
          </p:cNvPicPr>
          <p:nvPr/>
        </p:nvPicPr>
        <p:blipFill>
          <a:blip r:embed="rId2"/>
          <a:srcRect l="1611" t="2573" r="2000" b="1273"/>
          <a:stretch>
            <a:fillRect/>
          </a:stretch>
        </p:blipFill>
        <p:spPr bwMode="auto">
          <a:xfrm>
            <a:off x="0" y="404813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38125" y="5667375"/>
            <a:ext cx="86661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altLang="ru-RU" b="1">
                <a:solidFill>
                  <a:srgbClr val="C00000"/>
                </a:solidFill>
              </a:rPr>
              <a:t>Ф</a:t>
            </a:r>
            <a:r>
              <a:rPr lang="en-US" altLang="ru-RU" b="1">
                <a:solidFill>
                  <a:srgbClr val="C00000"/>
                </a:solidFill>
              </a:rPr>
              <a:t>1</a:t>
            </a:r>
            <a:r>
              <a:rPr lang="en-US" altLang="ru-RU">
                <a:solidFill>
                  <a:srgbClr val="C00000"/>
                </a:solidFill>
              </a:rPr>
              <a:t> - </a:t>
            </a:r>
            <a:r>
              <a:rPr lang="ru-RU" altLang="ru-RU">
                <a:solidFill>
                  <a:srgbClr val="C00000"/>
                </a:solidFill>
              </a:rPr>
              <a:t>гексокиназа</a:t>
            </a:r>
            <a:r>
              <a:rPr lang="en-US" altLang="ru-RU">
                <a:solidFill>
                  <a:srgbClr val="C00000"/>
                </a:solidFill>
              </a:rPr>
              <a:t>; </a:t>
            </a:r>
            <a:r>
              <a:rPr lang="ru-RU" altLang="ru-RU" b="1">
                <a:solidFill>
                  <a:srgbClr val="C00000"/>
                </a:solidFill>
              </a:rPr>
              <a:t>Ф</a:t>
            </a:r>
            <a:r>
              <a:rPr lang="en-US" altLang="ru-RU" b="1">
                <a:solidFill>
                  <a:srgbClr val="C00000"/>
                </a:solidFill>
              </a:rPr>
              <a:t>2</a:t>
            </a:r>
            <a:r>
              <a:rPr lang="en-US" altLang="ru-RU">
                <a:solidFill>
                  <a:srgbClr val="C00000"/>
                </a:solidFill>
              </a:rPr>
              <a:t> - </a:t>
            </a:r>
            <a:r>
              <a:rPr lang="ru-RU" altLang="ru-RU">
                <a:solidFill>
                  <a:srgbClr val="C00000"/>
                </a:solidFill>
              </a:rPr>
              <a:t>глюкозо</a:t>
            </a:r>
            <a:r>
              <a:rPr lang="en-US" altLang="ru-RU">
                <a:solidFill>
                  <a:srgbClr val="C00000"/>
                </a:solidFill>
              </a:rPr>
              <a:t>-6-</a:t>
            </a:r>
            <a:r>
              <a:rPr lang="ru-RU" altLang="ru-RU">
                <a:solidFill>
                  <a:srgbClr val="C00000"/>
                </a:solidFill>
              </a:rPr>
              <a:t>фосфатдегидрогеназа</a:t>
            </a:r>
            <a:r>
              <a:rPr lang="en-US" altLang="ru-RU">
                <a:solidFill>
                  <a:srgbClr val="C00000"/>
                </a:solidFill>
              </a:rPr>
              <a:t>; </a:t>
            </a:r>
            <a:r>
              <a:rPr lang="ru-RU" altLang="ru-RU" b="1">
                <a:solidFill>
                  <a:srgbClr val="C00000"/>
                </a:solidFill>
              </a:rPr>
              <a:t>Ф</a:t>
            </a:r>
            <a:r>
              <a:rPr lang="en-US" altLang="ru-RU" b="1">
                <a:solidFill>
                  <a:srgbClr val="C00000"/>
                </a:solidFill>
              </a:rPr>
              <a:t>3</a:t>
            </a:r>
            <a:r>
              <a:rPr lang="en-US" altLang="ru-RU">
                <a:solidFill>
                  <a:srgbClr val="C00000"/>
                </a:solidFill>
              </a:rPr>
              <a:t> - 6-</a:t>
            </a:r>
            <a:r>
              <a:rPr lang="ru-RU" altLang="ru-RU">
                <a:solidFill>
                  <a:srgbClr val="C00000"/>
                </a:solidFill>
              </a:rPr>
              <a:t>фосфоглюконат</a:t>
            </a:r>
            <a:r>
              <a:rPr lang="en-US" altLang="ru-RU">
                <a:solidFill>
                  <a:srgbClr val="C00000"/>
                </a:solidFill>
              </a:rPr>
              <a:t>-</a:t>
            </a:r>
            <a:r>
              <a:rPr lang="ru-RU" altLang="ru-RU">
                <a:solidFill>
                  <a:srgbClr val="C00000"/>
                </a:solidFill>
              </a:rPr>
              <a:t>дегидратаза</a:t>
            </a:r>
            <a:r>
              <a:rPr lang="en-US" altLang="ru-RU">
                <a:solidFill>
                  <a:srgbClr val="C00000"/>
                </a:solidFill>
              </a:rPr>
              <a:t>; </a:t>
            </a:r>
            <a:r>
              <a:rPr lang="ru-RU" altLang="ru-RU" b="1">
                <a:solidFill>
                  <a:srgbClr val="C00000"/>
                </a:solidFill>
              </a:rPr>
              <a:t>Ф</a:t>
            </a:r>
            <a:r>
              <a:rPr lang="en-US" altLang="ru-RU" b="1">
                <a:solidFill>
                  <a:srgbClr val="C00000"/>
                </a:solidFill>
              </a:rPr>
              <a:t>4</a:t>
            </a:r>
            <a:r>
              <a:rPr lang="en-US" altLang="ru-RU">
                <a:solidFill>
                  <a:srgbClr val="C00000"/>
                </a:solidFill>
              </a:rPr>
              <a:t> - 2-</a:t>
            </a:r>
            <a:r>
              <a:rPr lang="ru-RU" altLang="ru-RU">
                <a:solidFill>
                  <a:srgbClr val="C00000"/>
                </a:solidFill>
              </a:rPr>
              <a:t>кето</a:t>
            </a:r>
            <a:r>
              <a:rPr lang="en-US" altLang="ru-RU">
                <a:solidFill>
                  <a:srgbClr val="C00000"/>
                </a:solidFill>
              </a:rPr>
              <a:t>-3-</a:t>
            </a:r>
            <a:r>
              <a:rPr lang="ru-RU" altLang="ru-RU">
                <a:solidFill>
                  <a:srgbClr val="C00000"/>
                </a:solidFill>
              </a:rPr>
              <a:t>дезокси</a:t>
            </a:r>
            <a:r>
              <a:rPr lang="en-US" altLang="ru-RU">
                <a:solidFill>
                  <a:srgbClr val="C00000"/>
                </a:solidFill>
              </a:rPr>
              <a:t>-6-</a:t>
            </a:r>
            <a:r>
              <a:rPr lang="ru-RU" altLang="ru-RU">
                <a:solidFill>
                  <a:srgbClr val="C00000"/>
                </a:solidFill>
              </a:rPr>
              <a:t>фосфонат</a:t>
            </a:r>
            <a:r>
              <a:rPr lang="en-US" altLang="ru-RU">
                <a:solidFill>
                  <a:srgbClr val="C00000"/>
                </a:solidFill>
              </a:rPr>
              <a:t>- </a:t>
            </a:r>
            <a:r>
              <a:rPr lang="ru-RU" altLang="ru-RU">
                <a:solidFill>
                  <a:srgbClr val="C00000"/>
                </a:solidFill>
              </a:rPr>
              <a:t>алолаза</a:t>
            </a:r>
            <a:r>
              <a:rPr lang="en-US" altLang="ru-RU">
                <a:solidFill>
                  <a:srgbClr val="C00000"/>
                </a:solidFill>
              </a:rPr>
              <a:t>; </a:t>
            </a:r>
            <a:r>
              <a:rPr lang="ru-RU" altLang="ru-RU" b="1">
                <a:solidFill>
                  <a:srgbClr val="C00000"/>
                </a:solidFill>
              </a:rPr>
              <a:t>Ф</a:t>
            </a:r>
            <a:r>
              <a:rPr lang="en-US" altLang="ru-RU" b="1">
                <a:solidFill>
                  <a:srgbClr val="C00000"/>
                </a:solidFill>
              </a:rPr>
              <a:t>5</a:t>
            </a:r>
            <a:r>
              <a:rPr lang="en-US" altLang="ru-RU">
                <a:solidFill>
                  <a:srgbClr val="C00000"/>
                </a:solidFill>
              </a:rPr>
              <a:t> - </a:t>
            </a:r>
            <a:r>
              <a:rPr lang="ru-RU" altLang="ru-RU">
                <a:solidFill>
                  <a:srgbClr val="C00000"/>
                </a:solidFill>
              </a:rPr>
              <a:t>глицеральдегид</a:t>
            </a:r>
            <a:r>
              <a:rPr lang="en-US" altLang="ru-RU">
                <a:solidFill>
                  <a:srgbClr val="C00000"/>
                </a:solidFill>
              </a:rPr>
              <a:t>-3-</a:t>
            </a:r>
            <a:r>
              <a:rPr lang="ru-RU" altLang="ru-RU">
                <a:solidFill>
                  <a:srgbClr val="C00000"/>
                </a:solidFill>
              </a:rPr>
              <a:t>фосфатдегидрогеназа</a:t>
            </a:r>
            <a:r>
              <a:rPr lang="en-US" altLang="ru-RU">
                <a:solidFill>
                  <a:srgbClr val="C00000"/>
                </a:solidFill>
              </a:rPr>
              <a:t>; </a:t>
            </a:r>
            <a:r>
              <a:rPr lang="ru-RU" altLang="ru-RU" b="1">
                <a:solidFill>
                  <a:srgbClr val="C00000"/>
                </a:solidFill>
              </a:rPr>
              <a:t>Ф</a:t>
            </a:r>
            <a:r>
              <a:rPr lang="en-US" altLang="ru-RU" b="1">
                <a:solidFill>
                  <a:srgbClr val="C00000"/>
                </a:solidFill>
              </a:rPr>
              <a:t>6</a:t>
            </a:r>
            <a:r>
              <a:rPr lang="en-US" altLang="ru-RU">
                <a:solidFill>
                  <a:srgbClr val="C00000"/>
                </a:solidFill>
              </a:rPr>
              <a:t> - </a:t>
            </a:r>
            <a:r>
              <a:rPr lang="ru-RU" altLang="ru-RU">
                <a:solidFill>
                  <a:srgbClr val="C00000"/>
                </a:solidFill>
              </a:rPr>
              <a:t>фосфоглицераткиназа</a:t>
            </a:r>
            <a:r>
              <a:rPr lang="en-US" altLang="ru-RU">
                <a:solidFill>
                  <a:srgbClr val="C00000"/>
                </a:solidFill>
              </a:rPr>
              <a:t>; </a:t>
            </a:r>
            <a:r>
              <a:rPr lang="ru-RU" altLang="ru-RU" b="1">
                <a:solidFill>
                  <a:srgbClr val="C00000"/>
                </a:solidFill>
              </a:rPr>
              <a:t>Ф</a:t>
            </a:r>
            <a:r>
              <a:rPr lang="en-US" altLang="ru-RU" b="1">
                <a:solidFill>
                  <a:srgbClr val="C00000"/>
                </a:solidFill>
              </a:rPr>
              <a:t>7</a:t>
            </a:r>
            <a:r>
              <a:rPr lang="en-US" altLang="ru-RU">
                <a:solidFill>
                  <a:srgbClr val="C00000"/>
                </a:solidFill>
              </a:rPr>
              <a:t> - </a:t>
            </a:r>
            <a:r>
              <a:rPr lang="ru-RU" altLang="ru-RU">
                <a:solidFill>
                  <a:srgbClr val="C00000"/>
                </a:solidFill>
              </a:rPr>
              <a:t>фосфоглицеромутаза</a:t>
            </a:r>
            <a:r>
              <a:rPr lang="en-US" altLang="ru-RU">
                <a:solidFill>
                  <a:srgbClr val="C00000"/>
                </a:solidFill>
              </a:rPr>
              <a:t>; </a:t>
            </a:r>
            <a:r>
              <a:rPr lang="ru-RU" altLang="ru-RU" b="1">
                <a:solidFill>
                  <a:srgbClr val="C00000"/>
                </a:solidFill>
              </a:rPr>
              <a:t>Ф</a:t>
            </a:r>
            <a:r>
              <a:rPr lang="en-US" altLang="ru-RU" b="1">
                <a:solidFill>
                  <a:srgbClr val="C00000"/>
                </a:solidFill>
              </a:rPr>
              <a:t>8</a:t>
            </a:r>
            <a:r>
              <a:rPr lang="en-US" altLang="ru-RU">
                <a:solidFill>
                  <a:srgbClr val="C00000"/>
                </a:solidFill>
              </a:rPr>
              <a:t> - </a:t>
            </a:r>
            <a:r>
              <a:rPr lang="ru-RU" altLang="ru-RU">
                <a:solidFill>
                  <a:srgbClr val="C00000"/>
                </a:solidFill>
              </a:rPr>
              <a:t>фосфоглицеромутаза</a:t>
            </a:r>
            <a:r>
              <a:rPr lang="en-US" altLang="ru-RU">
                <a:solidFill>
                  <a:srgbClr val="C00000"/>
                </a:solidFill>
              </a:rPr>
              <a:t>; </a:t>
            </a:r>
            <a:r>
              <a:rPr lang="ru-RU" altLang="ru-RU" b="1">
                <a:solidFill>
                  <a:srgbClr val="C00000"/>
                </a:solidFill>
              </a:rPr>
              <a:t>Ф</a:t>
            </a:r>
            <a:r>
              <a:rPr lang="en-US" altLang="ru-RU" b="1">
                <a:solidFill>
                  <a:srgbClr val="C00000"/>
                </a:solidFill>
              </a:rPr>
              <a:t>9</a:t>
            </a:r>
            <a:r>
              <a:rPr lang="en-US" altLang="ru-RU">
                <a:solidFill>
                  <a:srgbClr val="C00000"/>
                </a:solidFill>
              </a:rPr>
              <a:t> - </a:t>
            </a:r>
            <a:r>
              <a:rPr lang="ru-RU" altLang="ru-RU">
                <a:solidFill>
                  <a:srgbClr val="C00000"/>
                </a:solidFill>
              </a:rPr>
              <a:t>пируваткиназа</a:t>
            </a:r>
            <a:r>
              <a:rPr lang="en-US" altLang="ru-RU">
                <a:solidFill>
                  <a:srgbClr val="C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studfiles.net/html/2706/977/html_HvEOlolTQa.2UHr/img-UfSsx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790" y="785177"/>
            <a:ext cx="8782050" cy="570547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341120" y="5684520"/>
            <a:ext cx="853440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0" y="331153"/>
            <a:ext cx="91552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altLang="ru-RU" sz="3600" b="1" dirty="0">
                <a:latin typeface="Arial" pitchFamily="34" charset="0"/>
                <a:cs typeface="Arial" pitchFamily="34" charset="0"/>
              </a:rPr>
              <a:t>Преобразование </a:t>
            </a:r>
            <a:r>
              <a:rPr lang="ru-RU" altLang="ru-RU" sz="3600" b="1" dirty="0" err="1">
                <a:latin typeface="Arial" pitchFamily="34" charset="0"/>
                <a:cs typeface="Arial" pitchFamily="34" charset="0"/>
              </a:rPr>
              <a:t>пирувата</a:t>
            </a:r>
            <a:r>
              <a:rPr lang="ru-RU" altLang="ru-RU" sz="36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107950" y="1781493"/>
            <a:ext cx="8899231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altLang="ru-RU" sz="2000" b="1" dirty="0" err="1">
                <a:latin typeface="Arial" pitchFamily="34" charset="0"/>
                <a:cs typeface="Arial" pitchFamily="34" charset="0"/>
              </a:rPr>
              <a:t>пируват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+ </a:t>
            </a:r>
            <a:r>
              <a:rPr lang="ru-RU" altLang="ru-RU" sz="2000" b="1" dirty="0" err="1">
                <a:latin typeface="Arial" pitchFamily="34" charset="0"/>
                <a:cs typeface="Arial" pitchFamily="34" charset="0"/>
              </a:rPr>
              <a:t>КоА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+ НАД</a:t>
            </a:r>
            <a:r>
              <a:rPr lang="ru-RU" altLang="ru-RU" sz="20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→ </a:t>
            </a:r>
            <a:r>
              <a:rPr lang="ru-RU" altLang="ru-RU" sz="2000" b="1" dirty="0" err="1">
                <a:latin typeface="Arial" pitchFamily="34" charset="0"/>
                <a:cs typeface="Arial" pitchFamily="34" charset="0"/>
              </a:rPr>
              <a:t>ацетил-КоА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+ НАДН + СО</a:t>
            </a:r>
            <a:r>
              <a:rPr lang="ru-RU" altLang="ru-RU" sz="20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+ Н</a:t>
            </a:r>
            <a:r>
              <a:rPr lang="ru-RU" altLang="ru-RU" sz="2000" b="1" baseline="30000" dirty="0">
                <a:latin typeface="Arial" pitchFamily="34" charset="0"/>
                <a:cs typeface="Arial" pitchFamily="34" charset="0"/>
              </a:rPr>
              <a:t>+</a:t>
            </a:r>
            <a:endParaRPr lang="en-US" altLang="ru-RU" sz="2000" b="1" baseline="30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ru-RU" sz="20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ru-RU" sz="20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altLang="ru-RU" sz="2000" b="1" dirty="0" err="1">
                <a:latin typeface="Arial" pitchFamily="34" charset="0"/>
                <a:cs typeface="Arial" pitchFamily="34" charset="0"/>
              </a:rPr>
              <a:t>пируват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+ </a:t>
            </a:r>
            <a:r>
              <a:rPr lang="ru-RU" altLang="ru-RU" sz="2000" b="1" dirty="0" err="1">
                <a:latin typeface="Arial" pitchFamily="34" charset="0"/>
                <a:cs typeface="Arial" pitchFamily="34" charset="0"/>
              </a:rPr>
              <a:t>КоА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+ </a:t>
            </a:r>
            <a:r>
              <a:rPr lang="ru-RU" altLang="ru-RU" sz="2000" b="1" dirty="0" err="1">
                <a:latin typeface="Arial" pitchFamily="34" charset="0"/>
                <a:cs typeface="Arial" pitchFamily="34" charset="0"/>
              </a:rPr>
              <a:t>Фд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→ </a:t>
            </a:r>
            <a:r>
              <a:rPr lang="ru-RU" altLang="ru-RU" sz="2000" b="1" dirty="0" err="1">
                <a:latin typeface="Arial" pitchFamily="34" charset="0"/>
                <a:cs typeface="Arial" pitchFamily="34" charset="0"/>
              </a:rPr>
              <a:t>ацетил-КоА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+ ФдН</a:t>
            </a:r>
            <a:r>
              <a:rPr lang="ru-RU" altLang="ru-RU" sz="20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+ СО2</a:t>
            </a:r>
            <a:r>
              <a:rPr lang="en-US" altLang="ru-RU" sz="2000" b="1" dirty="0">
                <a:latin typeface="Arial" pitchFamily="34" charset="0"/>
                <a:cs typeface="Arial" pitchFamily="34" charset="0"/>
              </a:rPr>
              <a:t>;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ru-RU" altLang="ru-RU" sz="2000" b="1" dirty="0" err="1">
                <a:latin typeface="Arial" pitchFamily="34" charset="0"/>
                <a:cs typeface="Arial" pitchFamily="34" charset="0"/>
              </a:rPr>
              <a:t>Фд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–</a:t>
            </a:r>
            <a:r>
              <a:rPr lang="ru-RU" altLang="ru-RU" sz="2000" b="1" dirty="0" err="1">
                <a:latin typeface="Arial" pitchFamily="34" charset="0"/>
                <a:cs typeface="Arial" pitchFamily="34" charset="0"/>
              </a:rPr>
              <a:t>ферредоксин</a:t>
            </a:r>
            <a:endParaRPr lang="en-US" altLang="ru-RU" sz="20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ru-RU" sz="20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ru-RU" sz="20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altLang="ru-RU" sz="2000" b="1" dirty="0" err="1">
                <a:latin typeface="Arial" pitchFamily="34" charset="0"/>
                <a:cs typeface="Arial" pitchFamily="34" charset="0"/>
              </a:rPr>
              <a:t>пируват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+ </a:t>
            </a:r>
            <a:r>
              <a:rPr lang="ru-RU" altLang="ru-RU" sz="2000" b="1" dirty="0" err="1">
                <a:latin typeface="Arial" pitchFamily="34" charset="0"/>
                <a:cs typeface="Arial" pitchFamily="34" charset="0"/>
              </a:rPr>
              <a:t>КоА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→ </a:t>
            </a:r>
            <a:r>
              <a:rPr lang="ru-RU" altLang="ru-RU" sz="2000" b="1" dirty="0" err="1">
                <a:latin typeface="Arial" pitchFamily="34" charset="0"/>
                <a:cs typeface="Arial" pitchFamily="34" charset="0"/>
              </a:rPr>
              <a:t>ацетил-КоА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+ формиат</a:t>
            </a:r>
            <a:endParaRPr lang="en-US" altLang="ru-RU" sz="20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ru-RU" sz="20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ru-RU" sz="20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altLang="ru-RU" sz="2000" b="1" dirty="0" err="1">
                <a:latin typeface="Arial" pitchFamily="34" charset="0"/>
                <a:cs typeface="Arial" pitchFamily="34" charset="0"/>
              </a:rPr>
              <a:t>пируват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→ ацетальдегид + СО</a:t>
            </a:r>
            <a:r>
              <a:rPr lang="ru-RU" altLang="ru-RU" sz="20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319093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ЦТК (Кребса)</a:t>
            </a:r>
            <a:endParaRPr lang="en-US" altLang="ru-RU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24739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– ключевой этап дыхания всех клеток, использующих кислород, центр пересечения множества метаболических путей в организме.</a:t>
            </a:r>
          </a:p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02662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Суммарная реакция ЦТК</a:t>
            </a:r>
          </a:p>
          <a:p>
            <a:pPr algn="ctr"/>
            <a:endParaRPr lang="ru-RU" sz="2800" b="1" dirty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3817273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Ацетил-КоА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 → 2 СО</a:t>
            </a:r>
            <a:r>
              <a:rPr lang="ru-RU" sz="3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КоА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8е</a:t>
            </a:r>
            <a:r>
              <a:rPr lang="ru-RU" sz="3200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Arial" pitchFamily="34" charset="0"/>
                <a:cs typeface="Arial" pitchFamily="34" charset="0"/>
              </a:rPr>
              <a:t>Функции ЦТК </a:t>
            </a:r>
            <a:br>
              <a:rPr lang="ru-RU" sz="4000" b="1" dirty="0" smtClean="0">
                <a:latin typeface="Arial" pitchFamily="34" charset="0"/>
                <a:cs typeface="Arial" pitchFamily="34" charset="0"/>
              </a:rPr>
            </a:br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3840" y="1394103"/>
            <a:ext cx="865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1. 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Энергетическая.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Генерация атомов водорода для работы дыхательной цепи, а именно трех молекул НАДН и одной молекулы ФАДН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синтез одной молекулы ГТФ.</a:t>
            </a:r>
          </a:p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2. 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Анаболическая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В ЦТК образуются предшественник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гема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 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сукцинил-SКоА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кетокислоты, способные превращаться в аминокислоты – 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α-кетоглутарат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 для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глутаминовой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кислоты, 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оксалоацетат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 для аспарагиновой, лимонная кислота, используемая для синтеза жирных кислот,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оксалоацетат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используемый для синтеза глюкозы.</a:t>
            </a:r>
          </a:p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sz="2400" b="1" i="1" dirty="0" err="1" smtClean="0">
                <a:latin typeface="Arial" pitchFamily="34" charset="0"/>
                <a:cs typeface="Arial" pitchFamily="34" charset="0"/>
              </a:rPr>
              <a:t>Катаболическая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Превращение различных соединений в субстраты цикла.</a:t>
            </a:r>
          </a:p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Интегративная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Цикл является связующим звеном между реакциями анаболизма и катаболизма.</a:t>
            </a:r>
          </a:p>
          <a:p>
            <a:pPr algn="just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-213994"/>
            <a:ext cx="7934013" cy="1341016"/>
          </a:xfrm>
        </p:spPr>
        <p:txBody>
          <a:bodyPr/>
          <a:lstStyle/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Как запомнить ЦТК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9080" y="1188720"/>
            <a:ext cx="8625840" cy="531876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ЩУКа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съела ацетат, получается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цитрaт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ctr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Через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цисaконитaт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будет он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изоцитрaт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buNone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Вoдoрoды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отдaв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НАД,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oн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теряет СО</a:t>
            </a:r>
            <a:r>
              <a:rPr lang="ru-RU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ctr">
              <a:buNone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Этoму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безмернo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рaд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aльфa-кетоглутaрaт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Окисление грядет — НАД похитил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вoдoрoд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ctr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ТДФ,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коэнзим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А забирают СО</a:t>
            </a:r>
            <a:r>
              <a:rPr lang="ru-RU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А энергия едва в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сукциниле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пoявилась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ctr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Сразу АТФ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рoдилась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oстался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сукцинат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Вот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дoбрался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он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дo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ФАДа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вoдoрoды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тому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надo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ctr">
              <a:buNone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Фумарат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воды напился, и в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малат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oн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превратился.</a:t>
            </a:r>
          </a:p>
          <a:p>
            <a:pPr algn="ctr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Тут к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малату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НАД пришел,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вoдoрoды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приобрел,</a:t>
            </a:r>
          </a:p>
          <a:p>
            <a:pPr algn="ctr">
              <a:buNone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ЩУКа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снoва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oбъявилась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тихoнькo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затаилась.</a:t>
            </a: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79388" y="944563"/>
            <a:ext cx="2387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altLang="ru-RU" sz="2000" b="1" i="1">
                <a:solidFill>
                  <a:srgbClr val="C00000"/>
                </a:solidFill>
              </a:rPr>
              <a:t>ЦТК, </a:t>
            </a:r>
          </a:p>
          <a:p>
            <a:r>
              <a:rPr lang="ru-RU" altLang="ru-RU" sz="2000" b="1" i="1">
                <a:solidFill>
                  <a:srgbClr val="C00000"/>
                </a:solidFill>
              </a:rPr>
              <a:t>или цикл Кребса</a:t>
            </a:r>
            <a:r>
              <a:rPr lang="ru-RU" altLang="ru-RU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23555" name="Picture 4" descr="ScanImage_7"/>
          <p:cNvPicPr>
            <a:picLocks noChangeAspect="1" noChangeArrowheads="1"/>
          </p:cNvPicPr>
          <p:nvPr/>
        </p:nvPicPr>
        <p:blipFill>
          <a:blip r:embed="rId3"/>
          <a:srcRect l="2783" t="2335" b="1167"/>
          <a:stretch>
            <a:fillRect/>
          </a:stretch>
        </p:blipFill>
        <p:spPr bwMode="auto">
          <a:xfrm>
            <a:off x="2627313" y="115888"/>
            <a:ext cx="6076950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Oval 5"/>
          <p:cNvSpPr>
            <a:spLocks noChangeArrowheads="1"/>
          </p:cNvSpPr>
          <p:nvPr/>
        </p:nvSpPr>
        <p:spPr bwMode="auto">
          <a:xfrm>
            <a:off x="7092950" y="5661025"/>
            <a:ext cx="647700" cy="431800"/>
          </a:xfrm>
          <a:prstGeom prst="ellips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7885113" y="4005263"/>
            <a:ext cx="647700" cy="431800"/>
          </a:xfrm>
          <a:prstGeom prst="ellips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3558" name="Oval 7"/>
          <p:cNvSpPr>
            <a:spLocks noChangeArrowheads="1"/>
          </p:cNvSpPr>
          <p:nvPr/>
        </p:nvSpPr>
        <p:spPr bwMode="auto">
          <a:xfrm>
            <a:off x="4500563" y="6453188"/>
            <a:ext cx="647700" cy="3603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EADF"/>
              </a:clrFrom>
              <a:clrTo>
                <a:srgbClr val="F7EAD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43025" y="103332"/>
            <a:ext cx="6459855" cy="665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rebs-cycle.jpg (978×110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3309" y="-18410"/>
            <a:ext cx="6108201" cy="687641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76015" y="222195"/>
            <a:ext cx="61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ПВК</a:t>
            </a:r>
          </a:p>
        </p:txBody>
      </p:sp>
      <p:cxnSp>
        <p:nvCxnSpPr>
          <p:cNvPr id="7" name="Прямая со стрелкой 6"/>
          <p:cNvCxnSpPr>
            <a:stCxn id="5" idx="3"/>
          </p:cNvCxnSpPr>
          <p:nvPr/>
        </p:nvCxnSpPr>
        <p:spPr>
          <a:xfrm flipV="1">
            <a:off x="2586835" y="374900"/>
            <a:ext cx="1679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Скругленный прямоугольник 14"/>
          <p:cNvSpPr/>
          <p:nvPr/>
        </p:nvSpPr>
        <p:spPr>
          <a:xfrm>
            <a:off x="2739540" y="0"/>
            <a:ext cx="763525" cy="3749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</a:t>
            </a:r>
            <a:r>
              <a:rPr lang="en-US" baseline="-25000" dirty="0"/>
              <a:t>2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948000" y="4650640"/>
            <a:ext cx="763525" cy="3749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</a:t>
            </a:r>
            <a:r>
              <a:rPr lang="en-US" baseline="-25000" dirty="0"/>
              <a:t>2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862575" y="6024985"/>
            <a:ext cx="763525" cy="3749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</a:t>
            </a:r>
            <a:r>
              <a:rPr lang="en-US" baseline="-25000" dirty="0"/>
              <a:t>2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488230" y="3734410"/>
            <a:ext cx="1221641" cy="4581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NADH+H</a:t>
            </a:r>
            <a:r>
              <a:rPr lang="en-US" baseline="30000" dirty="0"/>
              <a:t>+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044950" y="2818180"/>
            <a:ext cx="1221641" cy="4581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NADH+H</a:t>
            </a:r>
            <a:r>
              <a:rPr lang="en-US" baseline="30000" dirty="0"/>
              <a:t>+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572000" y="4192525"/>
            <a:ext cx="1221641" cy="4581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NADH+H</a:t>
            </a:r>
            <a:r>
              <a:rPr lang="en-US" baseline="30000" dirty="0"/>
              <a:t>+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350360" y="4650640"/>
            <a:ext cx="916229" cy="45811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FADH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739540" y="374900"/>
            <a:ext cx="1221641" cy="4581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NADH+H</a:t>
            </a:r>
            <a:r>
              <a:rPr lang="en-US" baseline="30000" dirty="0"/>
              <a:t>+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ScanImage_6"/>
          <p:cNvPicPr>
            <a:picLocks noChangeAspect="1" noChangeArrowheads="1"/>
          </p:cNvPicPr>
          <p:nvPr/>
        </p:nvPicPr>
        <p:blipFill>
          <a:blip r:embed="rId2"/>
          <a:srcRect l="10634" t="4665" r="3557" b="7141"/>
          <a:stretch>
            <a:fillRect/>
          </a:stretch>
        </p:blipFill>
        <p:spPr bwMode="auto">
          <a:xfrm>
            <a:off x="2843213" y="0"/>
            <a:ext cx="61928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AutoShape 6"/>
          <p:cNvSpPr>
            <a:spLocks/>
          </p:cNvSpPr>
          <p:nvPr/>
        </p:nvSpPr>
        <p:spPr bwMode="auto">
          <a:xfrm>
            <a:off x="2484438" y="620713"/>
            <a:ext cx="360362" cy="3095625"/>
          </a:xfrm>
          <a:prstGeom prst="leftBrace">
            <a:avLst>
              <a:gd name="adj1" fmla="val 71586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4580" name="AutoShape 7"/>
          <p:cNvSpPr>
            <a:spLocks/>
          </p:cNvSpPr>
          <p:nvPr/>
        </p:nvSpPr>
        <p:spPr bwMode="auto">
          <a:xfrm>
            <a:off x="2482850" y="3717925"/>
            <a:ext cx="360363" cy="3095625"/>
          </a:xfrm>
          <a:prstGeom prst="leftBrace">
            <a:avLst>
              <a:gd name="adj1" fmla="val 71586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611188" y="1700213"/>
            <a:ext cx="1800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altLang="ru-RU" sz="2000" b="1" i="1">
                <a:solidFill>
                  <a:srgbClr val="C00000"/>
                </a:solidFill>
              </a:rPr>
              <a:t>Энергия химических связей</a:t>
            </a:r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611188" y="5084763"/>
            <a:ext cx="88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altLang="ru-RU" sz="2000" b="1" i="1">
                <a:solidFill>
                  <a:srgbClr val="C00000"/>
                </a:solidFill>
              </a:rPr>
              <a:t>Свет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11125" y="331560"/>
            <a:ext cx="903287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altLang="ru-RU" sz="3200" b="1" dirty="0">
                <a:latin typeface="Arial" pitchFamily="34" charset="0"/>
                <a:cs typeface="Arial" pitchFamily="34" charset="0"/>
              </a:rPr>
              <a:t>Энергетический метаболизм </a:t>
            </a:r>
            <a:r>
              <a:rPr lang="ru-RU" altLang="ru-RU" sz="3200" b="1" dirty="0" smtClean="0">
                <a:latin typeface="Arial" pitchFamily="34" charset="0"/>
                <a:cs typeface="Arial" pitchFamily="34" charset="0"/>
              </a:rPr>
              <a:t>прокариот</a:t>
            </a:r>
          </a:p>
          <a:p>
            <a:pPr algn="ctr"/>
            <a:endParaRPr lang="ru-RU" altLang="ru-RU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altLang="ru-RU" sz="2200" dirty="0" smtClean="0">
                <a:latin typeface="Arial" pitchFamily="34" charset="0"/>
                <a:cs typeface="Arial" pitchFamily="34" charset="0"/>
              </a:rPr>
              <a:t>- поток </a:t>
            </a:r>
            <a:r>
              <a:rPr lang="ru-RU" altLang="ru-RU" sz="2200" dirty="0">
                <a:latin typeface="Arial" pitchFamily="34" charset="0"/>
                <a:cs typeface="Arial" pitchFamily="34" charset="0"/>
              </a:rPr>
              <a:t>реакций, сопровождающихся мобилизацией энергии и преобразованием </a:t>
            </a:r>
            <a:r>
              <a:rPr lang="ru-RU" altLang="ru-RU" sz="2200" dirty="0" smtClean="0">
                <a:latin typeface="Arial" pitchFamily="34" charset="0"/>
                <a:cs typeface="Arial" pitchFamily="34" charset="0"/>
              </a:rPr>
              <a:t>её </a:t>
            </a:r>
            <a:r>
              <a:rPr lang="ru-RU" altLang="ru-RU" sz="2200" dirty="0">
                <a:latin typeface="Arial" pitchFamily="34" charset="0"/>
                <a:cs typeface="Arial" pitchFamily="34" charset="0"/>
              </a:rPr>
              <a:t>в </a:t>
            </a:r>
            <a:r>
              <a:rPr lang="ru-RU" altLang="ru-RU" sz="2200" dirty="0" smtClean="0">
                <a:latin typeface="Arial" pitchFamily="34" charset="0"/>
                <a:cs typeface="Arial" pitchFamily="34" charset="0"/>
              </a:rPr>
              <a:t>электрохимическую (</a:t>
            </a:r>
            <a:r>
              <a:rPr lang="ru-RU" altLang="ru-RU" sz="2200" dirty="0" err="1" smtClean="0">
                <a:latin typeface="Arial" pitchFamily="34" charset="0"/>
                <a:cs typeface="Arial" pitchFamily="34" charset="0"/>
              </a:rPr>
              <a:t>ΔµH</a:t>
            </a:r>
            <a:r>
              <a:rPr lang="ru-RU" altLang="ru-RU" sz="22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ru-RU" altLang="ru-RU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ru-RU" altLang="ru-RU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altLang="ru-RU" sz="2200" dirty="0" smtClean="0">
                <a:latin typeface="Arial" pitchFamily="34" charset="0"/>
                <a:cs typeface="Arial" pitchFamily="34" charset="0"/>
              </a:rPr>
            </a:br>
            <a:r>
              <a:rPr lang="ru-RU" altLang="ru-RU" sz="2200" dirty="0" smtClean="0">
                <a:latin typeface="Arial" pitchFamily="34" charset="0"/>
                <a:cs typeface="Arial" pitchFamily="34" charset="0"/>
              </a:rPr>
              <a:t>или </a:t>
            </a:r>
            <a:r>
              <a:rPr lang="ru-RU" altLang="ru-RU" sz="2200" dirty="0">
                <a:latin typeface="Arial" pitchFamily="34" charset="0"/>
                <a:cs typeface="Arial" pitchFamily="34" charset="0"/>
              </a:rPr>
              <a:t>химическую (АТФ) форму, которая затем может использоваться во всех энергозависимых </a:t>
            </a:r>
            <a:r>
              <a:rPr lang="ru-RU" altLang="ru-RU" sz="2200" dirty="0" smtClean="0">
                <a:latin typeface="Arial" pitchFamily="34" charset="0"/>
                <a:cs typeface="Arial" pitchFamily="34" charset="0"/>
              </a:rPr>
              <a:t>процессах.</a:t>
            </a:r>
            <a:endParaRPr lang="ru-RU" altLang="ru-RU" sz="2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93334" y="4227513"/>
            <a:ext cx="7882317" cy="708025"/>
            <a:chOff x="487" y="1438"/>
            <a:chExt cx="4789" cy="446"/>
          </a:xfrm>
        </p:grpSpPr>
        <p:sp>
          <p:nvSpPr>
            <p:cNvPr id="6155" name="Text Box 6"/>
            <p:cNvSpPr txBox="1">
              <a:spLocks noChangeArrowheads="1"/>
            </p:cNvSpPr>
            <p:nvPr/>
          </p:nvSpPr>
          <p:spPr bwMode="auto">
            <a:xfrm>
              <a:off x="487" y="1438"/>
              <a:ext cx="234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ru-RU" altLang="ru-RU" sz="2000" b="1" dirty="0">
                  <a:latin typeface="Arial" pitchFamily="34" charset="0"/>
                  <a:cs typeface="Arial" pitchFamily="34" charset="0"/>
                </a:rPr>
                <a:t>электромагнитная </a:t>
              </a:r>
              <a:r>
                <a:rPr lang="ru-RU" altLang="ru-RU" sz="2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altLang="ru-RU" sz="2000" b="1" dirty="0">
                  <a:latin typeface="Arial" pitchFamily="34" charset="0"/>
                  <a:cs typeface="Arial" pitchFamily="34" charset="0"/>
                </a:rPr>
                <a:t>энергия</a:t>
              </a:r>
              <a:r>
                <a:rPr lang="ru-RU" altLang="ru-RU" sz="2000" dirty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ru-RU" altLang="ru-RU" sz="2000" b="1" dirty="0">
                  <a:latin typeface="Arial" pitchFamily="34" charset="0"/>
                  <a:cs typeface="Arial" pitchFamily="34" charset="0"/>
                </a:rPr>
                <a:t>(физическая) </a:t>
              </a:r>
            </a:p>
          </p:txBody>
        </p:sp>
        <p:sp>
          <p:nvSpPr>
            <p:cNvPr id="6156" name="Text Box 7"/>
            <p:cNvSpPr txBox="1">
              <a:spLocks noChangeArrowheads="1"/>
            </p:cNvSpPr>
            <p:nvPr/>
          </p:nvSpPr>
          <p:spPr bwMode="auto">
            <a:xfrm>
              <a:off x="3243" y="1489"/>
              <a:ext cx="20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ru-RU" altLang="ru-RU" sz="2000" b="1" dirty="0">
                  <a:latin typeface="Arial" pitchFamily="34" charset="0"/>
                  <a:cs typeface="Arial" pitchFamily="34" charset="0"/>
                </a:rPr>
                <a:t>химическая энергия </a:t>
              </a:r>
            </a:p>
          </p:txBody>
        </p:sp>
      </p:grp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1299948" y="2878138"/>
            <a:ext cx="6393610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altLang="ru-RU" sz="2400" b="1" dirty="0">
                <a:latin typeface="Arial" pitchFamily="34" charset="0"/>
                <a:cs typeface="Arial" pitchFamily="34" charset="0"/>
              </a:rPr>
              <a:t>Доступные внешние источники </a:t>
            </a:r>
            <a:r>
              <a:rPr lang="ru-RU" altLang="ru-RU" sz="2400" b="1" dirty="0" smtClean="0">
                <a:latin typeface="Arial" pitchFamily="34" charset="0"/>
                <a:cs typeface="Arial" pitchFamily="34" charset="0"/>
              </a:rPr>
              <a:t>энергии</a:t>
            </a:r>
            <a:endParaRPr lang="ru-RU" altLang="ru-RU" sz="2400" u="sng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415043" y="3573463"/>
            <a:ext cx="4321175" cy="576262"/>
            <a:chOff x="1519" y="1798"/>
            <a:chExt cx="2722" cy="363"/>
          </a:xfrm>
        </p:grpSpPr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1519" y="1798"/>
              <a:ext cx="0" cy="363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>
              <a:off x="4241" y="1798"/>
              <a:ext cx="0" cy="363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93486" y="5524500"/>
            <a:ext cx="8440965" cy="708025"/>
            <a:chOff x="484" y="1979"/>
            <a:chExt cx="5144" cy="446"/>
          </a:xfrm>
        </p:grpSpPr>
        <p:sp>
          <p:nvSpPr>
            <p:cNvPr id="6151" name="Text Box 10"/>
            <p:cNvSpPr txBox="1">
              <a:spLocks noChangeArrowheads="1"/>
            </p:cNvSpPr>
            <p:nvPr/>
          </p:nvSpPr>
          <p:spPr bwMode="auto">
            <a:xfrm>
              <a:off x="484" y="1979"/>
              <a:ext cx="226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ru-RU" altLang="ru-RU" sz="2000" b="1" dirty="0">
                  <a:latin typeface="Arial" pitchFamily="34" charset="0"/>
                  <a:cs typeface="Arial" pitchFamily="34" charset="0"/>
                </a:rPr>
                <a:t>свет определенной длины</a:t>
              </a:r>
            </a:p>
            <a:p>
              <a:pPr algn="ctr"/>
              <a:r>
                <a:rPr lang="ru-RU" altLang="ru-RU" sz="2000" b="1" dirty="0">
                  <a:latin typeface="Arial" pitchFamily="34" charset="0"/>
                  <a:cs typeface="Arial" pitchFamily="34" charset="0"/>
                </a:rPr>
                <a:t> волны </a:t>
              </a:r>
            </a:p>
          </p:txBody>
        </p:sp>
        <p:sp>
          <p:nvSpPr>
            <p:cNvPr id="6152" name="Text Box 11"/>
            <p:cNvSpPr txBox="1">
              <a:spLocks noChangeArrowheads="1"/>
            </p:cNvSpPr>
            <p:nvPr/>
          </p:nvSpPr>
          <p:spPr bwMode="auto">
            <a:xfrm>
              <a:off x="3069" y="1979"/>
              <a:ext cx="255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ru-RU" altLang="ru-RU" sz="2000" b="1">
                  <a:latin typeface="Arial" pitchFamily="34" charset="0"/>
                  <a:cs typeface="Arial" pitchFamily="34" charset="0"/>
                </a:rPr>
                <a:t>восстановленные химические</a:t>
              </a:r>
            </a:p>
            <a:p>
              <a:pPr algn="ctr"/>
              <a:r>
                <a:rPr lang="ru-RU" altLang="ru-RU" sz="2000" b="1">
                  <a:latin typeface="Arial" pitchFamily="34" charset="0"/>
                  <a:cs typeface="Arial" pitchFamily="34" charset="0"/>
                </a:rPr>
                <a:t> соединения</a:t>
              </a:r>
              <a:r>
                <a:rPr lang="ru-RU" altLang="ru-RU" sz="200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415043" y="4930525"/>
            <a:ext cx="4321175" cy="576262"/>
            <a:chOff x="1519" y="1798"/>
            <a:chExt cx="2722" cy="363"/>
          </a:xfrm>
        </p:grpSpPr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519" y="1798"/>
              <a:ext cx="0" cy="363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4241" y="1798"/>
              <a:ext cx="0" cy="363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107950" y="620713"/>
            <a:ext cx="8858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altLang="ru-RU" b="1">
                <a:latin typeface="Arial" pitchFamily="34" charset="0"/>
                <a:cs typeface="Arial" pitchFamily="34" charset="0"/>
              </a:rPr>
              <a:t>Универсальные формы энергии, которые используются в клетке для выполнения разного рода работы: </a:t>
            </a:r>
            <a:r>
              <a:rPr lang="ru-RU" altLang="ru-RU" b="1" i="1" u="sng">
                <a:latin typeface="Arial" pitchFamily="34" charset="0"/>
                <a:cs typeface="Arial" pitchFamily="34" charset="0"/>
              </a:rPr>
              <a:t>энергия высокоэнергетических химических соединений</a:t>
            </a:r>
            <a:r>
              <a:rPr lang="ru-RU" altLang="ru-RU" b="1" i="1">
                <a:latin typeface="Arial" pitchFamily="34" charset="0"/>
                <a:cs typeface="Arial" pitchFamily="34" charset="0"/>
              </a:rPr>
              <a:t> (химическая) и </a:t>
            </a:r>
            <a:r>
              <a:rPr lang="ru-RU" altLang="ru-RU" b="1" i="1" u="sng">
                <a:latin typeface="Arial" pitchFamily="34" charset="0"/>
                <a:cs typeface="Arial" pitchFamily="34" charset="0"/>
              </a:rPr>
              <a:t>энергия трансмембранного потенциала ионов водорода</a:t>
            </a:r>
            <a:r>
              <a:rPr lang="ru-RU" altLang="ru-RU" b="1" i="1">
                <a:latin typeface="Arial" pitchFamily="34" charset="0"/>
                <a:cs typeface="Arial" pitchFamily="34" charset="0"/>
              </a:rPr>
              <a:t> (электрохимическая)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79613" y="2525078"/>
            <a:ext cx="5148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altLang="ru-RU" sz="2000" b="1" dirty="0">
                <a:latin typeface="Arial" pitchFamily="34" charset="0"/>
                <a:cs typeface="Arial" pitchFamily="34" charset="0"/>
              </a:rPr>
              <a:t>Высокоэнергетические соединения 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395288" y="3127058"/>
            <a:ext cx="842486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altLang="ru-RU" b="1" dirty="0">
                <a:latin typeface="Arial" pitchFamily="34" charset="0"/>
                <a:cs typeface="Arial" pitchFamily="34" charset="0"/>
              </a:rPr>
              <a:t>Соединения с</a:t>
            </a:r>
            <a:r>
              <a:rPr lang="ru-RU" altLang="ru-RU" b="1" i="1" dirty="0">
                <a:latin typeface="Arial" pitchFamily="34" charset="0"/>
                <a:cs typeface="Arial" pitchFamily="34" charset="0"/>
              </a:rPr>
              <a:t> высокоэнергетической фосфатной связью</a:t>
            </a:r>
            <a:r>
              <a:rPr lang="ru-RU" altLang="ru-RU" b="1" dirty="0">
                <a:latin typeface="Arial" pitchFamily="34" charset="0"/>
                <a:cs typeface="Arial" pitchFamily="34" charset="0"/>
              </a:rPr>
              <a:t>: </a:t>
            </a:r>
            <a:r>
              <a:rPr lang="ru-RU" altLang="ru-RU" b="1" dirty="0" err="1">
                <a:latin typeface="Arial" pitchFamily="34" charset="0"/>
                <a:cs typeface="Arial" pitchFamily="34" charset="0"/>
              </a:rPr>
              <a:t>ацилфосфаты</a:t>
            </a:r>
            <a:r>
              <a:rPr lang="ru-RU" altLang="ru-RU" b="1" dirty="0">
                <a:latin typeface="Arial" pitchFamily="34" charset="0"/>
                <a:cs typeface="Arial" pitchFamily="34" charset="0"/>
              </a:rPr>
              <a:t>, фосфорные эфиры </a:t>
            </a:r>
            <a:r>
              <a:rPr lang="ru-RU" altLang="ru-RU" b="1" dirty="0" err="1">
                <a:latin typeface="Arial" pitchFamily="34" charset="0"/>
                <a:cs typeface="Arial" pitchFamily="34" charset="0"/>
              </a:rPr>
              <a:t>енолов</a:t>
            </a:r>
            <a:r>
              <a:rPr lang="ru-RU" altLang="ru-RU" b="1" dirty="0">
                <a:latin typeface="Arial" pitchFamily="34" charset="0"/>
                <a:cs typeface="Arial" pitchFamily="34" charset="0"/>
              </a:rPr>
              <a:t> (</a:t>
            </a:r>
            <a:r>
              <a:rPr lang="ru-RU" altLang="ru-RU" b="1" dirty="0" err="1">
                <a:latin typeface="Arial" pitchFamily="34" charset="0"/>
                <a:cs typeface="Arial" pitchFamily="34" charset="0"/>
              </a:rPr>
              <a:t>фосфоенолпируват</a:t>
            </a:r>
            <a:r>
              <a:rPr lang="ru-RU" altLang="ru-RU" b="1" dirty="0">
                <a:latin typeface="Arial" pitchFamily="34" charset="0"/>
                <a:cs typeface="Arial" pitchFamily="34" charset="0"/>
              </a:rPr>
              <a:t>), </a:t>
            </a:r>
            <a:r>
              <a:rPr lang="ru-RU" altLang="ru-RU" b="1" dirty="0" err="1">
                <a:latin typeface="Arial" pitchFamily="34" charset="0"/>
                <a:cs typeface="Arial" pitchFamily="34" charset="0"/>
              </a:rPr>
              <a:t>нуклеотидди</a:t>
            </a:r>
            <a:r>
              <a:rPr lang="ru-RU" altLang="ru-RU" b="1" dirty="0">
                <a:latin typeface="Arial" pitchFamily="34" charset="0"/>
                <a:cs typeface="Arial" pitchFamily="34" charset="0"/>
              </a:rPr>
              <a:t>- и </a:t>
            </a:r>
            <a:r>
              <a:rPr lang="ru-RU" altLang="ru-RU" b="1" dirty="0" err="1">
                <a:latin typeface="Arial" pitchFamily="34" charset="0"/>
                <a:cs typeface="Arial" pitchFamily="34" charset="0"/>
              </a:rPr>
              <a:t>трифосфаты</a:t>
            </a:r>
            <a:r>
              <a:rPr lang="ru-RU" altLang="ru-RU" b="1" dirty="0">
                <a:latin typeface="Arial" pitchFamily="34" charset="0"/>
                <a:cs typeface="Arial" pitchFamily="34" charset="0"/>
              </a:rPr>
              <a:t>, </a:t>
            </a:r>
            <a:r>
              <a:rPr lang="ru-RU" altLang="ru-RU" b="1" dirty="0" err="1">
                <a:latin typeface="Arial" pitchFamily="34" charset="0"/>
                <a:cs typeface="Arial" pitchFamily="34" charset="0"/>
              </a:rPr>
              <a:t>аденозинфосфосульфат</a:t>
            </a:r>
            <a:r>
              <a:rPr lang="ru-RU" altLang="ru-RU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395288" y="4444365"/>
            <a:ext cx="87487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altLang="ru-RU" b="1" dirty="0">
                <a:latin typeface="Arial" pitchFamily="34" charset="0"/>
                <a:cs typeface="Arial" pitchFamily="34" charset="0"/>
              </a:rPr>
              <a:t>Соединения с</a:t>
            </a:r>
            <a:r>
              <a:rPr lang="ru-RU" altLang="ru-RU" b="1" i="1" dirty="0">
                <a:latin typeface="Arial" pitchFamily="34" charset="0"/>
                <a:cs typeface="Arial" pitchFamily="34" charset="0"/>
              </a:rPr>
              <a:t> высокоэнергетической тиоэфирной связью — </a:t>
            </a:r>
            <a:r>
              <a:rPr lang="ru-RU" altLang="ru-RU" b="1" dirty="0" err="1">
                <a:latin typeface="Arial" pitchFamily="34" charset="0"/>
                <a:cs typeface="Arial" pitchFamily="34" charset="0"/>
              </a:rPr>
              <a:t>ацилтиоэфиры</a:t>
            </a:r>
            <a:endParaRPr lang="ru-RU" altLang="ru-RU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783756" y="1273351"/>
            <a:ext cx="52197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altLang="ru-RU" sz="2200" b="1" dirty="0" smtClean="0">
                <a:latin typeface="Arial" pitchFamily="34" charset="0"/>
                <a:cs typeface="Arial" pitchFamily="34" charset="0"/>
              </a:rPr>
              <a:t>биополимеры, </a:t>
            </a:r>
          </a:p>
          <a:p>
            <a:r>
              <a:rPr lang="ru-RU" altLang="ru-RU" sz="2200" b="1" dirty="0" smtClean="0">
                <a:latin typeface="Arial" pitchFamily="34" charset="0"/>
                <a:cs typeface="Arial" pitchFamily="34" charset="0"/>
              </a:rPr>
              <a:t>а </a:t>
            </a:r>
            <a:r>
              <a:rPr lang="ru-RU" altLang="ru-RU" sz="2200" b="1" dirty="0">
                <a:latin typeface="Arial" pitchFamily="34" charset="0"/>
                <a:cs typeface="Arial" pitchFamily="34" charset="0"/>
              </a:rPr>
              <a:t>также липиды  </a:t>
            </a:r>
          </a:p>
        </p:txBody>
      </p:sp>
      <p:sp>
        <p:nvSpPr>
          <p:cNvPr id="7171" name="Line 5"/>
          <p:cNvSpPr>
            <a:spLocks noChangeShapeType="1"/>
          </p:cNvSpPr>
          <p:nvPr/>
        </p:nvSpPr>
        <p:spPr bwMode="auto">
          <a:xfrm>
            <a:off x="4176957" y="1821077"/>
            <a:ext cx="136842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ru-RU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6241596" y="1273351"/>
            <a:ext cx="20388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altLang="ru-RU" sz="2200" b="1" dirty="0" err="1" smtClean="0">
                <a:latin typeface="Arial" pitchFamily="34" charset="0"/>
                <a:cs typeface="Arial" pitchFamily="34" charset="0"/>
              </a:rPr>
              <a:t>мономерные</a:t>
            </a:r>
            <a:endParaRPr lang="ru-RU" altLang="ru-RU" sz="22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altLang="ru-RU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altLang="ru-RU" sz="2200" b="1" dirty="0">
                <a:latin typeface="Arial" pitchFamily="34" charset="0"/>
                <a:cs typeface="Arial" pitchFamily="34" charset="0"/>
              </a:rPr>
              <a:t>единицы</a:t>
            </a:r>
            <a:r>
              <a:rPr lang="ru-RU" altLang="ru-RU" sz="2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4097123" y="1336890"/>
            <a:ext cx="14856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altLang="ru-RU" sz="2200" b="1" dirty="0">
                <a:latin typeface="Arial" pitchFamily="34" charset="0"/>
                <a:cs typeface="Arial" pitchFamily="34" charset="0"/>
              </a:rPr>
              <a:t>гидролиз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-14514" y="14514"/>
            <a:ext cx="9144000" cy="47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endParaRPr lang="ru-RU" sz="3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1245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Энергетические ресурсы клетки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/>
        </p:nvGraphicFramePr>
        <p:xfrm>
          <a:off x="217714" y="2336799"/>
          <a:ext cx="8490857" cy="4252686"/>
        </p:xfrm>
        <a:graphic>
          <a:graphicData uri="http://schemas.openxmlformats.org/drawingml/2006/table">
            <a:tbl>
              <a:tblPr/>
              <a:tblGrid>
                <a:gridCol w="4656778"/>
                <a:gridCol w="3834079"/>
              </a:tblGrid>
              <a:tr h="567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Энергетический ресурс клетки</a:t>
                      </a:r>
                      <a:endParaRPr lang="ru-RU" sz="20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Фермент</a:t>
                      </a:r>
                      <a:endParaRPr lang="ru-RU" sz="20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Липиды</a:t>
                      </a:r>
                      <a:endParaRPr lang="ru-RU" sz="20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Липаза</a:t>
                      </a:r>
                      <a:endParaRPr lang="ru-RU" sz="20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3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Крахмал и </a:t>
                      </a:r>
                      <a:r>
                        <a:rPr lang="ru-RU" sz="20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гликоген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Амилаза</a:t>
                      </a:r>
                      <a:endParaRPr lang="ru-RU" sz="20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0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Целлюлоза</a:t>
                      </a:r>
                      <a:endParaRPr lang="ru-RU" sz="20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Целлюлаза</a:t>
                      </a:r>
                      <a:endParaRPr lang="ru-RU" sz="20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4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Полисахариды </a:t>
                      </a:r>
                      <a:endParaRPr lang="ru-RU" sz="20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и их производные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Пектиназа</a:t>
                      </a:r>
                      <a:r>
                        <a:rPr lang="ru-RU" sz="20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, </a:t>
                      </a:r>
                      <a:r>
                        <a:rPr lang="ru-RU" sz="2000" b="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хитиназа</a:t>
                      </a:r>
                      <a:r>
                        <a:rPr lang="ru-RU" sz="20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,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агараза</a:t>
                      </a:r>
                      <a:r>
                        <a:rPr lang="ru-RU" sz="20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Белки</a:t>
                      </a:r>
                      <a:endParaRPr lang="ru-RU" sz="20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Протеазы</a:t>
                      </a:r>
                      <a:endParaRPr lang="ru-RU" sz="20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4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Нуклеиновые кислоты</a:t>
                      </a:r>
                      <a:endParaRPr lang="ru-RU" sz="20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Рибо</a:t>
                      </a:r>
                      <a:r>
                        <a:rPr lang="ru-RU" sz="20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 и </a:t>
                      </a:r>
                      <a:r>
                        <a:rPr lang="ru-RU" sz="2000" b="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дезокси</a:t>
                      </a:r>
                      <a:r>
                        <a:rPr lang="ru-RU" sz="20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рибонуклеазы</a:t>
                      </a:r>
                      <a:r>
                        <a:rPr lang="ru-RU" sz="20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309337" y="2002646"/>
            <a:ext cx="842486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 altLang="ru-RU" sz="24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altLang="ru-RU" sz="2400" b="1" dirty="0" smtClean="0">
                <a:latin typeface="Arial" pitchFamily="34" charset="0"/>
                <a:cs typeface="Arial" pitchFamily="34" charset="0"/>
              </a:rPr>
              <a:t>Гликолиз</a:t>
            </a:r>
            <a:r>
              <a:rPr lang="ru-RU" alt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altLang="ru-RU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altLang="ru-RU" sz="2400" b="1" dirty="0" err="1">
                <a:latin typeface="Arial" pitchFamily="34" charset="0"/>
                <a:cs typeface="Arial" pitchFamily="34" charset="0"/>
              </a:rPr>
              <a:t>Эмбдена</a:t>
            </a:r>
            <a:r>
              <a:rPr lang="ru-RU" altLang="ru-RU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altLang="ru-RU" sz="24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altLang="ru-RU" sz="2400" b="1" dirty="0" err="1">
                <a:latin typeface="Arial" pitchFamily="34" charset="0"/>
                <a:cs typeface="Arial" pitchFamily="34" charset="0"/>
              </a:rPr>
              <a:t>Мейергофа</a:t>
            </a:r>
            <a:r>
              <a:rPr lang="ru-RU" altLang="ru-RU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altLang="ru-RU" sz="2400" b="1" dirty="0" smtClean="0">
                <a:latin typeface="Arial" pitchFamily="34" charset="0"/>
                <a:cs typeface="Arial" pitchFamily="34" charset="0"/>
              </a:rPr>
              <a:t>– Парнаса);</a:t>
            </a:r>
          </a:p>
          <a:p>
            <a:pPr marL="457200" indent="-457200">
              <a:buFont typeface="+mj-lt"/>
              <a:buAutoNum type="arabicPeriod"/>
            </a:pPr>
            <a:endParaRPr lang="ru-RU" altLang="ru-RU" sz="24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altLang="ru-RU" sz="2400" b="1" dirty="0" smtClean="0">
                <a:latin typeface="Arial" pitchFamily="34" charset="0"/>
                <a:cs typeface="Arial" pitchFamily="34" charset="0"/>
              </a:rPr>
              <a:t>Окислительный пентозофосфатный </a:t>
            </a:r>
            <a:r>
              <a:rPr lang="ru-RU" altLang="ru-RU" sz="2400" b="1" dirty="0">
                <a:latin typeface="Arial" pitchFamily="34" charset="0"/>
                <a:cs typeface="Arial" pitchFamily="34" charset="0"/>
              </a:rPr>
              <a:t>путь</a:t>
            </a:r>
            <a:r>
              <a:rPr lang="en-US" altLang="ru-RU" sz="2400" b="1" dirty="0">
                <a:latin typeface="Arial" pitchFamily="34" charset="0"/>
                <a:cs typeface="Arial" pitchFamily="34" charset="0"/>
              </a:rPr>
              <a:t> (</a:t>
            </a:r>
            <a:r>
              <a:rPr lang="ru-RU" altLang="ru-RU" sz="2400" b="1" dirty="0" err="1">
                <a:latin typeface="Arial" pitchFamily="34" charset="0"/>
                <a:cs typeface="Arial" pitchFamily="34" charset="0"/>
              </a:rPr>
              <a:t>Варбурга</a:t>
            </a:r>
            <a:r>
              <a:rPr lang="ru-RU" altLang="ru-RU" sz="2400" b="1" dirty="0">
                <a:latin typeface="Arial" pitchFamily="34" charset="0"/>
                <a:cs typeface="Arial" pitchFamily="34" charset="0"/>
              </a:rPr>
              <a:t> – Диккенса </a:t>
            </a:r>
            <a:r>
              <a:rPr lang="ru-RU" altLang="ru-RU" sz="24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altLang="ru-RU" sz="2400" b="1" dirty="0" err="1">
                <a:latin typeface="Arial" pitchFamily="34" charset="0"/>
                <a:cs typeface="Arial" pitchFamily="34" charset="0"/>
              </a:rPr>
              <a:t>Хорекера</a:t>
            </a:r>
            <a:r>
              <a:rPr lang="ru-RU" altLang="ru-RU" sz="24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endParaRPr lang="ru-RU" altLang="ru-RU" sz="24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altLang="ru-RU" sz="2400" b="1" dirty="0" err="1" smtClean="0">
                <a:latin typeface="Arial" pitchFamily="34" charset="0"/>
                <a:cs typeface="Arial" pitchFamily="34" charset="0"/>
              </a:rPr>
              <a:t>КДФГ-путь</a:t>
            </a:r>
            <a:r>
              <a:rPr lang="ru-RU" alt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altLang="ru-RU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ru-RU" altLang="ru-RU" sz="2400" b="1" dirty="0" err="1">
                <a:latin typeface="Arial" pitchFamily="34" charset="0"/>
                <a:cs typeface="Arial" pitchFamily="34" charset="0"/>
              </a:rPr>
              <a:t>Энтнера</a:t>
            </a:r>
            <a:r>
              <a:rPr lang="ru-RU" altLang="ru-RU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altLang="ru-RU" sz="24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altLang="ru-RU" sz="2400" b="1" dirty="0">
                <a:latin typeface="Arial" pitchFamily="34" charset="0"/>
                <a:cs typeface="Arial" pitchFamily="34" charset="0"/>
              </a:rPr>
              <a:t>Дудорова); </a:t>
            </a:r>
          </a:p>
          <a:p>
            <a:pPr marL="457200" indent="-457200">
              <a:buFont typeface="+mj-lt"/>
              <a:buAutoNum type="arabicPeriod"/>
            </a:pPr>
            <a:endParaRPr lang="ru-RU" altLang="ru-RU" sz="24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altLang="ru-RU" sz="2400" b="1" dirty="0" smtClean="0">
                <a:latin typeface="Arial" pitchFamily="34" charset="0"/>
                <a:cs typeface="Arial" pitchFamily="34" charset="0"/>
              </a:rPr>
              <a:t>Цикл трикарбоновых </a:t>
            </a:r>
            <a:r>
              <a:rPr lang="ru-RU" altLang="ru-RU" sz="2400" b="1" dirty="0">
                <a:latin typeface="Arial" pitchFamily="34" charset="0"/>
                <a:cs typeface="Arial" pitchFamily="34" charset="0"/>
              </a:rPr>
              <a:t>кислот </a:t>
            </a:r>
            <a:r>
              <a:rPr lang="ru-RU" altLang="ru-RU" sz="2400" b="1" dirty="0" smtClean="0">
                <a:latin typeface="Arial" pitchFamily="34" charset="0"/>
                <a:cs typeface="Arial" pitchFamily="34" charset="0"/>
              </a:rPr>
              <a:t>(Кребса).</a:t>
            </a:r>
            <a:endParaRPr lang="ru-RU" alt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19093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Основные </a:t>
            </a:r>
            <a:r>
              <a:rPr lang="ru-RU" altLang="ru-RU" sz="3600" b="1" dirty="0" err="1" smtClean="0">
                <a:latin typeface="Arial" pitchFamily="34" charset="0"/>
                <a:cs typeface="Arial" pitchFamily="34" charset="0"/>
              </a:rPr>
              <a:t>катаболические</a:t>
            </a: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 системы </a:t>
            </a:r>
            <a:r>
              <a:rPr lang="ru-RU" altLang="ru-RU" sz="3600" b="1" dirty="0" err="1" smtClean="0">
                <a:latin typeface="Arial" pitchFamily="34" charset="0"/>
                <a:cs typeface="Arial" pitchFamily="34" charset="0"/>
              </a:rPr>
              <a:t>прокариотной</a:t>
            </a: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 клетки</a:t>
            </a:r>
            <a:endParaRPr lang="ru-RU" altLang="ru-RU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60338" y="1127348"/>
            <a:ext cx="8804275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altLang="ru-RU" b="1" i="1" dirty="0">
                <a:latin typeface="Arial" pitchFamily="34" charset="0"/>
                <a:cs typeface="Arial" pitchFamily="34" charset="0"/>
              </a:rPr>
              <a:t>В процессах брожения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 в определенных окислительно-восстановительных реакциях образуются нестабильные молекулы, фосфатная группа которых содержит много свободной энергии. </a:t>
            </a:r>
          </a:p>
          <a:p>
            <a:pPr algn="just">
              <a:spcAft>
                <a:spcPts val="1200"/>
              </a:spcAft>
            </a:pPr>
            <a:r>
              <a:rPr lang="ru-RU" altLang="ru-RU" b="1" i="1" dirty="0">
                <a:latin typeface="Arial" pitchFamily="34" charset="0"/>
                <a:cs typeface="Arial" pitchFamily="34" charset="0"/>
              </a:rPr>
              <a:t>Субстратное </a:t>
            </a:r>
            <a:r>
              <a:rPr lang="ru-RU" altLang="ru-RU" b="1" i="1" dirty="0" err="1">
                <a:latin typeface="Arial" pitchFamily="34" charset="0"/>
                <a:cs typeface="Arial" pitchFamily="34" charset="0"/>
              </a:rPr>
              <a:t>фосфорилирование</a:t>
            </a:r>
            <a:r>
              <a:rPr lang="ru-RU" altLang="ru-RU" b="1" i="1" dirty="0">
                <a:latin typeface="Arial" pitchFamily="34" charset="0"/>
                <a:cs typeface="Arial" pitchFamily="34" charset="0"/>
              </a:rPr>
              <a:t> -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 реакции, в которых энергия, освобождающаяся на определенных окислительных этапах брожения запасается в молекулах 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АТФ (</a:t>
            </a:r>
            <a:r>
              <a:rPr lang="ru-RU" altLang="ru-RU" i="1" dirty="0" smtClean="0">
                <a:latin typeface="Arial" pitchFamily="34" charset="0"/>
                <a:cs typeface="Arial" pitchFamily="34" charset="0"/>
              </a:rPr>
              <a:t>внутримолекулярный </a:t>
            </a:r>
            <a:r>
              <a:rPr lang="ru-RU" altLang="ru-RU" i="1" dirty="0">
                <a:latin typeface="Arial" pitchFamily="34" charset="0"/>
                <a:cs typeface="Arial" pitchFamily="34" charset="0"/>
              </a:rPr>
              <a:t>и межмолекулярный процесс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.)</a:t>
            </a:r>
          </a:p>
          <a:p>
            <a:pPr algn="just">
              <a:spcAft>
                <a:spcPts val="1200"/>
              </a:spcAft>
            </a:pPr>
            <a:r>
              <a:rPr lang="ru-RU" altLang="ru-RU" b="1" i="1" dirty="0" smtClean="0">
                <a:latin typeface="Arial" pitchFamily="34" charset="0"/>
                <a:cs typeface="Arial" pitchFamily="34" charset="0"/>
              </a:rPr>
              <a:t>Процесс дыхания </a:t>
            </a:r>
            <a:r>
              <a:rPr lang="ru-RU" altLang="ru-RU" i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окисление восстановленных веществ с относительно низким окислительно-восстановительным потенциалом (E</a:t>
            </a:r>
            <a:r>
              <a:rPr lang="ru-RU" altLang="ru-RU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), возникающих в реакциях промежуточного метаболизма или являющихся исходными субстратами (</a:t>
            </a:r>
            <a:r>
              <a:rPr lang="ru-RU" altLang="ru-RU" i="1" dirty="0" smtClean="0">
                <a:latin typeface="Arial" pitchFamily="34" charset="0"/>
                <a:cs typeface="Arial" pitchFamily="34" charset="0"/>
              </a:rPr>
              <a:t>Всегда межмолекулярный процесс)</a:t>
            </a:r>
            <a:r>
              <a:rPr lang="ru-RU" altLang="ru-RU" b="1" i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ru-RU" altLang="ru-RU" b="1" i="1" dirty="0" smtClean="0">
                <a:latin typeface="Arial" pitchFamily="34" charset="0"/>
                <a:cs typeface="Arial" pitchFamily="34" charset="0"/>
              </a:rPr>
              <a:t>Три типа фотосинтеза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algn="just"/>
            <a:r>
              <a:rPr lang="ru-RU" altLang="ru-RU" b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— зависимый от </a:t>
            </a:r>
            <a:r>
              <a:rPr lang="ru-RU" altLang="ru-RU" dirty="0" err="1" smtClean="0">
                <a:latin typeface="Arial" pitchFamily="34" charset="0"/>
                <a:cs typeface="Arial" pitchFamily="34" charset="0"/>
              </a:rPr>
              <a:t>бактериохлорофилла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altLang="ru-RU" dirty="0" err="1" smtClean="0">
                <a:latin typeface="Arial" pitchFamily="34" charset="0"/>
                <a:cs typeface="Arial" pitchFamily="34" charset="0"/>
              </a:rPr>
              <a:t>бескислородный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 фотосинтез, осуществляемый группами зеленых, пурпурных бактерий и </a:t>
            </a:r>
            <a:r>
              <a:rPr lang="ru-RU" altLang="ru-RU" dirty="0" err="1" smtClean="0">
                <a:latin typeface="Arial" pitchFamily="34" charset="0"/>
                <a:cs typeface="Arial" pitchFamily="34" charset="0"/>
              </a:rPr>
              <a:t>гелиобактерий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 algn="just"/>
            <a:r>
              <a:rPr lang="ru-RU" altLang="ru-RU" b="1" dirty="0" smtClean="0">
                <a:latin typeface="Arial" pitchFamily="34" charset="0"/>
                <a:cs typeface="Arial" pitchFamily="34" charset="0"/>
              </a:rPr>
              <a:t>II 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— зависимый от хлорофилла кислородный фотосинтез, свойственный </a:t>
            </a:r>
            <a:r>
              <a:rPr lang="ru-RU" altLang="ru-RU" dirty="0" err="1" smtClean="0">
                <a:latin typeface="Arial" pitchFamily="34" charset="0"/>
                <a:cs typeface="Arial" pitchFamily="34" charset="0"/>
              </a:rPr>
              <a:t>цианобактериям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ru-RU" altLang="ru-RU" dirty="0" err="1" smtClean="0">
                <a:latin typeface="Arial" pitchFamily="34" charset="0"/>
                <a:cs typeface="Arial" pitchFamily="34" charset="0"/>
              </a:rPr>
              <a:t>прохлорофитам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 algn="just"/>
            <a:r>
              <a:rPr lang="ru-RU" altLang="ru-RU" b="1" dirty="0" smtClean="0">
                <a:latin typeface="Arial" pitchFamily="34" charset="0"/>
                <a:cs typeface="Arial" pitchFamily="34" charset="0"/>
              </a:rPr>
              <a:t>III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 — зависимый от </a:t>
            </a:r>
            <a:r>
              <a:rPr lang="ru-RU" altLang="ru-RU" dirty="0" err="1" smtClean="0">
                <a:latin typeface="Arial" pitchFamily="34" charset="0"/>
                <a:cs typeface="Arial" pitchFamily="34" charset="0"/>
              </a:rPr>
              <a:t>бактериородопсина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altLang="ru-RU" dirty="0" err="1" smtClean="0">
                <a:latin typeface="Arial" pitchFamily="34" charset="0"/>
                <a:cs typeface="Arial" pitchFamily="34" charset="0"/>
              </a:rPr>
              <a:t>бескислородный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 фотосинтез, найденный у экстремально галофильных </a:t>
            </a:r>
            <a:r>
              <a:rPr lang="ru-RU" altLang="ru-RU" dirty="0" err="1" smtClean="0">
                <a:latin typeface="Arial" pitchFamily="34" charset="0"/>
                <a:cs typeface="Arial" pitchFamily="34" charset="0"/>
              </a:rPr>
              <a:t>архебактерий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. </a:t>
            </a:r>
            <a:endParaRPr lang="ru-RU" alt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25413" y="279400"/>
            <a:ext cx="869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altLang="ru-RU" sz="3600" b="1" dirty="0">
                <a:latin typeface="Arial" pitchFamily="34" charset="0"/>
                <a:cs typeface="Arial" pitchFamily="34" charset="0"/>
              </a:rPr>
              <a:t>Способы получения </a:t>
            </a: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энергии</a:t>
            </a:r>
            <a:endParaRPr lang="ru-RU" altLang="ru-RU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1" y="11385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Образование АТФ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351745" y="1270916"/>
            <a:ext cx="67060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altLang="ru-RU" sz="2800" b="1" dirty="0" smtClean="0">
                <a:latin typeface="Arial" pitchFamily="34" charset="0"/>
                <a:cs typeface="Arial" pitchFamily="34" charset="0"/>
              </a:rPr>
              <a:t>1. Субстратное </a:t>
            </a:r>
            <a:r>
              <a:rPr lang="ru-RU" altLang="ru-RU" sz="2800" b="1" dirty="0" err="1" smtClean="0">
                <a:latin typeface="Arial" pitchFamily="34" charset="0"/>
                <a:cs typeface="Arial" pitchFamily="34" charset="0"/>
              </a:rPr>
              <a:t>фосфорилирование</a:t>
            </a:r>
            <a:r>
              <a:rPr lang="ru-RU" altLang="ru-RU" sz="2800" b="1" dirty="0" smtClean="0">
                <a:latin typeface="Arial" pitchFamily="34" charset="0"/>
                <a:cs typeface="Arial" pitchFamily="34" charset="0"/>
              </a:rPr>
              <a:t> </a:t>
            </a:r>
            <a:endParaRPr lang="ru-RU" alt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1174508" y="1914080"/>
            <a:ext cx="73667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ru-RU" sz="2400" dirty="0">
                <a:latin typeface="Arial" pitchFamily="34" charset="0"/>
                <a:cs typeface="Arial" pitchFamily="34" charset="0"/>
              </a:rPr>
              <a:t>I.  </a:t>
            </a:r>
            <a:r>
              <a:rPr lang="ru-RU" altLang="ru-RU" sz="2400" dirty="0">
                <a:latin typeface="Arial" pitchFamily="34" charset="0"/>
                <a:cs typeface="Arial" pitchFamily="34" charset="0"/>
              </a:rPr>
              <a:t>Субстрат ~ Ф + АДФ ↔ субстрат + АТФ</a:t>
            </a:r>
          </a:p>
          <a:p>
            <a:pPr marL="457200" indent="-457200">
              <a:buFontTx/>
              <a:buChar char="•"/>
            </a:pPr>
            <a:endParaRPr lang="ru-RU" altLang="ru-RU" sz="16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ru-RU" altLang="ru-RU" sz="2400" dirty="0">
                <a:latin typeface="Arial" pitchFamily="34" charset="0"/>
                <a:cs typeface="Arial" pitchFamily="34" charset="0"/>
              </a:rPr>
              <a:t>II. Субстрат ~ X + АДФ + Ф</a:t>
            </a:r>
            <a:r>
              <a:rPr lang="ru-RU" altLang="ru-RU" sz="2400" baseline="-25000" dirty="0">
                <a:latin typeface="Arial" pitchFamily="34" charset="0"/>
                <a:cs typeface="Arial" pitchFamily="34" charset="0"/>
              </a:rPr>
              <a:t>Н</a:t>
            </a:r>
            <a:r>
              <a:rPr lang="ru-RU" altLang="ru-RU" sz="2400" dirty="0">
                <a:latin typeface="Arial" pitchFamily="34" charset="0"/>
                <a:cs typeface="Arial" pitchFamily="34" charset="0"/>
              </a:rPr>
              <a:t> ↔ субстрат + Х + АТФ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4514" y="6317283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altLang="ru-RU" dirty="0">
                <a:latin typeface="Arial" pitchFamily="34" charset="0"/>
                <a:cs typeface="Arial" pitchFamily="34" charset="0"/>
              </a:rPr>
              <a:t>Символ 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"~" введён Ф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altLang="ru-RU" dirty="0" err="1" smtClean="0">
                <a:latin typeface="Arial" pitchFamily="34" charset="0"/>
                <a:cs typeface="Arial" pitchFamily="34" charset="0"/>
              </a:rPr>
              <a:t>Липманом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 для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обозначения макроэргической связи </a:t>
            </a:r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351745" y="3569843"/>
            <a:ext cx="815362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altLang="ru-RU" sz="2800" b="1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ru-RU" altLang="ru-RU" sz="2800" b="1" dirty="0" err="1" smtClean="0">
                <a:latin typeface="Arial" pitchFamily="34" charset="0"/>
                <a:cs typeface="Arial" pitchFamily="34" charset="0"/>
              </a:rPr>
              <a:t>Мембранзависимое</a:t>
            </a:r>
            <a:r>
              <a:rPr lang="ru-RU" altLang="ru-RU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altLang="ru-RU" sz="2800" b="1" dirty="0" err="1" smtClean="0">
                <a:latin typeface="Arial" pitchFamily="34" charset="0"/>
                <a:cs typeface="Arial" pitchFamily="34" charset="0"/>
              </a:rPr>
              <a:t>фосфорилирование</a:t>
            </a:r>
            <a:endParaRPr lang="ru-RU" altLang="ru-RU" sz="2800" b="1" dirty="0">
              <a:latin typeface="Arial" pitchFamily="34" charset="0"/>
              <a:cs typeface="Arial" pitchFamily="34" charset="0"/>
            </a:endParaRPr>
          </a:p>
          <a:p>
            <a:r>
              <a:rPr lang="ru-RU" altLang="ru-RU" sz="2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37428" y="4376455"/>
            <a:ext cx="5945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smtClean="0">
                <a:latin typeface="Arial" pitchFamily="34" charset="0"/>
                <a:cs typeface="Arial" pitchFamily="34" charset="0"/>
              </a:rPr>
              <a:t>образование АТФ  за счет энергии </a:t>
            </a:r>
            <a:r>
              <a:rPr lang="ru-RU" altLang="ru-RU" sz="2400" dirty="0" err="1" smtClean="0">
                <a:latin typeface="Arial" pitchFamily="34" charset="0"/>
                <a:cs typeface="Arial" pitchFamily="34" charset="0"/>
              </a:rPr>
              <a:t>ΔµH</a:t>
            </a:r>
            <a:r>
              <a:rPr lang="ru-RU" altLang="ru-RU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ru-RU" altLang="ru-RU" sz="2400" b="1" baseline="30000" dirty="0" smtClean="0">
                <a:latin typeface="Arial" pitchFamily="34" charset="0"/>
                <a:cs typeface="Arial" pitchFamily="34" charset="0"/>
              </a:rPr>
              <a:t> </a:t>
            </a:r>
            <a:endParaRPr lang="ru-RU" altLang="ru-RU" sz="2400" b="1" baseline="30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144463" y="2065793"/>
            <a:ext cx="882015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altLang="ru-RU" sz="2600" dirty="0">
                <a:latin typeface="Arial" pitchFamily="34" charset="0"/>
                <a:cs typeface="Arial" pitchFamily="34" charset="0"/>
              </a:rPr>
              <a:t>АТФ + H</a:t>
            </a:r>
            <a:r>
              <a:rPr lang="ru-RU" altLang="ru-RU" sz="2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altLang="ru-RU" sz="2600" dirty="0">
                <a:latin typeface="Arial" pitchFamily="34" charset="0"/>
                <a:cs typeface="Arial" pitchFamily="34" charset="0"/>
              </a:rPr>
              <a:t>О → АДФ + Ф</a:t>
            </a:r>
            <a:r>
              <a:rPr lang="ru-RU" altLang="ru-RU" sz="2600" baseline="-25000" dirty="0">
                <a:latin typeface="Arial" pitchFamily="34" charset="0"/>
                <a:cs typeface="Arial" pitchFamily="34" charset="0"/>
              </a:rPr>
              <a:t>Н</a:t>
            </a:r>
            <a:r>
              <a:rPr lang="ru-RU" altLang="ru-RU" sz="2600" dirty="0">
                <a:latin typeface="Arial" pitchFamily="34" charset="0"/>
                <a:cs typeface="Arial" pitchFamily="34" charset="0"/>
              </a:rPr>
              <a:t>;     ΔG</a:t>
            </a:r>
            <a:r>
              <a:rPr lang="ru-RU" altLang="ru-RU" sz="2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ru-RU" altLang="ru-RU" sz="2600" dirty="0">
                <a:latin typeface="Arial" pitchFamily="34" charset="0"/>
                <a:cs typeface="Arial" pitchFamily="34" charset="0"/>
              </a:rPr>
              <a:t>' = –31,8 кДж/моль;</a:t>
            </a:r>
          </a:p>
          <a:p>
            <a:pPr algn="ctr"/>
            <a:endParaRPr lang="ru-RU" altLang="ru-RU" sz="2600" dirty="0">
              <a:latin typeface="Arial" pitchFamily="34" charset="0"/>
              <a:cs typeface="Arial" pitchFamily="34" charset="0"/>
            </a:endParaRPr>
          </a:p>
          <a:p>
            <a:pPr algn="ctr"/>
            <a:endParaRPr lang="ru-RU" altLang="ru-RU" sz="26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altLang="ru-RU" sz="2600" dirty="0">
                <a:latin typeface="Arial" pitchFamily="34" charset="0"/>
                <a:cs typeface="Arial" pitchFamily="34" charset="0"/>
              </a:rPr>
              <a:t>АДФ + H</a:t>
            </a:r>
            <a:r>
              <a:rPr lang="ru-RU" altLang="ru-RU" sz="2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altLang="ru-RU" sz="2600" dirty="0">
                <a:latin typeface="Arial" pitchFamily="34" charset="0"/>
                <a:cs typeface="Arial" pitchFamily="34" charset="0"/>
              </a:rPr>
              <a:t>О → АМФ + Ф</a:t>
            </a:r>
            <a:r>
              <a:rPr lang="ru-RU" altLang="ru-RU" sz="2600" baseline="-25000" dirty="0">
                <a:latin typeface="Arial" pitchFamily="34" charset="0"/>
                <a:cs typeface="Arial" pitchFamily="34" charset="0"/>
              </a:rPr>
              <a:t>Н</a:t>
            </a:r>
            <a:r>
              <a:rPr lang="ru-RU" altLang="ru-RU" sz="2600" dirty="0">
                <a:latin typeface="Arial" pitchFamily="34" charset="0"/>
                <a:cs typeface="Arial" pitchFamily="34" charset="0"/>
              </a:rPr>
              <a:t>;    ΔG</a:t>
            </a:r>
            <a:r>
              <a:rPr lang="ru-RU" altLang="ru-RU" sz="2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ru-RU" altLang="ru-RU" sz="2600" dirty="0">
                <a:latin typeface="Arial" pitchFamily="34" charset="0"/>
                <a:cs typeface="Arial" pitchFamily="34" charset="0"/>
              </a:rPr>
              <a:t>' = –31,8 кДж/моль;</a:t>
            </a:r>
          </a:p>
          <a:p>
            <a:pPr algn="ctr"/>
            <a:endParaRPr lang="ru-RU" altLang="ru-RU" sz="2600" dirty="0">
              <a:latin typeface="Arial" pitchFamily="34" charset="0"/>
              <a:cs typeface="Arial" pitchFamily="34" charset="0"/>
            </a:endParaRPr>
          </a:p>
          <a:p>
            <a:pPr algn="ctr"/>
            <a:endParaRPr lang="ru-RU" altLang="ru-RU" sz="26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altLang="ru-RU" sz="2600" dirty="0">
                <a:latin typeface="Arial" pitchFamily="34" charset="0"/>
                <a:cs typeface="Arial" pitchFamily="34" charset="0"/>
              </a:rPr>
              <a:t>АМФ + H</a:t>
            </a:r>
            <a:r>
              <a:rPr lang="ru-RU" altLang="ru-RU" sz="2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altLang="ru-RU" sz="2600" dirty="0">
                <a:latin typeface="Arial" pitchFamily="34" charset="0"/>
                <a:cs typeface="Arial" pitchFamily="34" charset="0"/>
              </a:rPr>
              <a:t>О → </a:t>
            </a:r>
            <a:r>
              <a:rPr lang="ru-RU" altLang="ru-RU" sz="2600" dirty="0" err="1">
                <a:latin typeface="Arial" pitchFamily="34" charset="0"/>
                <a:cs typeface="Arial" pitchFamily="34" charset="0"/>
              </a:rPr>
              <a:t>аденозин</a:t>
            </a:r>
            <a:r>
              <a:rPr lang="ru-RU" altLang="ru-RU" sz="2600" dirty="0">
                <a:latin typeface="Arial" pitchFamily="34" charset="0"/>
                <a:cs typeface="Arial" pitchFamily="34" charset="0"/>
              </a:rPr>
              <a:t> + Ф</a:t>
            </a:r>
            <a:r>
              <a:rPr lang="ru-RU" altLang="ru-RU" sz="2600" baseline="-25000" dirty="0">
                <a:latin typeface="Arial" pitchFamily="34" charset="0"/>
                <a:cs typeface="Arial" pitchFamily="34" charset="0"/>
              </a:rPr>
              <a:t>Н</a:t>
            </a:r>
            <a:r>
              <a:rPr lang="ru-RU" altLang="ru-RU" sz="2600" dirty="0">
                <a:latin typeface="Arial" pitchFamily="34" charset="0"/>
                <a:cs typeface="Arial" pitchFamily="34" charset="0"/>
              </a:rPr>
              <a:t>;     ΔG</a:t>
            </a:r>
            <a:r>
              <a:rPr lang="ru-RU" altLang="ru-RU" sz="2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ru-RU" altLang="ru-RU" sz="2600" dirty="0">
                <a:latin typeface="Arial" pitchFamily="34" charset="0"/>
                <a:cs typeface="Arial" pitchFamily="34" charset="0"/>
              </a:rPr>
              <a:t>' = –14,3 кДж/моль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44463" y="69181"/>
            <a:ext cx="88201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altLang="ru-RU" sz="3600" b="1" dirty="0">
                <a:latin typeface="Arial" pitchFamily="34" charset="0"/>
                <a:cs typeface="Arial" pitchFamily="34" charset="0"/>
              </a:rPr>
              <a:t>Количество свободной энергии, высвобождаемой при гидролизе АТФ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0" y="179618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altLang="ru-RU" sz="3000" b="1" dirty="0" err="1">
                <a:latin typeface="Arial" pitchFamily="34" charset="0"/>
                <a:cs typeface="Arial" pitchFamily="34" charset="0"/>
              </a:rPr>
              <a:t>ΔµH</a:t>
            </a:r>
            <a:r>
              <a:rPr lang="ru-RU" altLang="ru-RU" sz="3000" b="1" baseline="30000" dirty="0" err="1">
                <a:latin typeface="Arial" pitchFamily="34" charset="0"/>
                <a:cs typeface="Arial" pitchFamily="34" charset="0"/>
              </a:rPr>
              <a:t>+</a:t>
            </a:r>
            <a:r>
              <a:rPr lang="ru-RU" altLang="ru-RU" sz="3000" b="1" dirty="0" err="1">
                <a:latin typeface="Arial" pitchFamily="34" charset="0"/>
                <a:cs typeface="Arial" pitchFamily="34" charset="0"/>
              </a:rPr>
              <a:t> </a:t>
            </a:r>
            <a:r>
              <a:rPr lang="ru-RU" altLang="ru-RU" sz="3000" b="1" dirty="0">
                <a:latin typeface="Arial" pitchFamily="34" charset="0"/>
                <a:cs typeface="Arial" pitchFamily="34" charset="0"/>
              </a:rPr>
              <a:t>- вторая универсальная форма клеточной энергии</a:t>
            </a:r>
          </a:p>
        </p:txBody>
      </p:sp>
      <p:pic>
        <p:nvPicPr>
          <p:cNvPr id="13315" name="Picture 0" descr="ScanImage_2"/>
          <p:cNvPicPr>
            <a:picLocks noChangeAspect="1" noChangeArrowheads="1"/>
          </p:cNvPicPr>
          <p:nvPr/>
        </p:nvPicPr>
        <p:blipFill>
          <a:blip r:embed="rId2"/>
          <a:srcRect l="2876" t="8206" r="2876" b="6544"/>
          <a:stretch>
            <a:fillRect/>
          </a:stretch>
        </p:blipFill>
        <p:spPr bwMode="auto">
          <a:xfrm>
            <a:off x="698760" y="2346096"/>
            <a:ext cx="4321175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1"/>
          <p:cNvSpPr txBox="1">
            <a:spLocks noChangeArrowheads="1"/>
          </p:cNvSpPr>
          <p:nvPr/>
        </p:nvSpPr>
        <p:spPr bwMode="auto">
          <a:xfrm>
            <a:off x="188232" y="1230088"/>
            <a:ext cx="85883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ru-RU" altLang="ru-RU" sz="2200" dirty="0">
                <a:latin typeface="Arial" pitchFamily="34" charset="0"/>
                <a:cs typeface="Arial" pitchFamily="34" charset="0"/>
              </a:rPr>
              <a:t>Схема переноса электронов и протонов по электрон-транспортной цепи и протонной </a:t>
            </a:r>
            <a:r>
              <a:rPr lang="ru-RU" altLang="ru-RU" sz="2200" dirty="0" err="1">
                <a:latin typeface="Arial" pitchFamily="34" charset="0"/>
                <a:cs typeface="Arial" pitchFamily="34" charset="0"/>
              </a:rPr>
              <a:t>АТФ-синтазы</a:t>
            </a:r>
            <a:r>
              <a:rPr lang="ru-RU" altLang="ru-RU" sz="2200" dirty="0">
                <a:latin typeface="Arial" pitchFamily="34" charset="0"/>
                <a:cs typeface="Arial" pitchFamily="34" charset="0"/>
              </a:rPr>
              <a:t>. </a:t>
            </a:r>
            <a:endParaRPr lang="ru-RU" altLang="ru-RU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352450" y="6122535"/>
            <a:ext cx="87057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altLang="ru-RU" sz="3200" b="1" dirty="0">
                <a:latin typeface="Arial" pitchFamily="34" charset="0"/>
                <a:cs typeface="Arial" pitchFamily="34" charset="0"/>
              </a:rPr>
              <a:t>АДФ + </a:t>
            </a:r>
            <a:r>
              <a:rPr lang="ru-RU" altLang="ru-RU" sz="3200" b="1" dirty="0" err="1">
                <a:latin typeface="Arial" pitchFamily="34" charset="0"/>
                <a:cs typeface="Arial" pitchFamily="34" charset="0"/>
              </a:rPr>
              <a:t>Ф</a:t>
            </a:r>
            <a:r>
              <a:rPr lang="ru-RU" altLang="ru-RU" sz="3200" b="1" baseline="-25000" dirty="0" err="1">
                <a:latin typeface="Arial" pitchFamily="34" charset="0"/>
                <a:cs typeface="Arial" pitchFamily="34" charset="0"/>
              </a:rPr>
              <a:t>н</a:t>
            </a:r>
            <a:r>
              <a:rPr lang="ru-RU" altLang="ru-RU" sz="3200" b="1" dirty="0">
                <a:latin typeface="Arial" pitchFamily="34" charset="0"/>
                <a:cs typeface="Arial" pitchFamily="34" charset="0"/>
              </a:rPr>
              <a:t> + </a:t>
            </a:r>
            <a:r>
              <a:rPr lang="en-US" altLang="ru-RU" sz="3200" b="1" dirty="0">
                <a:latin typeface="Arial" pitchFamily="34" charset="0"/>
                <a:cs typeface="Arial" pitchFamily="34" charset="0"/>
              </a:rPr>
              <a:t>n</a:t>
            </a:r>
            <a:r>
              <a:rPr lang="ru-RU" altLang="ru-RU" sz="3200" b="1" dirty="0" err="1">
                <a:latin typeface="Arial" pitchFamily="34" charset="0"/>
                <a:cs typeface="Arial" pitchFamily="34" charset="0"/>
              </a:rPr>
              <a:t>Н</a:t>
            </a:r>
            <a:r>
              <a:rPr lang="ru-RU" altLang="ru-RU" sz="3200" b="1" baseline="30000" dirty="0" err="1">
                <a:latin typeface="Arial" pitchFamily="34" charset="0"/>
                <a:cs typeface="Arial" pitchFamily="34" charset="0"/>
              </a:rPr>
              <a:t>+</a:t>
            </a:r>
            <a:r>
              <a:rPr lang="ru-RU" altLang="ru-RU" sz="3200" b="1" baseline="-25000" dirty="0" err="1">
                <a:latin typeface="Arial" pitchFamily="34" charset="0"/>
                <a:cs typeface="Arial" pitchFamily="34" charset="0"/>
              </a:rPr>
              <a:t>нар</a:t>
            </a:r>
            <a:r>
              <a:rPr lang="ru-RU" altLang="ru-RU" sz="3200" b="1" dirty="0">
                <a:latin typeface="Arial" pitchFamily="34" charset="0"/>
                <a:cs typeface="Arial" pitchFamily="34" charset="0"/>
              </a:rPr>
              <a:t> ↔ АТФ + Н</a:t>
            </a:r>
            <a:r>
              <a:rPr lang="ru-RU" altLang="ru-RU" sz="32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altLang="ru-RU" sz="3200" b="1" dirty="0">
                <a:latin typeface="Arial" pitchFamily="34" charset="0"/>
                <a:cs typeface="Arial" pitchFamily="34" charset="0"/>
              </a:rPr>
              <a:t>О + </a:t>
            </a:r>
            <a:r>
              <a:rPr lang="en-US" altLang="ru-RU" sz="3200" b="1" dirty="0">
                <a:latin typeface="Arial" pitchFamily="34" charset="0"/>
                <a:cs typeface="Arial" pitchFamily="34" charset="0"/>
              </a:rPr>
              <a:t>n</a:t>
            </a:r>
            <a:r>
              <a:rPr lang="ru-RU" altLang="ru-RU" sz="3200" b="1" dirty="0" err="1">
                <a:latin typeface="Arial" pitchFamily="34" charset="0"/>
                <a:cs typeface="Arial" pitchFamily="34" charset="0"/>
              </a:rPr>
              <a:t>Н</a:t>
            </a:r>
            <a:r>
              <a:rPr lang="ru-RU" altLang="ru-RU" sz="3200" b="1" baseline="30000" dirty="0" err="1">
                <a:latin typeface="Arial" pitchFamily="34" charset="0"/>
                <a:cs typeface="Arial" pitchFamily="34" charset="0"/>
              </a:rPr>
              <a:t>+</a:t>
            </a:r>
            <a:r>
              <a:rPr lang="ru-RU" altLang="ru-RU" sz="3200" b="1" baseline="-25000" dirty="0" err="1">
                <a:latin typeface="Arial" pitchFamily="34" charset="0"/>
                <a:cs typeface="Arial" pitchFamily="34" charset="0"/>
              </a:rPr>
              <a:t>внутр</a:t>
            </a:r>
            <a:r>
              <a:rPr lang="ru-RU" altLang="ru-RU" sz="32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682343" y="47314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altLang="ru-RU" dirty="0" smtClean="0">
                <a:latin typeface="Arial" pitchFamily="34" charset="0"/>
                <a:cs typeface="Arial" pitchFamily="34" charset="0"/>
              </a:rPr>
              <a:t>АН</a:t>
            </a:r>
            <a:r>
              <a:rPr lang="ru-RU" altLang="ru-RU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 – донор электронов,  </a:t>
            </a:r>
          </a:p>
          <a:p>
            <a:pPr algn="just"/>
            <a:r>
              <a:rPr lang="ru-RU" altLang="ru-RU" dirty="0" smtClean="0">
                <a:latin typeface="Arial" pitchFamily="34" charset="0"/>
                <a:cs typeface="Arial" pitchFamily="34" charset="0"/>
              </a:rPr>
              <a:t>В – акцептор электронов</a:t>
            </a:r>
            <a:endParaRPr lang="ru-RU" alt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