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Spectral ExtraBold"/>
      <p:bold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4C7BA8-03E7-4AA5-AEA8-8AF65F8E1131}">
  <a:tblStyle styleId="{CE4C7BA8-03E7-4AA5-AEA8-8AF65F8E113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SpectralExtraBold-boldItalic.fntdata"/><Relationship Id="rId52" Type="http://schemas.openxmlformats.org/officeDocument/2006/relationships/font" Target="fonts/SpectralExtraBo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5bf329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5bf329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563d7b8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7563d7b8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רוחב הפיזור של הנתונים ביחס למדדי המרכוז</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57ea6ad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757ea6add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57ea6ad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757ea6add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57ea6ad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757ea6add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57ea6ad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757ea6add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57ea6ad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757ea6add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757ea6add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757ea6add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757ea6add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757ea6add8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757ea6add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757ea6add8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57ea6add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757ea6add8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757ea6add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757ea6add8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600"/>
              </a:spcAft>
              <a:buSzPts val="1100"/>
              <a:buNone/>
            </a:pPr>
            <a:r>
              <a:rPr lang="en" sz="1400">
                <a:solidFill>
                  <a:schemeClr val="dk1"/>
                </a:solidFill>
              </a:rPr>
              <a:t>שעורה</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757ea6add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757ea6add8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600"/>
              </a:spcAft>
              <a:buSzPts val="1100"/>
              <a:buNone/>
            </a:pPr>
            <a:r>
              <a:rPr lang="en" sz="1400">
                <a:solidFill>
                  <a:schemeClr val="dk1"/>
                </a:solidFill>
              </a:rPr>
              <a:t>שעורה</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57ea6add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757ea6add8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600"/>
              </a:spcAft>
              <a:buSzPts val="1100"/>
              <a:buNone/>
            </a:pPr>
            <a:r>
              <a:rPr lang="en" sz="1400">
                <a:solidFill>
                  <a:schemeClr val="dk1"/>
                </a:solidFill>
              </a:rPr>
              <a:t>שעורה</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57ea6add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757ea6add8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600"/>
              </a:spcAft>
              <a:buSzPts val="1100"/>
              <a:buNone/>
            </a:pPr>
            <a:r>
              <a:rPr lang="en" sz="1400">
                <a:solidFill>
                  <a:schemeClr val="dk1"/>
                </a:solidFill>
              </a:rPr>
              <a:t>שעורה</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757ea6add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757ea6add8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Uniform distribution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nvSpPr>
        <p:spPr>
          <a:xfrm>
            <a:off x="177125" y="132850"/>
            <a:ext cx="5169900" cy="852300"/>
          </a:xfrm>
          <a:prstGeom prst="rect">
            <a:avLst/>
          </a:prstGeom>
          <a:noFill/>
          <a:ln>
            <a:noFill/>
          </a:ln>
          <a:effectLst>
            <a:outerShdw blurRad="57150" rotWithShape="0" algn="bl" dir="5400000" dist="19050">
              <a:srgbClr val="000000">
                <a:alpha val="73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Spectral ExtraBold"/>
                <a:ea typeface="Spectral ExtraBold"/>
                <a:cs typeface="Spectral ExtraBold"/>
                <a:sym typeface="Spectral ExtraBold"/>
              </a:rPr>
              <a:t>DATA SCIENCE</a:t>
            </a:r>
            <a:endParaRPr sz="3600">
              <a:solidFill>
                <a:srgbClr val="FFFFFF"/>
              </a:solidFill>
              <a:latin typeface="Spectral ExtraBold"/>
              <a:ea typeface="Spectral ExtraBold"/>
              <a:cs typeface="Spectral ExtraBold"/>
              <a:sym typeface="Spectral ExtraBold"/>
            </a:endParaRPr>
          </a:p>
        </p:txBody>
      </p:sp>
      <p:sp>
        <p:nvSpPr>
          <p:cNvPr id="12" name="Google Shape;12;p2"/>
          <p:cNvSpPr/>
          <p:nvPr/>
        </p:nvSpPr>
        <p:spPr>
          <a:xfrm>
            <a:off x="309975" y="1749100"/>
            <a:ext cx="3830400" cy="1317300"/>
          </a:xfrm>
          <a:prstGeom prst="roundRect">
            <a:avLst>
              <a:gd fmla="val 16667" name="adj"/>
            </a:avLst>
          </a:prstGeom>
          <a:solidFill>
            <a:srgbClr val="FFFFFF">
              <a:alpha val="730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600"/>
          </a:p>
        </p:txBody>
      </p:sp>
      <p:sp>
        <p:nvSpPr>
          <p:cNvPr id="13" name="Google Shape;13;p2"/>
          <p:cNvSpPr/>
          <p:nvPr/>
        </p:nvSpPr>
        <p:spPr>
          <a:xfrm>
            <a:off x="309975" y="3345925"/>
            <a:ext cx="3830400" cy="1317300"/>
          </a:xfrm>
          <a:prstGeom prst="roundRect">
            <a:avLst>
              <a:gd fmla="val 16667" name="adj"/>
            </a:avLst>
          </a:prstGeom>
          <a:solidFill>
            <a:srgbClr val="FFFFFF">
              <a:alpha val="730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2">
  <p:cSld name="CUSTOM_5">
    <p:spTree>
      <p:nvGrpSpPr>
        <p:cNvPr id="71" name="Shape 71"/>
        <p:cNvGrpSpPr/>
        <p:nvPr/>
      </p:nvGrpSpPr>
      <p:grpSpPr>
        <a:xfrm>
          <a:off x="0" y="0"/>
          <a:ext cx="0" cy="0"/>
          <a:chOff x="0" y="0"/>
          <a:chExt cx="0" cy="0"/>
        </a:xfrm>
      </p:grpSpPr>
      <p:sp>
        <p:nvSpPr>
          <p:cNvPr id="72" name="Google Shape;72;p11"/>
          <p:cNvSpPr/>
          <p:nvPr/>
        </p:nvSpPr>
        <p:spPr>
          <a:xfrm>
            <a:off x="6448350" y="132105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73" name="Google Shape;73;p11"/>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a:off x="6095750" y="2203800"/>
            <a:ext cx="25278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75" name="Google Shape;75;p11"/>
          <p:cNvSpPr/>
          <p:nvPr/>
        </p:nvSpPr>
        <p:spPr>
          <a:xfrm>
            <a:off x="6448375" y="309045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6448375" y="400260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1"/>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1"/>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11"/>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3">
  <p:cSld name="CUSTOM_6">
    <p:spTree>
      <p:nvGrpSpPr>
        <p:cNvPr id="81" name="Shape 81"/>
        <p:cNvGrpSpPr/>
        <p:nvPr/>
      </p:nvGrpSpPr>
      <p:grpSpPr>
        <a:xfrm>
          <a:off x="0" y="0"/>
          <a:ext cx="0" cy="0"/>
          <a:chOff x="0" y="0"/>
          <a:chExt cx="0" cy="0"/>
        </a:xfrm>
      </p:grpSpPr>
      <p:sp>
        <p:nvSpPr>
          <p:cNvPr id="82" name="Google Shape;82;p12"/>
          <p:cNvSpPr/>
          <p:nvPr/>
        </p:nvSpPr>
        <p:spPr>
          <a:xfrm>
            <a:off x="6448350" y="132105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83" name="Google Shape;83;p12"/>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6448500" y="220380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85" name="Google Shape;85;p12"/>
          <p:cNvSpPr/>
          <p:nvPr/>
        </p:nvSpPr>
        <p:spPr>
          <a:xfrm>
            <a:off x="6062925" y="3090450"/>
            <a:ext cx="25605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6448375" y="400260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0" name="Google Shape;90;p12"/>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4">
  <p:cSld name="CUSTOM_7">
    <p:spTree>
      <p:nvGrpSpPr>
        <p:cNvPr id="91" name="Shape 91"/>
        <p:cNvGrpSpPr/>
        <p:nvPr/>
      </p:nvGrpSpPr>
      <p:grpSpPr>
        <a:xfrm>
          <a:off x="0" y="0"/>
          <a:ext cx="0" cy="0"/>
          <a:chOff x="0" y="0"/>
          <a:chExt cx="0" cy="0"/>
        </a:xfrm>
      </p:grpSpPr>
      <p:sp>
        <p:nvSpPr>
          <p:cNvPr id="92" name="Google Shape;92;p13"/>
          <p:cNvSpPr/>
          <p:nvPr/>
        </p:nvSpPr>
        <p:spPr>
          <a:xfrm>
            <a:off x="6448350" y="132105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93" name="Google Shape;93;p13"/>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6448500" y="220380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95" name="Google Shape;95;p13"/>
          <p:cNvSpPr/>
          <p:nvPr/>
        </p:nvSpPr>
        <p:spPr>
          <a:xfrm>
            <a:off x="6448375" y="309045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084800" y="4002600"/>
            <a:ext cx="25386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3"/>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1" type="tx">
  <p:cSld name="TITLE_AND_BODY">
    <p:spTree>
      <p:nvGrpSpPr>
        <p:cNvPr id="101" name="Shape 101"/>
        <p:cNvGrpSpPr/>
        <p:nvPr/>
      </p:nvGrpSpPr>
      <p:grpSpPr>
        <a:xfrm>
          <a:off x="0" y="0"/>
          <a:ext cx="0" cy="0"/>
          <a:chOff x="0" y="0"/>
          <a:chExt cx="0" cy="0"/>
        </a:xfrm>
      </p:grpSpPr>
      <p:sp>
        <p:nvSpPr>
          <p:cNvPr id="102" name="Google Shape;102;p1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3" name="Google Shape;10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14"/>
          <p:cNvSpPr/>
          <p:nvPr/>
        </p:nvSpPr>
        <p:spPr>
          <a:xfrm>
            <a:off x="6117625" y="1321050"/>
            <a:ext cx="25818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105" name="Google Shape;105;p14"/>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7" name="Google Shape;107;p14"/>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08" name="Google Shape;108;p14"/>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4485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12" name="Google Shape;112;p14"/>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13" name="Google Shape;113;p14"/>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114" name="Google Shape;114;p14"/>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2">
  <p:cSld name="CUSTOM_1">
    <p:spTree>
      <p:nvGrpSpPr>
        <p:cNvPr id="115" name="Shape 115"/>
        <p:cNvGrpSpPr/>
        <p:nvPr/>
      </p:nvGrpSpPr>
      <p:grpSpPr>
        <a:xfrm>
          <a:off x="0" y="0"/>
          <a:ext cx="0" cy="0"/>
          <a:chOff x="0" y="0"/>
          <a:chExt cx="0" cy="0"/>
        </a:xfrm>
      </p:grpSpPr>
      <p:sp>
        <p:nvSpPr>
          <p:cNvPr id="116" name="Google Shape;116;p1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7" name="Google Shape;11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15"/>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119" name="Google Shape;119;p15"/>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1" name="Google Shape;121;p15"/>
          <p:cNvSpPr/>
          <p:nvPr/>
        </p:nvSpPr>
        <p:spPr>
          <a:xfrm>
            <a:off x="6150475" y="2021150"/>
            <a:ext cx="2472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22" name="Google Shape;122;p15"/>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5"/>
          <p:cNvSpPr/>
          <p:nvPr/>
        </p:nvSpPr>
        <p:spPr>
          <a:xfrm>
            <a:off x="64485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26" name="Google Shape;126;p15"/>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27" name="Google Shape;127;p15"/>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128" name="Google Shape;128;p15"/>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3">
  <p:cSld name="CUSTOM_2">
    <p:spTree>
      <p:nvGrpSpPr>
        <p:cNvPr id="129" name="Shape 129"/>
        <p:cNvGrpSpPr/>
        <p:nvPr/>
      </p:nvGrpSpPr>
      <p:grpSpPr>
        <a:xfrm>
          <a:off x="0" y="0"/>
          <a:ext cx="0" cy="0"/>
          <a:chOff x="0" y="0"/>
          <a:chExt cx="0" cy="0"/>
        </a:xfrm>
      </p:grpSpPr>
      <p:sp>
        <p:nvSpPr>
          <p:cNvPr id="130" name="Google Shape;130;p16"/>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1" name="Google Shape;1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6"/>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133" name="Google Shape;133;p16"/>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35" name="Google Shape;135;p16"/>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36" name="Google Shape;136;p16"/>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6"/>
          <p:cNvSpPr/>
          <p:nvPr/>
        </p:nvSpPr>
        <p:spPr>
          <a:xfrm>
            <a:off x="6095750" y="2763675"/>
            <a:ext cx="25278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40" name="Google Shape;140;p16"/>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41" name="Google Shape;141;p16"/>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142" name="Google Shape;142;p16"/>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4">
  <p:cSld name="CUSTOM_3">
    <p:spTree>
      <p:nvGrpSpPr>
        <p:cNvPr id="143" name="Shape 143"/>
        <p:cNvGrpSpPr/>
        <p:nvPr/>
      </p:nvGrpSpPr>
      <p:grpSpPr>
        <a:xfrm>
          <a:off x="0" y="0"/>
          <a:ext cx="0" cy="0"/>
          <a:chOff x="0" y="0"/>
          <a:chExt cx="0" cy="0"/>
        </a:xfrm>
      </p:grpSpPr>
      <p:sp>
        <p:nvSpPr>
          <p:cNvPr id="144" name="Google Shape;144;p1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5" name="Google Shape;14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17"/>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147" name="Google Shape;147;p17"/>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7"/>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49" name="Google Shape;149;p17"/>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50" name="Google Shape;150;p17"/>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7"/>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7"/>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p:nvPr/>
        </p:nvSpPr>
        <p:spPr>
          <a:xfrm>
            <a:off x="64484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54" name="Google Shape;154;p17"/>
          <p:cNvSpPr/>
          <p:nvPr/>
        </p:nvSpPr>
        <p:spPr>
          <a:xfrm>
            <a:off x="6106700" y="3487575"/>
            <a:ext cx="25167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55" name="Google Shape;155;p17"/>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156" name="Google Shape;156;p17"/>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5">
  <p:cSld name="CUSTOM_4">
    <p:spTree>
      <p:nvGrpSpPr>
        <p:cNvPr id="157" name="Shape 157"/>
        <p:cNvGrpSpPr/>
        <p:nvPr/>
      </p:nvGrpSpPr>
      <p:grpSpPr>
        <a:xfrm>
          <a:off x="0" y="0"/>
          <a:ext cx="0" cy="0"/>
          <a:chOff x="0" y="0"/>
          <a:chExt cx="0" cy="0"/>
        </a:xfrm>
      </p:grpSpPr>
      <p:sp>
        <p:nvSpPr>
          <p:cNvPr id="158" name="Google Shape;158;p1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9" name="Google Shape;15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18"/>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161" name="Google Shape;161;p18"/>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3" name="Google Shape;163;p18"/>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64" name="Google Shape;164;p18"/>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64485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68" name="Google Shape;168;p18"/>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69" name="Google Shape;169;p18"/>
          <p:cNvSpPr/>
          <p:nvPr/>
        </p:nvSpPr>
        <p:spPr>
          <a:xfrm>
            <a:off x="6106700" y="4211475"/>
            <a:ext cx="25167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170" name="Google Shape;170;p18"/>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71" name="Shape 171"/>
        <p:cNvGrpSpPr/>
        <p:nvPr/>
      </p:nvGrpSpPr>
      <p:grpSpPr>
        <a:xfrm>
          <a:off x="0" y="0"/>
          <a:ext cx="0" cy="0"/>
          <a:chOff x="0" y="0"/>
          <a:chExt cx="0" cy="0"/>
        </a:xfrm>
      </p:grpSpPr>
      <p:sp>
        <p:nvSpPr>
          <p:cNvPr id="172" name="Google Shape;17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74" name="Google Shape;17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S-Title" type="secHead">
  <p:cSld name="SECTION_HEADER">
    <p:spTree>
      <p:nvGrpSpPr>
        <p:cNvPr id="16" name="Shape 16"/>
        <p:cNvGrpSpPr/>
        <p:nvPr/>
      </p:nvGrpSpPr>
      <p:grpSpPr>
        <a:xfrm>
          <a:off x="0" y="0"/>
          <a:ext cx="0" cy="0"/>
          <a:chOff x="0" y="0"/>
          <a:chExt cx="0" cy="0"/>
        </a:xfrm>
      </p:grpSpPr>
      <p:sp>
        <p:nvSpPr>
          <p:cNvPr id="17" name="Google Shape;17;p4"/>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4"/>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S-Text">
  <p:cSld name="SECTION_HEADER_1">
    <p:spTree>
      <p:nvGrpSpPr>
        <p:cNvPr id="20" name="Shape 20"/>
        <p:cNvGrpSpPr/>
        <p:nvPr/>
      </p:nvGrpSpPr>
      <p:grpSpPr>
        <a:xfrm>
          <a:off x="0" y="0"/>
          <a:ext cx="0" cy="0"/>
          <a:chOff x="0" y="0"/>
          <a:chExt cx="0" cy="0"/>
        </a:xfrm>
      </p:grpSpPr>
      <p:sp>
        <p:nvSpPr>
          <p:cNvPr id="21" name="Google Shape;21;p5"/>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5"/>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301350" y="1058075"/>
            <a:ext cx="8541300" cy="3907800"/>
          </a:xfrm>
          <a:prstGeom prst="roundRect">
            <a:avLst>
              <a:gd fmla="val 758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tabs">
  <p:cSld name="SECTION_HEADER_1_1">
    <p:spTree>
      <p:nvGrpSpPr>
        <p:cNvPr id="25" name="Shape 25"/>
        <p:cNvGrpSpPr/>
        <p:nvPr/>
      </p:nvGrpSpPr>
      <p:grpSpPr>
        <a:xfrm>
          <a:off x="0" y="0"/>
          <a:ext cx="0" cy="0"/>
          <a:chOff x="0" y="0"/>
          <a:chExt cx="0" cy="0"/>
        </a:xfrm>
      </p:grpSpPr>
      <p:sp>
        <p:nvSpPr>
          <p:cNvPr id="26" name="Google Shape;26;p6"/>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6"/>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a:off x="2576625" y="1030750"/>
            <a:ext cx="6312600" cy="3976800"/>
          </a:xfrm>
          <a:prstGeom prst="roundRect">
            <a:avLst>
              <a:gd fmla="val 503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a:off x="301350" y="10307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301350" y="17165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301350" y="24023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301350" y="3088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301350" y="37739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301350" y="44597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tabs">
  <p:cSld name="SECTION_HEADER_1_1_1">
    <p:spTree>
      <p:nvGrpSpPr>
        <p:cNvPr id="36" name="Shape 36"/>
        <p:cNvGrpSpPr/>
        <p:nvPr/>
      </p:nvGrpSpPr>
      <p:grpSpPr>
        <a:xfrm>
          <a:off x="0" y="0"/>
          <a:ext cx="0" cy="0"/>
          <a:chOff x="0" y="0"/>
          <a:chExt cx="0" cy="0"/>
        </a:xfrm>
      </p:grpSpPr>
      <p:sp>
        <p:nvSpPr>
          <p:cNvPr id="37" name="Google Shape;37;p7"/>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7"/>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2576625" y="1030750"/>
            <a:ext cx="6312600" cy="3976800"/>
          </a:xfrm>
          <a:prstGeom prst="roundRect">
            <a:avLst>
              <a:gd fmla="val 503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301350" y="1183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301350" y="1945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301350" y="2707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301350" y="3469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301350" y="4231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tabs">
  <p:cSld name="SECTION_HEADER_1_1_1_1">
    <p:spTree>
      <p:nvGrpSpPr>
        <p:cNvPr id="46" name="Shape 46"/>
        <p:cNvGrpSpPr/>
        <p:nvPr/>
      </p:nvGrpSpPr>
      <p:grpSpPr>
        <a:xfrm>
          <a:off x="0" y="0"/>
          <a:ext cx="0" cy="0"/>
          <a:chOff x="0" y="0"/>
          <a:chExt cx="0" cy="0"/>
        </a:xfrm>
      </p:grpSpPr>
      <p:sp>
        <p:nvSpPr>
          <p:cNvPr id="47" name="Google Shape;47;p8"/>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8"/>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2576625" y="1030750"/>
            <a:ext cx="6312600" cy="3976800"/>
          </a:xfrm>
          <a:prstGeom prst="roundRect">
            <a:avLst>
              <a:gd fmla="val 503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301350" y="12593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301350" y="22499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301350" y="32405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301350" y="4231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8" name="Google Shape;58;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1">
  <p:cSld name="CUSTOM">
    <p:spTree>
      <p:nvGrpSpPr>
        <p:cNvPr id="61" name="Shape 61"/>
        <p:cNvGrpSpPr/>
        <p:nvPr/>
      </p:nvGrpSpPr>
      <p:grpSpPr>
        <a:xfrm>
          <a:off x="0" y="0"/>
          <a:ext cx="0" cy="0"/>
          <a:chOff x="0" y="0"/>
          <a:chExt cx="0" cy="0"/>
        </a:xfrm>
      </p:grpSpPr>
      <p:sp>
        <p:nvSpPr>
          <p:cNvPr id="62" name="Google Shape;62;p10"/>
          <p:cNvSpPr/>
          <p:nvPr/>
        </p:nvSpPr>
        <p:spPr>
          <a:xfrm>
            <a:off x="6154950" y="1321050"/>
            <a:ext cx="24684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63" name="Google Shape;63;p10"/>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a:off x="6448500" y="220380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65" name="Google Shape;65;p10"/>
          <p:cNvSpPr/>
          <p:nvPr/>
        </p:nvSpPr>
        <p:spPr>
          <a:xfrm>
            <a:off x="6448375" y="309045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0"/>
          <p:cNvSpPr/>
          <p:nvPr/>
        </p:nvSpPr>
        <p:spPr>
          <a:xfrm>
            <a:off x="6448375" y="400260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0"/>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0"/>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0"/>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10"/>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b="1"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b="1" sz="1800">
                <a:solidFill>
                  <a:schemeClr val="dk2"/>
                </a:solidFill>
              </a:defRPr>
            </a:lvl1pPr>
            <a:lvl2pPr indent="-317500" lvl="1" marL="914400">
              <a:lnSpc>
                <a:spcPct val="115000"/>
              </a:lnSpc>
              <a:spcBef>
                <a:spcPts val="1600"/>
              </a:spcBef>
              <a:spcAft>
                <a:spcPts val="0"/>
              </a:spcAft>
              <a:buClr>
                <a:schemeClr val="dk2"/>
              </a:buClr>
              <a:buSzPts val="1400"/>
              <a:buChar char="○"/>
              <a:defRPr b="1">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26.png"/><Relationship Id="rId6"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nvSpPr>
        <p:spPr>
          <a:xfrm>
            <a:off x="802600" y="1757425"/>
            <a:ext cx="2940600" cy="149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600" u="none" cap="none" strike="noStrike">
                <a:solidFill>
                  <a:srgbClr val="1F497D"/>
                </a:solidFill>
                <a:latin typeface="Arial"/>
                <a:ea typeface="Arial"/>
                <a:cs typeface="Arial"/>
                <a:sym typeface="Arial"/>
              </a:rPr>
              <a:t>Statistics 101</a:t>
            </a:r>
            <a:endParaRPr b="1" i="0" sz="3600" u="none" cap="none" strike="noStrike">
              <a:solidFill>
                <a:srgbClr val="1F497D"/>
              </a:solidFill>
              <a:latin typeface="Arial"/>
              <a:ea typeface="Arial"/>
              <a:cs typeface="Arial"/>
              <a:sym typeface="Arial"/>
            </a:endParaRPr>
          </a:p>
        </p:txBody>
      </p:sp>
      <p:sp>
        <p:nvSpPr>
          <p:cNvPr id="180" name="Google Shape;180;p20"/>
          <p:cNvSpPr/>
          <p:nvPr/>
        </p:nvSpPr>
        <p:spPr>
          <a:xfrm>
            <a:off x="558399" y="3473000"/>
            <a:ext cx="3304800" cy="1079100"/>
          </a:xfrm>
          <a:prstGeom prst="roundRect">
            <a:avLst>
              <a:gd fmla="val 16667" name="adj"/>
            </a:avLst>
          </a:prstGeom>
          <a:noFill/>
          <a:ln>
            <a:noFill/>
          </a:ln>
        </p:spPr>
        <p:txBody>
          <a:bodyPr anchorCtr="0" anchor="ctr" bIns="37425" lIns="74825" spcFirstLastPara="1" rIns="74825" wrap="square" tIns="37425">
            <a:noAutofit/>
          </a:bodyPr>
          <a:lstStyle/>
          <a:p>
            <a:pPr indent="0" lvl="0" marL="0" marR="0" rtl="0" algn="ctr">
              <a:lnSpc>
                <a:spcPct val="100000"/>
              </a:lnSpc>
              <a:spcBef>
                <a:spcPts val="0"/>
              </a:spcBef>
              <a:spcAft>
                <a:spcPts val="0"/>
              </a:spcAft>
              <a:buClr>
                <a:srgbClr val="000000"/>
              </a:buClr>
              <a:buSzPts val="2700"/>
              <a:buFont typeface="Arial"/>
              <a:buNone/>
            </a:pPr>
            <a:r>
              <a:rPr b="1" lang="en" sz="2700">
                <a:solidFill>
                  <a:srgbClr val="073763"/>
                </a:solidFill>
              </a:rPr>
              <a:t>Tomas Karpati MD</a:t>
            </a:r>
            <a:br>
              <a:rPr b="1" i="0" lang="en" sz="1500" u="none" cap="none" strike="noStrike">
                <a:solidFill>
                  <a:srgbClr val="073763"/>
                </a:solidFill>
                <a:latin typeface="Arial"/>
                <a:ea typeface="Arial"/>
                <a:cs typeface="Arial"/>
                <a:sym typeface="Arial"/>
              </a:rPr>
            </a:br>
            <a:r>
              <a:rPr b="1" lang="en" sz="1600">
                <a:solidFill>
                  <a:srgbClr val="073763"/>
                </a:solidFill>
              </a:rPr>
              <a:t>tc.datascience</a:t>
            </a:r>
            <a:r>
              <a:rPr b="1" i="0" lang="en" sz="1600" u="none" cap="none" strike="noStrike">
                <a:solidFill>
                  <a:srgbClr val="073763"/>
                </a:solidFill>
                <a:latin typeface="Arial"/>
                <a:ea typeface="Arial"/>
                <a:cs typeface="Arial"/>
                <a:sym typeface="Arial"/>
              </a:rPr>
              <a:t>@</a:t>
            </a:r>
            <a:r>
              <a:rPr b="1" lang="en" sz="1600">
                <a:solidFill>
                  <a:srgbClr val="073763"/>
                </a:solidFill>
              </a:rPr>
              <a:t>gmail</a:t>
            </a:r>
            <a:r>
              <a:rPr b="1" i="0" lang="en" sz="1600" u="none" cap="none" strike="noStrike">
                <a:solidFill>
                  <a:srgbClr val="073763"/>
                </a:solidFill>
                <a:latin typeface="Arial"/>
                <a:ea typeface="Arial"/>
                <a:cs typeface="Arial"/>
                <a:sym typeface="Arial"/>
              </a:rPr>
              <a:t>.com</a:t>
            </a:r>
            <a:endParaRPr b="0" i="0" sz="1600" u="none" cap="none" strike="noStrike">
              <a:solidFill>
                <a:srgbClr val="07376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73763"/>
                </a:solidFill>
                <a:latin typeface="Arial"/>
                <a:ea typeface="Arial"/>
                <a:cs typeface="Arial"/>
                <a:sym typeface="Arial"/>
              </a:rPr>
              <a:t>054-2002430</a:t>
            </a:r>
            <a:endParaRPr b="0" i="0" sz="1500" u="none" cap="none" strike="noStrike">
              <a:solidFill>
                <a:srgbClr val="07376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nvSpPr>
        <p:spPr>
          <a:xfrm>
            <a:off x="367675" y="91650"/>
            <a:ext cx="8551200" cy="90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rPr>
              <a:t>Data Distributions</a:t>
            </a:r>
            <a:endParaRPr b="1" i="0" sz="3000" u="none" cap="none" strike="noStrike">
              <a:solidFill>
                <a:srgbClr val="FFFFFF"/>
              </a:solidFill>
            </a:endParaRPr>
          </a:p>
        </p:txBody>
      </p:sp>
      <p:pic>
        <p:nvPicPr>
          <p:cNvPr id="274" name="Google Shape;274;p29"/>
          <p:cNvPicPr preferRelativeResize="0"/>
          <p:nvPr/>
        </p:nvPicPr>
        <p:blipFill rotWithShape="1">
          <a:blip r:embed="rId3">
            <a:alphaModFix/>
          </a:blip>
          <a:srcRect b="0" l="0" r="0" t="0"/>
          <a:stretch/>
        </p:blipFill>
        <p:spPr>
          <a:xfrm>
            <a:off x="2467325" y="215250"/>
            <a:ext cx="6512025" cy="4725250"/>
          </a:xfrm>
          <a:prstGeom prst="rect">
            <a:avLst/>
          </a:prstGeom>
          <a:noFill/>
          <a:ln>
            <a:noFill/>
          </a:ln>
        </p:spPr>
      </p:pic>
      <p:sp>
        <p:nvSpPr>
          <p:cNvPr id="275" name="Google Shape;275;p29"/>
          <p:cNvSpPr txBox="1"/>
          <p:nvPr>
            <p:ph type="title"/>
          </p:nvPr>
        </p:nvSpPr>
        <p:spPr>
          <a:xfrm>
            <a:off x="6900" y="32875"/>
            <a:ext cx="2384400" cy="5143500"/>
          </a:xfrm>
          <a:prstGeom prst="rect">
            <a:avLst/>
          </a:prstGeom>
          <a:solidFill>
            <a:srgbClr val="708FA3"/>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Gaussian or Normal Distribution</a:t>
            </a:r>
            <a:endParaRPr b="1">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nvSpPr>
        <p:spPr>
          <a:xfrm>
            <a:off x="304400" y="179350"/>
            <a:ext cx="8489700" cy="74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Deviation Measures</a:t>
            </a:r>
            <a:endParaRPr b="1" i="0" sz="3000" u="none" cap="none" strike="noStrike">
              <a:solidFill>
                <a:srgbClr val="FFFFFF"/>
              </a:solidFill>
              <a:latin typeface="Arial"/>
              <a:ea typeface="Arial"/>
              <a:cs typeface="Arial"/>
              <a:sym typeface="Arial"/>
            </a:endParaRPr>
          </a:p>
        </p:txBody>
      </p:sp>
      <p:sp>
        <p:nvSpPr>
          <p:cNvPr id="281" name="Google Shape;281;p30"/>
          <p:cNvSpPr txBox="1"/>
          <p:nvPr/>
        </p:nvSpPr>
        <p:spPr>
          <a:xfrm>
            <a:off x="406775" y="1016425"/>
            <a:ext cx="19464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FFFF00"/>
                </a:solidFill>
                <a:latin typeface="Arial"/>
                <a:ea typeface="Arial"/>
                <a:cs typeface="Arial"/>
                <a:sym typeface="Arial"/>
              </a:rPr>
              <a:t>Range</a:t>
            </a:r>
            <a:endParaRPr b="1" i="0" sz="2300" u="none" cap="none" strike="noStrike">
              <a:solidFill>
                <a:srgbClr val="FFFF00"/>
              </a:solidFill>
              <a:latin typeface="Arial"/>
              <a:ea typeface="Arial"/>
              <a:cs typeface="Arial"/>
              <a:sym typeface="Arial"/>
            </a:endParaRPr>
          </a:p>
        </p:txBody>
      </p:sp>
      <p:sp>
        <p:nvSpPr>
          <p:cNvPr id="282" name="Google Shape;282;p30"/>
          <p:cNvSpPr txBox="1"/>
          <p:nvPr/>
        </p:nvSpPr>
        <p:spPr>
          <a:xfrm>
            <a:off x="406775" y="17022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IQR</a:t>
            </a:r>
            <a:endParaRPr b="1" i="0" sz="2400" u="none" cap="none" strike="noStrike">
              <a:solidFill>
                <a:srgbClr val="FFFFFF"/>
              </a:solidFill>
              <a:latin typeface="Arial"/>
              <a:ea typeface="Arial"/>
              <a:cs typeface="Arial"/>
              <a:sym typeface="Arial"/>
            </a:endParaRPr>
          </a:p>
        </p:txBody>
      </p:sp>
      <p:sp>
        <p:nvSpPr>
          <p:cNvPr id="283" name="Google Shape;283;p30"/>
          <p:cNvSpPr txBox="1"/>
          <p:nvPr/>
        </p:nvSpPr>
        <p:spPr>
          <a:xfrm>
            <a:off x="406775" y="30738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SD</a:t>
            </a:r>
            <a:endParaRPr b="1" i="0" sz="2400" u="none" cap="none" strike="noStrike">
              <a:solidFill>
                <a:srgbClr val="FFFFFF"/>
              </a:solidFill>
              <a:latin typeface="Arial"/>
              <a:ea typeface="Arial"/>
              <a:cs typeface="Arial"/>
              <a:sym typeface="Arial"/>
            </a:endParaRPr>
          </a:p>
        </p:txBody>
      </p:sp>
      <p:sp>
        <p:nvSpPr>
          <p:cNvPr id="284" name="Google Shape;284;p30"/>
          <p:cNvSpPr txBox="1"/>
          <p:nvPr/>
        </p:nvSpPr>
        <p:spPr>
          <a:xfrm>
            <a:off x="406775" y="37596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SE</a:t>
            </a:r>
            <a:endParaRPr b="1" i="0" sz="2400" u="none" cap="none" strike="noStrike">
              <a:solidFill>
                <a:srgbClr val="FFFFFF"/>
              </a:solidFill>
              <a:latin typeface="Arial"/>
              <a:ea typeface="Arial"/>
              <a:cs typeface="Arial"/>
              <a:sym typeface="Arial"/>
            </a:endParaRPr>
          </a:p>
        </p:txBody>
      </p:sp>
      <p:sp>
        <p:nvSpPr>
          <p:cNvPr id="285" name="Google Shape;285;p30"/>
          <p:cNvSpPr txBox="1"/>
          <p:nvPr/>
        </p:nvSpPr>
        <p:spPr>
          <a:xfrm>
            <a:off x="2895200" y="1049275"/>
            <a:ext cx="5817600" cy="38604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FF"/>
                </a:solidFill>
                <a:latin typeface="Arial"/>
                <a:ea typeface="Arial"/>
                <a:cs typeface="Arial"/>
                <a:sym typeface="Arial"/>
              </a:rPr>
              <a:t>Range</a:t>
            </a:r>
            <a:r>
              <a:rPr b="0" i="0" lang="en" sz="2400" u="none" cap="none" strike="noStrike">
                <a:solidFill>
                  <a:srgbClr val="FFFFFF"/>
                </a:solidFill>
                <a:latin typeface="Arial"/>
                <a:ea typeface="Arial"/>
                <a:cs typeface="Arial"/>
                <a:sym typeface="Arial"/>
              </a:rPr>
              <a:t> is the size of the smallest interval which contains all the data.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Range = max(var1) - min(var1)</a:t>
            </a:r>
            <a:endParaRPr b="0" i="0" sz="2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The range is useful for describing ordinal data, but can be also used for describe continuous data types.</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Most of the time we write the range as its parts (X</a:t>
            </a:r>
            <a:r>
              <a:rPr b="0" i="1" lang="en" sz="1100" u="none" cap="none" strike="noStrike">
                <a:solidFill>
                  <a:srgbClr val="FFFFFF"/>
                </a:solidFill>
                <a:latin typeface="Arial"/>
                <a:ea typeface="Arial"/>
                <a:cs typeface="Arial"/>
                <a:sym typeface="Arial"/>
              </a:rPr>
              <a:t>max</a:t>
            </a:r>
            <a:r>
              <a:rPr b="0" i="0" lang="en" sz="2400" u="none" cap="none" strike="noStrike">
                <a:solidFill>
                  <a:srgbClr val="FFFFFF"/>
                </a:solidFill>
                <a:latin typeface="Arial"/>
                <a:ea typeface="Arial"/>
                <a:cs typeface="Arial"/>
                <a:sym typeface="Arial"/>
              </a:rPr>
              <a:t> - X</a:t>
            </a:r>
            <a:r>
              <a:rPr b="0" i="1" lang="en" sz="1100" u="none" cap="none" strike="noStrike">
                <a:solidFill>
                  <a:srgbClr val="FFFFFF"/>
                </a:solidFill>
                <a:latin typeface="Arial"/>
                <a:ea typeface="Arial"/>
                <a:cs typeface="Arial"/>
                <a:sym typeface="Arial"/>
              </a:rPr>
              <a:t>min</a:t>
            </a:r>
            <a:r>
              <a:rPr b="0" i="0" lang="en" sz="2400" u="none" cap="none" strike="noStrike">
                <a:solidFill>
                  <a:srgbClr val="FFFFFF"/>
                </a:solidFill>
                <a:latin typeface="Arial"/>
                <a:ea typeface="Arial"/>
                <a:cs typeface="Arial"/>
                <a:sym typeface="Arial"/>
              </a:rPr>
              <a:t>)</a:t>
            </a:r>
            <a:endParaRPr b="0" i="0" sz="2400" u="none" cap="none" strike="noStrike">
              <a:solidFill>
                <a:srgbClr val="FFFFFF"/>
              </a:solidFill>
              <a:latin typeface="Arial"/>
              <a:ea typeface="Arial"/>
              <a:cs typeface="Arial"/>
              <a:sym typeface="Arial"/>
            </a:endParaRPr>
          </a:p>
        </p:txBody>
      </p:sp>
      <p:sp>
        <p:nvSpPr>
          <p:cNvPr id="286" name="Google Shape;286;p30"/>
          <p:cNvSpPr txBox="1"/>
          <p:nvPr/>
        </p:nvSpPr>
        <p:spPr>
          <a:xfrm>
            <a:off x="406775" y="44454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CI</a:t>
            </a:r>
            <a:endParaRPr b="1" i="0" sz="2400" u="none" cap="none" strike="noStrike">
              <a:solidFill>
                <a:srgbClr val="FFFFFF"/>
              </a:solidFill>
              <a:latin typeface="Arial"/>
              <a:ea typeface="Arial"/>
              <a:cs typeface="Arial"/>
              <a:sym typeface="Arial"/>
            </a:endParaRPr>
          </a:p>
        </p:txBody>
      </p:sp>
      <p:sp>
        <p:nvSpPr>
          <p:cNvPr id="287" name="Google Shape;287;p30"/>
          <p:cNvSpPr txBox="1"/>
          <p:nvPr/>
        </p:nvSpPr>
        <p:spPr>
          <a:xfrm>
            <a:off x="406775" y="23880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rPr>
              <a:t>Variance</a:t>
            </a:r>
            <a:endParaRPr b="1" i="0" sz="2400" u="none"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nvSpPr>
        <p:spPr>
          <a:xfrm>
            <a:off x="2812775" y="1253400"/>
            <a:ext cx="5817600" cy="35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FF"/>
                </a:solidFill>
                <a:latin typeface="Arial"/>
                <a:ea typeface="Arial"/>
                <a:cs typeface="Arial"/>
                <a:sym typeface="Arial"/>
              </a:rPr>
              <a:t>Interquartile range (IQR)</a:t>
            </a:r>
            <a:r>
              <a:rPr b="0" i="0" lang="en" sz="2400" u="none" cap="none" strike="noStrike">
                <a:solidFill>
                  <a:srgbClr val="FFFFFF"/>
                </a:solidFill>
                <a:latin typeface="Arial"/>
                <a:ea typeface="Arial"/>
                <a:cs typeface="Arial"/>
                <a:sym typeface="Arial"/>
              </a:rPr>
              <a:t>, also called the midspread or H-spread, is a measure of statistical dispersion, being equal to the difference between 75th and 25th percentiles, or between upper Q</a:t>
            </a:r>
            <a:r>
              <a:rPr b="0" i="0" lang="en" sz="1100" u="none" cap="none" strike="noStrike">
                <a:solidFill>
                  <a:srgbClr val="FFFFFF"/>
                </a:solidFill>
                <a:latin typeface="Arial"/>
                <a:ea typeface="Arial"/>
                <a:cs typeface="Arial"/>
                <a:sym typeface="Arial"/>
              </a:rPr>
              <a:t>3</a:t>
            </a:r>
            <a:r>
              <a:rPr b="0" i="0" lang="en" sz="2400" u="none" cap="none" strike="noStrike">
                <a:solidFill>
                  <a:srgbClr val="FFFFFF"/>
                </a:solidFill>
                <a:latin typeface="Arial"/>
                <a:ea typeface="Arial"/>
                <a:cs typeface="Arial"/>
                <a:sym typeface="Arial"/>
              </a:rPr>
              <a:t> and lower quartiles Q</a:t>
            </a:r>
            <a:r>
              <a:rPr b="0" i="0" lang="en" sz="1100" u="none" cap="none" strike="noStrike">
                <a:solidFill>
                  <a:srgbClr val="FFFFFF"/>
                </a:solidFill>
                <a:latin typeface="Arial"/>
                <a:ea typeface="Arial"/>
                <a:cs typeface="Arial"/>
                <a:sym typeface="Arial"/>
              </a:rPr>
              <a:t>1</a:t>
            </a:r>
            <a:r>
              <a:rPr b="0" i="0" lang="en" sz="2400" u="none" cap="none" strike="noStrike">
                <a:solidFill>
                  <a:schemeClr val="lt1"/>
                </a:solidFill>
                <a:latin typeface="Arial"/>
                <a:ea typeface="Arial"/>
                <a:cs typeface="Arial"/>
                <a:sym typeface="Arial"/>
              </a:rPr>
              <a:t>. Q</a:t>
            </a:r>
            <a:r>
              <a:rPr b="0" i="0" lang="en" sz="1100" u="none" cap="none" strike="noStrike">
                <a:solidFill>
                  <a:schemeClr val="lt1"/>
                </a:solidFill>
                <a:latin typeface="Arial"/>
                <a:ea typeface="Arial"/>
                <a:cs typeface="Arial"/>
                <a:sym typeface="Arial"/>
              </a:rPr>
              <a:t>2</a:t>
            </a:r>
            <a:r>
              <a:rPr b="0" i="0" lang="en" sz="2400" u="none" cap="none" strike="noStrike">
                <a:solidFill>
                  <a:schemeClr val="lt1"/>
                </a:solidFill>
                <a:latin typeface="Arial"/>
                <a:ea typeface="Arial"/>
                <a:cs typeface="Arial"/>
                <a:sym typeface="Arial"/>
              </a:rPr>
              <a:t> (50th percentile) is the median.</a:t>
            </a:r>
            <a:endParaRPr b="0" i="0" sz="1100" u="none" cap="none" strike="noStrike">
              <a:solidFill>
                <a:srgbClr val="FFFFFF"/>
              </a:solidFill>
              <a:latin typeface="Arial"/>
              <a:ea typeface="Arial"/>
              <a:cs typeface="Arial"/>
              <a:sym typeface="Arial"/>
            </a:endParaRPr>
          </a:p>
        </p:txBody>
      </p:sp>
      <p:sp>
        <p:nvSpPr>
          <p:cNvPr id="293" name="Google Shape;293;p31"/>
          <p:cNvSpPr txBox="1"/>
          <p:nvPr/>
        </p:nvSpPr>
        <p:spPr>
          <a:xfrm>
            <a:off x="304400" y="179350"/>
            <a:ext cx="8489700" cy="74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Deviation Measures</a:t>
            </a:r>
            <a:endParaRPr b="1" i="0" sz="3000" u="none" cap="none" strike="noStrike">
              <a:solidFill>
                <a:srgbClr val="FFFFFF"/>
              </a:solidFill>
              <a:latin typeface="Arial"/>
              <a:ea typeface="Arial"/>
              <a:cs typeface="Arial"/>
              <a:sym typeface="Arial"/>
            </a:endParaRPr>
          </a:p>
        </p:txBody>
      </p:sp>
      <p:sp>
        <p:nvSpPr>
          <p:cNvPr id="294" name="Google Shape;294;p31"/>
          <p:cNvSpPr txBox="1"/>
          <p:nvPr/>
        </p:nvSpPr>
        <p:spPr>
          <a:xfrm>
            <a:off x="406775" y="1016425"/>
            <a:ext cx="19464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FFFFFF"/>
                </a:solidFill>
                <a:latin typeface="Arial"/>
                <a:ea typeface="Arial"/>
                <a:cs typeface="Arial"/>
                <a:sym typeface="Arial"/>
              </a:rPr>
              <a:t>Range</a:t>
            </a:r>
            <a:endParaRPr b="1" i="0" sz="2300" u="none" cap="none" strike="noStrike">
              <a:solidFill>
                <a:srgbClr val="FFFFFF"/>
              </a:solidFill>
              <a:latin typeface="Arial"/>
              <a:ea typeface="Arial"/>
              <a:cs typeface="Arial"/>
              <a:sym typeface="Arial"/>
            </a:endParaRPr>
          </a:p>
        </p:txBody>
      </p:sp>
      <p:sp>
        <p:nvSpPr>
          <p:cNvPr id="295" name="Google Shape;295;p31"/>
          <p:cNvSpPr txBox="1"/>
          <p:nvPr/>
        </p:nvSpPr>
        <p:spPr>
          <a:xfrm>
            <a:off x="406775" y="17022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latin typeface="Arial"/>
                <a:ea typeface="Arial"/>
                <a:cs typeface="Arial"/>
                <a:sym typeface="Arial"/>
              </a:rPr>
              <a:t>IQR</a:t>
            </a:r>
            <a:endParaRPr b="1" i="0" sz="2400" u="none" cap="none" strike="noStrike">
              <a:solidFill>
                <a:srgbClr val="FFFF00"/>
              </a:solidFill>
              <a:latin typeface="Arial"/>
              <a:ea typeface="Arial"/>
              <a:cs typeface="Arial"/>
              <a:sym typeface="Arial"/>
            </a:endParaRPr>
          </a:p>
        </p:txBody>
      </p:sp>
      <p:sp>
        <p:nvSpPr>
          <p:cNvPr id="296" name="Google Shape;296;p31"/>
          <p:cNvSpPr txBox="1"/>
          <p:nvPr/>
        </p:nvSpPr>
        <p:spPr>
          <a:xfrm>
            <a:off x="406775" y="30738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SD</a:t>
            </a:r>
            <a:endParaRPr b="1" i="0" sz="2400" u="none" cap="none" strike="noStrike">
              <a:solidFill>
                <a:srgbClr val="FFFFFF"/>
              </a:solidFill>
              <a:latin typeface="Arial"/>
              <a:ea typeface="Arial"/>
              <a:cs typeface="Arial"/>
              <a:sym typeface="Arial"/>
            </a:endParaRPr>
          </a:p>
        </p:txBody>
      </p:sp>
      <p:sp>
        <p:nvSpPr>
          <p:cNvPr id="297" name="Google Shape;297;p31"/>
          <p:cNvSpPr txBox="1"/>
          <p:nvPr/>
        </p:nvSpPr>
        <p:spPr>
          <a:xfrm>
            <a:off x="406775" y="37596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SE</a:t>
            </a:r>
            <a:endParaRPr b="1" i="0" sz="2400" u="none" cap="none" strike="noStrike">
              <a:solidFill>
                <a:srgbClr val="FFFFFF"/>
              </a:solidFill>
              <a:latin typeface="Arial"/>
              <a:ea typeface="Arial"/>
              <a:cs typeface="Arial"/>
              <a:sym typeface="Arial"/>
            </a:endParaRPr>
          </a:p>
        </p:txBody>
      </p:sp>
      <p:sp>
        <p:nvSpPr>
          <p:cNvPr id="298" name="Google Shape;298;p31"/>
          <p:cNvSpPr txBox="1"/>
          <p:nvPr/>
        </p:nvSpPr>
        <p:spPr>
          <a:xfrm>
            <a:off x="406775" y="44454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CI</a:t>
            </a:r>
            <a:endParaRPr b="1" i="0" sz="2400" u="none" cap="none" strike="noStrike">
              <a:solidFill>
                <a:srgbClr val="FFFFFF"/>
              </a:solidFill>
              <a:latin typeface="Arial"/>
              <a:ea typeface="Arial"/>
              <a:cs typeface="Arial"/>
              <a:sym typeface="Arial"/>
            </a:endParaRPr>
          </a:p>
        </p:txBody>
      </p:sp>
      <p:sp>
        <p:nvSpPr>
          <p:cNvPr id="299" name="Google Shape;299;p31"/>
          <p:cNvSpPr txBox="1"/>
          <p:nvPr/>
        </p:nvSpPr>
        <p:spPr>
          <a:xfrm>
            <a:off x="406775" y="23880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rPr>
              <a:t>Variance</a:t>
            </a:r>
            <a:endParaRPr b="1" i="0" sz="2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nvSpPr>
        <p:spPr>
          <a:xfrm>
            <a:off x="2895200" y="1125475"/>
            <a:ext cx="5817600" cy="38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FF"/>
                </a:solidFill>
                <a:latin typeface="Arial"/>
                <a:ea typeface="Arial"/>
                <a:cs typeface="Arial"/>
                <a:sym typeface="Arial"/>
              </a:rPr>
              <a:t>Variance</a:t>
            </a:r>
            <a:r>
              <a:rPr b="0" i="0" lang="en" sz="2400" u="none" cap="none" strike="noStrike">
                <a:solidFill>
                  <a:srgbClr val="FFFFFF"/>
                </a:solidFill>
                <a:latin typeface="Arial"/>
                <a:ea typeface="Arial"/>
                <a:cs typeface="Arial"/>
                <a:sym typeface="Arial"/>
              </a:rPr>
              <a:t>: Is the sum of the square of the difference between a variable and its mean. The variable must be random.</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The variance measures how far each number in the set is from the mean. It is the basis to many statistical tests.</a:t>
            </a:r>
            <a:endParaRPr b="0" i="0" sz="2400" u="none" cap="none" strike="noStrike">
              <a:solidFill>
                <a:srgbClr val="FFFFFF"/>
              </a:solidFill>
              <a:latin typeface="Arial"/>
              <a:ea typeface="Arial"/>
              <a:cs typeface="Arial"/>
              <a:sym typeface="Arial"/>
            </a:endParaRPr>
          </a:p>
        </p:txBody>
      </p:sp>
      <p:sp>
        <p:nvSpPr>
          <p:cNvPr id="305" name="Google Shape;305;p32"/>
          <p:cNvSpPr txBox="1"/>
          <p:nvPr/>
        </p:nvSpPr>
        <p:spPr>
          <a:xfrm>
            <a:off x="304400" y="179350"/>
            <a:ext cx="8489700" cy="74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Deviation Measures</a:t>
            </a:r>
            <a:endParaRPr b="1" i="0" sz="3000" u="none" cap="none" strike="noStrike">
              <a:solidFill>
                <a:srgbClr val="FFFFFF"/>
              </a:solidFill>
              <a:latin typeface="Arial"/>
              <a:ea typeface="Arial"/>
              <a:cs typeface="Arial"/>
              <a:sym typeface="Arial"/>
            </a:endParaRPr>
          </a:p>
        </p:txBody>
      </p:sp>
      <p:sp>
        <p:nvSpPr>
          <p:cNvPr id="306" name="Google Shape;306;p32"/>
          <p:cNvSpPr txBox="1"/>
          <p:nvPr/>
        </p:nvSpPr>
        <p:spPr>
          <a:xfrm>
            <a:off x="406775" y="1016425"/>
            <a:ext cx="19464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FFFFFF"/>
                </a:solidFill>
                <a:latin typeface="Arial"/>
                <a:ea typeface="Arial"/>
                <a:cs typeface="Arial"/>
                <a:sym typeface="Arial"/>
              </a:rPr>
              <a:t>Range</a:t>
            </a:r>
            <a:endParaRPr b="1" i="0" sz="2300" u="none" cap="none" strike="noStrike">
              <a:solidFill>
                <a:srgbClr val="FFFFFF"/>
              </a:solidFill>
              <a:latin typeface="Arial"/>
              <a:ea typeface="Arial"/>
              <a:cs typeface="Arial"/>
              <a:sym typeface="Arial"/>
            </a:endParaRPr>
          </a:p>
        </p:txBody>
      </p:sp>
      <p:sp>
        <p:nvSpPr>
          <p:cNvPr id="307" name="Google Shape;307;p32"/>
          <p:cNvSpPr txBox="1"/>
          <p:nvPr/>
        </p:nvSpPr>
        <p:spPr>
          <a:xfrm>
            <a:off x="406775" y="17022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IQR</a:t>
            </a:r>
            <a:endParaRPr b="1" i="0" sz="2400" u="none" cap="none" strike="noStrike">
              <a:solidFill>
                <a:srgbClr val="FFFFFF"/>
              </a:solidFill>
              <a:latin typeface="Arial"/>
              <a:ea typeface="Arial"/>
              <a:cs typeface="Arial"/>
              <a:sym typeface="Arial"/>
            </a:endParaRPr>
          </a:p>
        </p:txBody>
      </p:sp>
      <p:sp>
        <p:nvSpPr>
          <p:cNvPr id="308" name="Google Shape;308;p32"/>
          <p:cNvSpPr txBox="1"/>
          <p:nvPr/>
        </p:nvSpPr>
        <p:spPr>
          <a:xfrm>
            <a:off x="406775" y="30738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SD</a:t>
            </a:r>
            <a:endParaRPr b="1" i="0" sz="2400" u="none" cap="none" strike="noStrike">
              <a:solidFill>
                <a:srgbClr val="FFFFFF"/>
              </a:solidFill>
              <a:latin typeface="Arial"/>
              <a:ea typeface="Arial"/>
              <a:cs typeface="Arial"/>
              <a:sym typeface="Arial"/>
            </a:endParaRPr>
          </a:p>
        </p:txBody>
      </p:sp>
      <p:sp>
        <p:nvSpPr>
          <p:cNvPr id="309" name="Google Shape;309;p32"/>
          <p:cNvSpPr txBox="1"/>
          <p:nvPr/>
        </p:nvSpPr>
        <p:spPr>
          <a:xfrm>
            <a:off x="406775" y="37596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SE</a:t>
            </a:r>
            <a:endParaRPr b="1" i="0" sz="2400" u="none" cap="none" strike="noStrike">
              <a:solidFill>
                <a:srgbClr val="FFFFFF"/>
              </a:solidFill>
              <a:latin typeface="Arial"/>
              <a:ea typeface="Arial"/>
              <a:cs typeface="Arial"/>
              <a:sym typeface="Arial"/>
            </a:endParaRPr>
          </a:p>
        </p:txBody>
      </p:sp>
      <p:sp>
        <p:nvSpPr>
          <p:cNvPr id="310" name="Google Shape;310;p32"/>
          <p:cNvSpPr txBox="1"/>
          <p:nvPr/>
        </p:nvSpPr>
        <p:spPr>
          <a:xfrm>
            <a:off x="406775" y="44454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CI</a:t>
            </a:r>
            <a:endParaRPr b="1" i="0" sz="2400" u="none" cap="none" strike="noStrike">
              <a:solidFill>
                <a:srgbClr val="FFFFFF"/>
              </a:solidFill>
              <a:latin typeface="Arial"/>
              <a:ea typeface="Arial"/>
              <a:cs typeface="Arial"/>
              <a:sym typeface="Arial"/>
            </a:endParaRPr>
          </a:p>
        </p:txBody>
      </p:sp>
      <p:sp>
        <p:nvSpPr>
          <p:cNvPr id="311" name="Google Shape;311;p32"/>
          <p:cNvSpPr txBox="1"/>
          <p:nvPr/>
        </p:nvSpPr>
        <p:spPr>
          <a:xfrm>
            <a:off x="406775" y="23880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00"/>
                </a:solidFill>
              </a:rPr>
              <a:t>Variance</a:t>
            </a:r>
            <a:endParaRPr b="1" i="0" sz="2400" u="none" cap="none" strike="noStrike">
              <a:solidFill>
                <a:srgbClr val="FFFF00"/>
              </a:solidFill>
              <a:latin typeface="Arial"/>
              <a:ea typeface="Arial"/>
              <a:cs typeface="Arial"/>
              <a:sym typeface="Arial"/>
            </a:endParaRPr>
          </a:p>
        </p:txBody>
      </p:sp>
      <p:pic>
        <p:nvPicPr>
          <p:cNvPr id="312" name="Google Shape;312;p32"/>
          <p:cNvPicPr preferRelativeResize="0"/>
          <p:nvPr/>
        </p:nvPicPr>
        <p:blipFill>
          <a:blip r:embed="rId3">
            <a:alphaModFix/>
          </a:blip>
          <a:stretch>
            <a:fillRect/>
          </a:stretch>
        </p:blipFill>
        <p:spPr>
          <a:xfrm>
            <a:off x="2947988" y="2667000"/>
            <a:ext cx="5686425" cy="723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txBox="1"/>
          <p:nvPr/>
        </p:nvSpPr>
        <p:spPr>
          <a:xfrm>
            <a:off x="2971400" y="1277875"/>
            <a:ext cx="5817600" cy="3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FF"/>
                </a:solidFill>
                <a:latin typeface="Arial"/>
                <a:ea typeface="Arial"/>
                <a:cs typeface="Arial"/>
                <a:sym typeface="Arial"/>
              </a:rPr>
              <a:t>Standard Deviation</a:t>
            </a:r>
            <a:r>
              <a:rPr b="0" i="0" lang="en" sz="2400" u="none" cap="none" strike="noStrike">
                <a:solidFill>
                  <a:srgbClr val="FFFFFF"/>
                </a:solidFill>
                <a:latin typeface="Arial"/>
                <a:ea typeface="Arial"/>
                <a:cs typeface="Arial"/>
                <a:sym typeface="Arial"/>
              </a:rPr>
              <a:t> (SD, σ or s) is a measure that is used to quantify the amount of variation or dispersion of a set of data values. It is calculated as:</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18" name="Google Shape;318;p33"/>
          <p:cNvSpPr txBox="1"/>
          <p:nvPr/>
        </p:nvSpPr>
        <p:spPr>
          <a:xfrm>
            <a:off x="304400" y="179350"/>
            <a:ext cx="8489700" cy="74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Deviation Measures</a:t>
            </a:r>
            <a:endParaRPr b="1" i="0" sz="3000" u="none" cap="none" strike="noStrike">
              <a:solidFill>
                <a:srgbClr val="FFFFFF"/>
              </a:solidFill>
              <a:latin typeface="Arial"/>
              <a:ea typeface="Arial"/>
              <a:cs typeface="Arial"/>
              <a:sym typeface="Arial"/>
            </a:endParaRPr>
          </a:p>
        </p:txBody>
      </p:sp>
      <p:sp>
        <p:nvSpPr>
          <p:cNvPr id="319" name="Google Shape;319;p33"/>
          <p:cNvSpPr txBox="1"/>
          <p:nvPr/>
        </p:nvSpPr>
        <p:spPr>
          <a:xfrm>
            <a:off x="406775" y="1016425"/>
            <a:ext cx="19464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FFFFFF"/>
                </a:solidFill>
                <a:latin typeface="Arial"/>
                <a:ea typeface="Arial"/>
                <a:cs typeface="Arial"/>
                <a:sym typeface="Arial"/>
              </a:rPr>
              <a:t>Range</a:t>
            </a:r>
            <a:endParaRPr b="1" i="0" sz="2300" u="none" cap="none" strike="noStrike">
              <a:solidFill>
                <a:srgbClr val="FFFFFF"/>
              </a:solidFill>
              <a:latin typeface="Arial"/>
              <a:ea typeface="Arial"/>
              <a:cs typeface="Arial"/>
              <a:sym typeface="Arial"/>
            </a:endParaRPr>
          </a:p>
        </p:txBody>
      </p:sp>
      <p:sp>
        <p:nvSpPr>
          <p:cNvPr id="320" name="Google Shape;320;p33"/>
          <p:cNvSpPr txBox="1"/>
          <p:nvPr/>
        </p:nvSpPr>
        <p:spPr>
          <a:xfrm>
            <a:off x="406775" y="17022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IQR</a:t>
            </a:r>
            <a:endParaRPr b="1" i="0" sz="2400" u="none" cap="none" strike="noStrike">
              <a:solidFill>
                <a:srgbClr val="FFFFFF"/>
              </a:solidFill>
              <a:latin typeface="Arial"/>
              <a:ea typeface="Arial"/>
              <a:cs typeface="Arial"/>
              <a:sym typeface="Arial"/>
            </a:endParaRPr>
          </a:p>
        </p:txBody>
      </p:sp>
      <p:sp>
        <p:nvSpPr>
          <p:cNvPr id="321" name="Google Shape;321;p33"/>
          <p:cNvSpPr txBox="1"/>
          <p:nvPr/>
        </p:nvSpPr>
        <p:spPr>
          <a:xfrm>
            <a:off x="406775" y="30738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00"/>
                </a:solidFill>
              </a:rPr>
              <a:t>SD</a:t>
            </a:r>
            <a:endParaRPr b="1" i="0" sz="2400" u="none" cap="none" strike="noStrike">
              <a:solidFill>
                <a:srgbClr val="FFFF00"/>
              </a:solidFill>
              <a:latin typeface="Arial"/>
              <a:ea typeface="Arial"/>
              <a:cs typeface="Arial"/>
              <a:sym typeface="Arial"/>
            </a:endParaRPr>
          </a:p>
        </p:txBody>
      </p:sp>
      <p:sp>
        <p:nvSpPr>
          <p:cNvPr id="322" name="Google Shape;322;p33"/>
          <p:cNvSpPr txBox="1"/>
          <p:nvPr/>
        </p:nvSpPr>
        <p:spPr>
          <a:xfrm>
            <a:off x="406775" y="37596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SE</a:t>
            </a:r>
            <a:endParaRPr b="1" i="0" sz="2400" u="none" cap="none" strike="noStrike">
              <a:solidFill>
                <a:srgbClr val="FFFFFF"/>
              </a:solidFill>
              <a:latin typeface="Arial"/>
              <a:ea typeface="Arial"/>
              <a:cs typeface="Arial"/>
              <a:sym typeface="Arial"/>
            </a:endParaRPr>
          </a:p>
        </p:txBody>
      </p:sp>
      <p:sp>
        <p:nvSpPr>
          <p:cNvPr id="323" name="Google Shape;323;p33"/>
          <p:cNvSpPr txBox="1"/>
          <p:nvPr/>
        </p:nvSpPr>
        <p:spPr>
          <a:xfrm>
            <a:off x="406775" y="44454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CI</a:t>
            </a:r>
            <a:endParaRPr b="1" i="0" sz="2400" u="none" cap="none" strike="noStrike">
              <a:solidFill>
                <a:srgbClr val="FFFFFF"/>
              </a:solidFill>
              <a:latin typeface="Arial"/>
              <a:ea typeface="Arial"/>
              <a:cs typeface="Arial"/>
              <a:sym typeface="Arial"/>
            </a:endParaRPr>
          </a:p>
        </p:txBody>
      </p:sp>
      <p:sp>
        <p:nvSpPr>
          <p:cNvPr id="324" name="Google Shape;324;p33"/>
          <p:cNvSpPr txBox="1"/>
          <p:nvPr/>
        </p:nvSpPr>
        <p:spPr>
          <a:xfrm>
            <a:off x="406775" y="23880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rPr>
              <a:t>Variance</a:t>
            </a:r>
            <a:endParaRPr b="1" i="0" sz="2400" u="none" cap="none" strike="noStrike">
              <a:solidFill>
                <a:srgbClr val="FFFFFF"/>
              </a:solidFill>
              <a:latin typeface="Arial"/>
              <a:ea typeface="Arial"/>
              <a:cs typeface="Arial"/>
              <a:sym typeface="Arial"/>
            </a:endParaRPr>
          </a:p>
        </p:txBody>
      </p:sp>
      <p:pic>
        <p:nvPicPr>
          <p:cNvPr id="325" name="Google Shape;325;p33"/>
          <p:cNvPicPr preferRelativeResize="0"/>
          <p:nvPr/>
        </p:nvPicPr>
        <p:blipFill>
          <a:blip r:embed="rId3">
            <a:alphaModFix/>
          </a:blip>
          <a:stretch>
            <a:fillRect/>
          </a:stretch>
        </p:blipFill>
        <p:spPr>
          <a:xfrm>
            <a:off x="2900363" y="3124200"/>
            <a:ext cx="5629275" cy="133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nvSpPr>
        <p:spPr>
          <a:xfrm>
            <a:off x="2840750" y="1131925"/>
            <a:ext cx="5817600" cy="38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FF"/>
                </a:solidFill>
                <a:latin typeface="Arial"/>
                <a:ea typeface="Arial"/>
                <a:cs typeface="Arial"/>
                <a:sym typeface="Arial"/>
              </a:rPr>
              <a:t>Standard error of the mean</a:t>
            </a:r>
            <a:r>
              <a:rPr b="0" i="0" lang="en" sz="2400" u="none" cap="none" strike="noStrike">
                <a:solidFill>
                  <a:srgbClr val="FFFFFF"/>
                </a:solidFill>
                <a:latin typeface="Arial"/>
                <a:ea typeface="Arial"/>
                <a:cs typeface="Arial"/>
                <a:sym typeface="Arial"/>
              </a:rPr>
              <a:t> is a measure of the dispersion of sample means around the population mean.</a:t>
            </a:r>
            <a:endParaRPr b="0" i="0" sz="2400" u="none" cap="none" strike="noStrike">
              <a:solidFill>
                <a:srgbClr val="FFFFFF"/>
              </a:solidFill>
              <a:latin typeface="Arial"/>
              <a:ea typeface="Arial"/>
              <a:cs typeface="Arial"/>
              <a:sym typeface="Arial"/>
            </a:endParaRPr>
          </a:p>
        </p:txBody>
      </p:sp>
      <p:grpSp>
        <p:nvGrpSpPr>
          <p:cNvPr id="331" name="Google Shape;331;p34"/>
          <p:cNvGrpSpPr/>
          <p:nvPr/>
        </p:nvGrpSpPr>
        <p:grpSpPr>
          <a:xfrm>
            <a:off x="4113100" y="2789400"/>
            <a:ext cx="2609700" cy="1522500"/>
            <a:chOff x="1598500" y="2560800"/>
            <a:chExt cx="2609700" cy="1522500"/>
          </a:xfrm>
        </p:grpSpPr>
        <p:sp>
          <p:nvSpPr>
            <p:cNvPr id="332" name="Google Shape;332;p34"/>
            <p:cNvSpPr/>
            <p:nvPr/>
          </p:nvSpPr>
          <p:spPr>
            <a:xfrm>
              <a:off x="1598500" y="2560800"/>
              <a:ext cx="2609700" cy="152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3" name="Google Shape;333;p34"/>
            <p:cNvPicPr preferRelativeResize="0"/>
            <p:nvPr/>
          </p:nvPicPr>
          <p:blipFill rotWithShape="1">
            <a:blip r:embed="rId3">
              <a:alphaModFix/>
            </a:blip>
            <a:srcRect b="0" l="0" r="0" t="0"/>
            <a:stretch/>
          </p:blipFill>
          <p:spPr>
            <a:xfrm>
              <a:off x="1930150" y="2835446"/>
              <a:ext cx="1946400" cy="973200"/>
            </a:xfrm>
            <a:prstGeom prst="rect">
              <a:avLst/>
            </a:prstGeom>
            <a:noFill/>
            <a:ln>
              <a:noFill/>
            </a:ln>
          </p:spPr>
        </p:pic>
      </p:grpSp>
      <p:sp>
        <p:nvSpPr>
          <p:cNvPr id="334" name="Google Shape;334;p34"/>
          <p:cNvSpPr txBox="1"/>
          <p:nvPr/>
        </p:nvSpPr>
        <p:spPr>
          <a:xfrm>
            <a:off x="304400" y="179350"/>
            <a:ext cx="8489700" cy="74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Deviation Measures</a:t>
            </a:r>
            <a:endParaRPr b="1" i="0" sz="3000" u="none" cap="none" strike="noStrike">
              <a:solidFill>
                <a:srgbClr val="FFFFFF"/>
              </a:solidFill>
              <a:latin typeface="Arial"/>
              <a:ea typeface="Arial"/>
              <a:cs typeface="Arial"/>
              <a:sym typeface="Arial"/>
            </a:endParaRPr>
          </a:p>
        </p:txBody>
      </p:sp>
      <p:sp>
        <p:nvSpPr>
          <p:cNvPr id="335" name="Google Shape;335;p34"/>
          <p:cNvSpPr txBox="1"/>
          <p:nvPr/>
        </p:nvSpPr>
        <p:spPr>
          <a:xfrm>
            <a:off x="406775" y="1016425"/>
            <a:ext cx="19464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FFFFFF"/>
                </a:solidFill>
                <a:latin typeface="Arial"/>
                <a:ea typeface="Arial"/>
                <a:cs typeface="Arial"/>
                <a:sym typeface="Arial"/>
              </a:rPr>
              <a:t>Range</a:t>
            </a:r>
            <a:endParaRPr b="1" i="0" sz="2300" u="none" cap="none" strike="noStrike">
              <a:solidFill>
                <a:srgbClr val="FFFFFF"/>
              </a:solidFill>
              <a:latin typeface="Arial"/>
              <a:ea typeface="Arial"/>
              <a:cs typeface="Arial"/>
              <a:sym typeface="Arial"/>
            </a:endParaRPr>
          </a:p>
        </p:txBody>
      </p:sp>
      <p:sp>
        <p:nvSpPr>
          <p:cNvPr id="336" name="Google Shape;336;p34"/>
          <p:cNvSpPr txBox="1"/>
          <p:nvPr/>
        </p:nvSpPr>
        <p:spPr>
          <a:xfrm>
            <a:off x="406775" y="17022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IQR</a:t>
            </a:r>
            <a:endParaRPr b="1" i="0" sz="2400" u="none" cap="none" strike="noStrike">
              <a:solidFill>
                <a:srgbClr val="FFFFFF"/>
              </a:solidFill>
              <a:latin typeface="Arial"/>
              <a:ea typeface="Arial"/>
              <a:cs typeface="Arial"/>
              <a:sym typeface="Arial"/>
            </a:endParaRPr>
          </a:p>
        </p:txBody>
      </p:sp>
      <p:sp>
        <p:nvSpPr>
          <p:cNvPr id="337" name="Google Shape;337;p34"/>
          <p:cNvSpPr txBox="1"/>
          <p:nvPr/>
        </p:nvSpPr>
        <p:spPr>
          <a:xfrm>
            <a:off x="406775" y="30738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SD</a:t>
            </a:r>
            <a:endParaRPr b="1" i="0" sz="2400" u="none" cap="none" strike="noStrike">
              <a:solidFill>
                <a:srgbClr val="FFFFFF"/>
              </a:solidFill>
              <a:latin typeface="Arial"/>
              <a:ea typeface="Arial"/>
              <a:cs typeface="Arial"/>
              <a:sym typeface="Arial"/>
            </a:endParaRPr>
          </a:p>
        </p:txBody>
      </p:sp>
      <p:sp>
        <p:nvSpPr>
          <p:cNvPr id="338" name="Google Shape;338;p34"/>
          <p:cNvSpPr txBox="1"/>
          <p:nvPr/>
        </p:nvSpPr>
        <p:spPr>
          <a:xfrm>
            <a:off x="406775" y="37596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00"/>
                </a:solidFill>
              </a:rPr>
              <a:t>SE</a:t>
            </a:r>
            <a:endParaRPr b="1" i="0" sz="2400" u="none" cap="none" strike="noStrike">
              <a:solidFill>
                <a:srgbClr val="FFFF00"/>
              </a:solidFill>
              <a:latin typeface="Arial"/>
              <a:ea typeface="Arial"/>
              <a:cs typeface="Arial"/>
              <a:sym typeface="Arial"/>
            </a:endParaRPr>
          </a:p>
        </p:txBody>
      </p:sp>
      <p:sp>
        <p:nvSpPr>
          <p:cNvPr id="339" name="Google Shape;339;p34"/>
          <p:cNvSpPr txBox="1"/>
          <p:nvPr/>
        </p:nvSpPr>
        <p:spPr>
          <a:xfrm>
            <a:off x="406775" y="44454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CI</a:t>
            </a:r>
            <a:endParaRPr b="1" i="0" sz="2400" u="none" cap="none" strike="noStrike">
              <a:solidFill>
                <a:srgbClr val="FFFFFF"/>
              </a:solidFill>
              <a:latin typeface="Arial"/>
              <a:ea typeface="Arial"/>
              <a:cs typeface="Arial"/>
              <a:sym typeface="Arial"/>
            </a:endParaRPr>
          </a:p>
        </p:txBody>
      </p:sp>
      <p:sp>
        <p:nvSpPr>
          <p:cNvPr id="340" name="Google Shape;340;p34"/>
          <p:cNvSpPr txBox="1"/>
          <p:nvPr/>
        </p:nvSpPr>
        <p:spPr>
          <a:xfrm>
            <a:off x="406775" y="23880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rPr>
              <a:t>Variance</a:t>
            </a:r>
            <a:endParaRPr b="1" i="0" sz="2400" u="none"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txBox="1"/>
          <p:nvPr/>
        </p:nvSpPr>
        <p:spPr>
          <a:xfrm>
            <a:off x="2895200" y="1201675"/>
            <a:ext cx="5817600" cy="38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FF"/>
                </a:solidFill>
                <a:latin typeface="Arial"/>
                <a:ea typeface="Arial"/>
                <a:cs typeface="Arial"/>
                <a:sym typeface="Arial"/>
              </a:rPr>
              <a:t>Confidence Interval</a:t>
            </a:r>
            <a:r>
              <a:rPr b="0" i="0" lang="en" sz="2400" u="none" cap="none" strike="noStrike">
                <a:solidFill>
                  <a:srgbClr val="FFFFFF"/>
                </a:solidFill>
                <a:latin typeface="Arial"/>
                <a:ea typeface="Arial"/>
                <a:cs typeface="Arial"/>
                <a:sym typeface="Arial"/>
              </a:rPr>
              <a:t> represents the frequency of possible intervals that contain the true value of the unknown population parameter. It is determined depending on the </a:t>
            </a:r>
            <a:r>
              <a:rPr b="0" i="0" lang="en" sz="2400" u="none" cap="none" strike="noStrike">
                <a:solidFill>
                  <a:srgbClr val="FFFF00"/>
                </a:solidFill>
                <a:latin typeface="Arial"/>
                <a:ea typeface="Arial"/>
                <a:cs typeface="Arial"/>
                <a:sym typeface="Arial"/>
              </a:rPr>
              <a:t>confidence level (</a:t>
            </a:r>
            <a:r>
              <a:rPr b="1" i="0" lang="en" sz="2400" u="none" cap="none" strike="noStrike">
                <a:solidFill>
                  <a:srgbClr val="FFFF00"/>
                </a:solidFill>
                <a:latin typeface="Arial"/>
                <a:ea typeface="Arial"/>
                <a:cs typeface="Arial"/>
                <a:sym typeface="Arial"/>
              </a:rPr>
              <a:t>𝑧</a:t>
            </a:r>
            <a:r>
              <a:rPr b="0" i="0" lang="en" sz="2400" u="none" cap="none" strike="noStrike">
                <a:solidFill>
                  <a:srgbClr val="FFFF00"/>
                </a:solidFill>
                <a:latin typeface="Arial"/>
                <a:ea typeface="Arial"/>
                <a:cs typeface="Arial"/>
                <a:sym typeface="Arial"/>
              </a:rPr>
              <a:t>)</a:t>
            </a:r>
            <a:r>
              <a:rPr b="0" i="0" lang="en" sz="2400" u="none" cap="none" strike="noStrike">
                <a:solidFill>
                  <a:srgbClr val="FFFFFF"/>
                </a:solidFill>
                <a:latin typeface="Arial"/>
                <a:ea typeface="Arial"/>
                <a:cs typeface="Arial"/>
                <a:sym typeface="Arial"/>
              </a:rPr>
              <a:t> we want to achieve.</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graphicFrame>
        <p:nvGraphicFramePr>
          <p:cNvPr id="346" name="Google Shape;346;p35"/>
          <p:cNvGraphicFramePr/>
          <p:nvPr/>
        </p:nvGraphicFramePr>
        <p:xfrm>
          <a:off x="6895400" y="3341175"/>
          <a:ext cx="3000000" cy="3000000"/>
        </p:xfrm>
        <a:graphic>
          <a:graphicData uri="http://schemas.openxmlformats.org/drawingml/2006/table">
            <a:tbl>
              <a:tblPr>
                <a:noFill/>
                <a:tableStyleId>{CE4C7BA8-03E7-4AA5-AEA8-8AF65F8E1131}</a:tableStyleId>
              </a:tblPr>
              <a:tblGrid>
                <a:gridCol w="960750"/>
                <a:gridCol w="765050"/>
              </a:tblGrid>
              <a:tr h="4170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1C4587"/>
                          </a:solidFill>
                        </a:rPr>
                        <a:t>Confidence level</a:t>
                      </a:r>
                      <a:endParaRPr b="1" sz="1100" u="none" cap="none" strike="noStrike">
                        <a:solidFill>
                          <a:srgbClr val="1C4587"/>
                        </a:solidFill>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1C4587"/>
                          </a:solidFill>
                        </a:rPr>
                        <a:t>Critical value (</a:t>
                      </a:r>
                      <a:r>
                        <a:rPr b="1" i="1" lang="en" sz="1100" u="none" cap="none" strike="noStrike">
                          <a:solidFill>
                            <a:srgbClr val="1C4587"/>
                          </a:solidFill>
                        </a:rPr>
                        <a:t>𝑧</a:t>
                      </a:r>
                      <a:r>
                        <a:rPr b="1" lang="en" sz="1100" u="none" cap="none" strike="noStrike">
                          <a:solidFill>
                            <a:srgbClr val="1C4587"/>
                          </a:solidFill>
                        </a:rPr>
                        <a:t>)</a:t>
                      </a:r>
                      <a:endParaRPr b="1" sz="1100" u="none" cap="none" strike="noStrike">
                        <a:solidFill>
                          <a:srgbClr val="1C4587"/>
                        </a:solidFill>
                      </a:endParaRPr>
                    </a:p>
                  </a:txBody>
                  <a:tcPr marT="91425" marB="91425" marR="91425" marL="91425">
                    <a:solidFill>
                      <a:srgbClr val="CFE2F3"/>
                    </a:solidFill>
                  </a:tcPr>
                </a:tc>
              </a:tr>
              <a:tr h="2984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1C4587"/>
                          </a:solidFill>
                        </a:rPr>
                        <a:t>90%</a:t>
                      </a:r>
                      <a:endParaRPr b="1" sz="1100" u="none" cap="none" strike="noStrike">
                        <a:solidFill>
                          <a:srgbClr val="1C4587"/>
                        </a:solidFill>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1C4587"/>
                          </a:solidFill>
                        </a:rPr>
                        <a:t>1.645</a:t>
                      </a:r>
                      <a:endParaRPr b="1" sz="1100" u="none" cap="none" strike="noStrike">
                        <a:solidFill>
                          <a:srgbClr val="1C4587"/>
                        </a:solidFill>
                      </a:endParaRPr>
                    </a:p>
                  </a:txBody>
                  <a:tcPr marT="91425" marB="91425" marR="91425" marL="91425">
                    <a:solidFill>
                      <a:srgbClr val="CFE2F3"/>
                    </a:solidFill>
                  </a:tcPr>
                </a:tc>
              </a:tr>
              <a:tr h="22402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1C4587"/>
                          </a:solidFill>
                        </a:rPr>
                        <a:t>95%</a:t>
                      </a:r>
                      <a:endParaRPr b="1" sz="1100" u="none" cap="none" strike="noStrike">
                        <a:solidFill>
                          <a:srgbClr val="1C4587"/>
                        </a:solidFill>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1C4587"/>
                          </a:solidFill>
                        </a:rPr>
                        <a:t>1.960</a:t>
                      </a:r>
                      <a:endParaRPr b="1" sz="1100" u="none" cap="none" strike="noStrike">
                        <a:solidFill>
                          <a:srgbClr val="1C4587"/>
                        </a:solidFill>
                      </a:endParaRPr>
                    </a:p>
                  </a:txBody>
                  <a:tcPr marT="91425" marB="91425" marR="91425" marL="91425">
                    <a:solidFill>
                      <a:srgbClr val="CFE2F3"/>
                    </a:solidFill>
                  </a:tcPr>
                </a:tc>
              </a:tr>
              <a:tr h="320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1C4587"/>
                          </a:solidFill>
                        </a:rPr>
                        <a:t>99%</a:t>
                      </a:r>
                      <a:endParaRPr b="1" sz="1100" u="none" cap="none" strike="noStrike">
                        <a:solidFill>
                          <a:srgbClr val="1C4587"/>
                        </a:solidFill>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1C4587"/>
                          </a:solidFill>
                        </a:rPr>
                        <a:t>2.576</a:t>
                      </a:r>
                      <a:endParaRPr b="1" sz="1100" u="none" cap="none" strike="noStrike">
                        <a:solidFill>
                          <a:srgbClr val="1C4587"/>
                        </a:solidFill>
                      </a:endParaRPr>
                    </a:p>
                  </a:txBody>
                  <a:tcPr marT="91425" marB="91425" marR="91425" marL="91425">
                    <a:solidFill>
                      <a:srgbClr val="CFE2F3"/>
                    </a:solidFill>
                  </a:tcPr>
                </a:tc>
              </a:tr>
            </a:tbl>
          </a:graphicData>
        </a:graphic>
      </p:graphicFrame>
      <p:pic>
        <p:nvPicPr>
          <p:cNvPr id="347" name="Google Shape;347;p35"/>
          <p:cNvPicPr preferRelativeResize="0"/>
          <p:nvPr/>
        </p:nvPicPr>
        <p:blipFill rotWithShape="1">
          <a:blip r:embed="rId3">
            <a:alphaModFix/>
          </a:blip>
          <a:srcRect b="0" l="0" r="0" t="0"/>
          <a:stretch/>
        </p:blipFill>
        <p:spPr>
          <a:xfrm>
            <a:off x="2906250" y="3868875"/>
            <a:ext cx="1611696" cy="858175"/>
          </a:xfrm>
          <a:prstGeom prst="rect">
            <a:avLst/>
          </a:prstGeom>
          <a:noFill/>
          <a:ln>
            <a:noFill/>
          </a:ln>
        </p:spPr>
      </p:pic>
      <p:pic>
        <p:nvPicPr>
          <p:cNvPr id="348" name="Google Shape;348;p35"/>
          <p:cNvPicPr preferRelativeResize="0"/>
          <p:nvPr/>
        </p:nvPicPr>
        <p:blipFill rotWithShape="1">
          <a:blip r:embed="rId4">
            <a:alphaModFix/>
          </a:blip>
          <a:srcRect b="0" l="0" r="0" t="0"/>
          <a:stretch/>
        </p:blipFill>
        <p:spPr>
          <a:xfrm>
            <a:off x="4575975" y="3868871"/>
            <a:ext cx="2214400" cy="858179"/>
          </a:xfrm>
          <a:prstGeom prst="rect">
            <a:avLst/>
          </a:prstGeom>
          <a:noFill/>
          <a:ln>
            <a:noFill/>
          </a:ln>
        </p:spPr>
      </p:pic>
      <p:sp>
        <p:nvSpPr>
          <p:cNvPr id="349" name="Google Shape;349;p35"/>
          <p:cNvSpPr txBox="1"/>
          <p:nvPr/>
        </p:nvSpPr>
        <p:spPr>
          <a:xfrm>
            <a:off x="2895200" y="3607225"/>
            <a:ext cx="1611600" cy="28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00"/>
                </a:solidFill>
                <a:latin typeface="Arial"/>
                <a:ea typeface="Arial"/>
                <a:cs typeface="Arial"/>
                <a:sym typeface="Arial"/>
              </a:rPr>
              <a:t>CI of the mean</a:t>
            </a:r>
            <a:endParaRPr b="0" i="0" sz="1400" u="none" cap="none" strike="noStrike">
              <a:solidFill>
                <a:srgbClr val="FFFF00"/>
              </a:solidFill>
              <a:latin typeface="Arial"/>
              <a:ea typeface="Arial"/>
              <a:cs typeface="Arial"/>
              <a:sym typeface="Arial"/>
            </a:endParaRPr>
          </a:p>
        </p:txBody>
      </p:sp>
      <p:sp>
        <p:nvSpPr>
          <p:cNvPr id="350" name="Google Shape;350;p35"/>
          <p:cNvSpPr txBox="1"/>
          <p:nvPr/>
        </p:nvSpPr>
        <p:spPr>
          <a:xfrm>
            <a:off x="4647800" y="3607225"/>
            <a:ext cx="1868400" cy="28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00"/>
                </a:solidFill>
                <a:latin typeface="Arial"/>
                <a:ea typeface="Arial"/>
                <a:cs typeface="Arial"/>
                <a:sym typeface="Arial"/>
              </a:rPr>
              <a:t>CI of a proportion</a:t>
            </a:r>
            <a:endParaRPr b="0" i="0" sz="1400" u="none" cap="none" strike="noStrike">
              <a:solidFill>
                <a:srgbClr val="FFFF00"/>
              </a:solidFill>
              <a:latin typeface="Arial"/>
              <a:ea typeface="Arial"/>
              <a:cs typeface="Arial"/>
              <a:sym typeface="Arial"/>
            </a:endParaRPr>
          </a:p>
        </p:txBody>
      </p:sp>
      <p:sp>
        <p:nvSpPr>
          <p:cNvPr id="351" name="Google Shape;351;p35"/>
          <p:cNvSpPr txBox="1"/>
          <p:nvPr/>
        </p:nvSpPr>
        <p:spPr>
          <a:xfrm>
            <a:off x="304400" y="179350"/>
            <a:ext cx="8489700" cy="74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Deviation Measures</a:t>
            </a:r>
            <a:endParaRPr b="1" i="0" sz="3000" u="none" cap="none" strike="noStrike">
              <a:solidFill>
                <a:srgbClr val="FFFFFF"/>
              </a:solidFill>
              <a:latin typeface="Arial"/>
              <a:ea typeface="Arial"/>
              <a:cs typeface="Arial"/>
              <a:sym typeface="Arial"/>
            </a:endParaRPr>
          </a:p>
        </p:txBody>
      </p:sp>
      <p:sp>
        <p:nvSpPr>
          <p:cNvPr id="352" name="Google Shape;352;p35"/>
          <p:cNvSpPr txBox="1"/>
          <p:nvPr/>
        </p:nvSpPr>
        <p:spPr>
          <a:xfrm>
            <a:off x="406775" y="1016425"/>
            <a:ext cx="19464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FFFFFF"/>
                </a:solidFill>
                <a:latin typeface="Arial"/>
                <a:ea typeface="Arial"/>
                <a:cs typeface="Arial"/>
                <a:sym typeface="Arial"/>
              </a:rPr>
              <a:t>Range</a:t>
            </a:r>
            <a:endParaRPr b="1" i="0" sz="2300" u="none" cap="none" strike="noStrike">
              <a:solidFill>
                <a:srgbClr val="FFFFFF"/>
              </a:solidFill>
              <a:latin typeface="Arial"/>
              <a:ea typeface="Arial"/>
              <a:cs typeface="Arial"/>
              <a:sym typeface="Arial"/>
            </a:endParaRPr>
          </a:p>
        </p:txBody>
      </p:sp>
      <p:sp>
        <p:nvSpPr>
          <p:cNvPr id="353" name="Google Shape;353;p35"/>
          <p:cNvSpPr txBox="1"/>
          <p:nvPr/>
        </p:nvSpPr>
        <p:spPr>
          <a:xfrm>
            <a:off x="406775" y="17022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IQR</a:t>
            </a:r>
            <a:endParaRPr b="1" i="0" sz="2400" u="none" cap="none" strike="noStrike">
              <a:solidFill>
                <a:srgbClr val="FFFFFF"/>
              </a:solidFill>
              <a:latin typeface="Arial"/>
              <a:ea typeface="Arial"/>
              <a:cs typeface="Arial"/>
              <a:sym typeface="Arial"/>
            </a:endParaRPr>
          </a:p>
        </p:txBody>
      </p:sp>
      <p:sp>
        <p:nvSpPr>
          <p:cNvPr id="354" name="Google Shape;354;p35"/>
          <p:cNvSpPr txBox="1"/>
          <p:nvPr/>
        </p:nvSpPr>
        <p:spPr>
          <a:xfrm>
            <a:off x="406775" y="30738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SD</a:t>
            </a:r>
            <a:endParaRPr b="1" i="0" sz="2400" u="none" cap="none" strike="noStrike">
              <a:solidFill>
                <a:srgbClr val="FFFFFF"/>
              </a:solidFill>
              <a:latin typeface="Arial"/>
              <a:ea typeface="Arial"/>
              <a:cs typeface="Arial"/>
              <a:sym typeface="Arial"/>
            </a:endParaRPr>
          </a:p>
        </p:txBody>
      </p:sp>
      <p:sp>
        <p:nvSpPr>
          <p:cNvPr id="355" name="Google Shape;355;p35"/>
          <p:cNvSpPr txBox="1"/>
          <p:nvPr/>
        </p:nvSpPr>
        <p:spPr>
          <a:xfrm>
            <a:off x="406775" y="37596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FF"/>
                </a:solidFill>
              </a:rPr>
              <a:t>SE</a:t>
            </a:r>
            <a:endParaRPr b="1" i="0" sz="2400" u="none" cap="none" strike="noStrike">
              <a:solidFill>
                <a:srgbClr val="FFFFFF"/>
              </a:solidFill>
              <a:latin typeface="Arial"/>
              <a:ea typeface="Arial"/>
              <a:cs typeface="Arial"/>
              <a:sym typeface="Arial"/>
            </a:endParaRPr>
          </a:p>
        </p:txBody>
      </p:sp>
      <p:sp>
        <p:nvSpPr>
          <p:cNvPr id="356" name="Google Shape;356;p35"/>
          <p:cNvSpPr txBox="1"/>
          <p:nvPr/>
        </p:nvSpPr>
        <p:spPr>
          <a:xfrm>
            <a:off x="406775" y="44454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2400">
                <a:solidFill>
                  <a:srgbClr val="FFFF00"/>
                </a:solidFill>
              </a:rPr>
              <a:t>CI</a:t>
            </a:r>
            <a:endParaRPr b="1" i="0" sz="2400" u="none" cap="none" strike="noStrike">
              <a:solidFill>
                <a:srgbClr val="FFFF00"/>
              </a:solidFill>
              <a:latin typeface="Arial"/>
              <a:ea typeface="Arial"/>
              <a:cs typeface="Arial"/>
              <a:sym typeface="Arial"/>
            </a:endParaRPr>
          </a:p>
        </p:txBody>
      </p:sp>
      <p:sp>
        <p:nvSpPr>
          <p:cNvPr id="357" name="Google Shape;357;p35"/>
          <p:cNvSpPr txBox="1"/>
          <p:nvPr/>
        </p:nvSpPr>
        <p:spPr>
          <a:xfrm>
            <a:off x="406775" y="238802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rPr>
              <a:t>Variance</a:t>
            </a:r>
            <a:endParaRPr b="1" i="0" sz="240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nvSpPr>
        <p:spPr>
          <a:xfrm>
            <a:off x="609200" y="1201675"/>
            <a:ext cx="8010000" cy="35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The p-value is the degree of confidence we have that a result we get is real and is not the result of chance.</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Common cutoffs used in p-values are:</a:t>
            </a:r>
            <a:endParaRPr b="0" i="0" sz="2400" u="none" cap="none" strike="noStrike">
              <a:solidFill>
                <a:srgbClr val="FFFFFF"/>
              </a:solidFill>
              <a:latin typeface="Arial"/>
              <a:ea typeface="Arial"/>
              <a:cs typeface="Arial"/>
              <a:sym typeface="Arial"/>
            </a:endParaRPr>
          </a:p>
          <a:p>
            <a:pPr indent="-355600" lvl="0" marL="457200" marR="0" rtl="0" algn="l">
              <a:lnSpc>
                <a:spcPct val="100000"/>
              </a:lnSpc>
              <a:spcBef>
                <a:spcPts val="0"/>
              </a:spcBef>
              <a:spcAft>
                <a:spcPts val="0"/>
              </a:spcAft>
              <a:buClr>
                <a:srgbClr val="FFFFFF"/>
              </a:buClr>
              <a:buSzPts val="2000"/>
              <a:buFont typeface="Arial"/>
              <a:buChar char="●"/>
            </a:pPr>
            <a:r>
              <a:rPr b="1" i="0" lang="en" sz="2000" u="none" cap="none" strike="noStrike">
                <a:solidFill>
                  <a:srgbClr val="FFFF00"/>
                </a:solidFill>
                <a:latin typeface="Arial"/>
                <a:ea typeface="Arial"/>
                <a:cs typeface="Arial"/>
                <a:sym typeface="Arial"/>
              </a:rPr>
              <a:t>p&lt;0.05</a:t>
            </a:r>
            <a:r>
              <a:rPr b="0" i="0" lang="en" sz="2000" u="none" cap="none" strike="noStrike">
                <a:solidFill>
                  <a:srgbClr val="FFFFFF"/>
                </a:solidFill>
                <a:latin typeface="Arial"/>
                <a:ea typeface="Arial"/>
                <a:cs typeface="Arial"/>
                <a:sym typeface="Arial"/>
              </a:rPr>
              <a:t> Is the standardly used value. Indicates we have a 95% confidence</a:t>
            </a:r>
            <a:endParaRPr b="0" i="0" sz="2000" u="none" cap="none" strike="noStrike">
              <a:solidFill>
                <a:srgbClr val="FFFFFF"/>
              </a:solidFill>
              <a:latin typeface="Arial"/>
              <a:ea typeface="Arial"/>
              <a:cs typeface="Arial"/>
              <a:sym typeface="Arial"/>
            </a:endParaRPr>
          </a:p>
          <a:p>
            <a:pPr indent="-355600" lvl="0" marL="457200" marR="0" rtl="0" algn="l">
              <a:lnSpc>
                <a:spcPct val="100000"/>
              </a:lnSpc>
              <a:spcBef>
                <a:spcPts val="0"/>
              </a:spcBef>
              <a:spcAft>
                <a:spcPts val="0"/>
              </a:spcAft>
              <a:buClr>
                <a:srgbClr val="FFFFFF"/>
              </a:buClr>
              <a:buSzPts val="2000"/>
              <a:buFont typeface="Arial"/>
              <a:buChar char="●"/>
            </a:pPr>
            <a:r>
              <a:rPr b="1" i="0" lang="en" sz="2000" u="none" cap="none" strike="noStrike">
                <a:solidFill>
                  <a:srgbClr val="FFFF00"/>
                </a:solidFill>
                <a:latin typeface="Arial"/>
                <a:ea typeface="Arial"/>
                <a:cs typeface="Arial"/>
                <a:sym typeface="Arial"/>
              </a:rPr>
              <a:t>p &lt;0.01</a:t>
            </a:r>
            <a:r>
              <a:rPr b="0" i="0" lang="en" sz="2000" u="none" cap="none" strike="noStrike">
                <a:solidFill>
                  <a:srgbClr val="FFFFFF"/>
                </a:solidFill>
                <a:latin typeface="Arial"/>
                <a:ea typeface="Arial"/>
                <a:cs typeface="Arial"/>
                <a:sym typeface="Arial"/>
              </a:rPr>
              <a:t> Indicates we have a 99% of confidence</a:t>
            </a:r>
            <a:endParaRPr b="0" i="0" sz="2000" u="none" cap="none" strike="noStrike">
              <a:solidFill>
                <a:srgbClr val="FFFFFF"/>
              </a:solidFill>
              <a:latin typeface="Arial"/>
              <a:ea typeface="Arial"/>
              <a:cs typeface="Arial"/>
              <a:sym typeface="Arial"/>
            </a:endParaRPr>
          </a:p>
          <a:p>
            <a:pPr indent="-355600" lvl="0" marL="457200" marR="0" rtl="0" algn="l">
              <a:lnSpc>
                <a:spcPct val="100000"/>
              </a:lnSpc>
              <a:spcBef>
                <a:spcPts val="0"/>
              </a:spcBef>
              <a:spcAft>
                <a:spcPts val="0"/>
              </a:spcAft>
              <a:buClr>
                <a:srgbClr val="FFFFFF"/>
              </a:buClr>
              <a:buSzPts val="2000"/>
              <a:buFont typeface="Arial"/>
              <a:buChar char="●"/>
            </a:pPr>
            <a:r>
              <a:rPr b="1" i="0" lang="en" sz="2000" u="none" cap="none" strike="noStrike">
                <a:solidFill>
                  <a:srgbClr val="FFFF00"/>
                </a:solidFill>
                <a:latin typeface="Arial"/>
                <a:ea typeface="Arial"/>
                <a:cs typeface="Arial"/>
                <a:sym typeface="Arial"/>
              </a:rPr>
              <a:t>p &lt;0.001</a:t>
            </a:r>
            <a:r>
              <a:rPr b="0" i="0" lang="en" sz="2000" u="none" cap="none" strike="noStrike">
                <a:solidFill>
                  <a:srgbClr val="FFFFFF"/>
                </a:solidFill>
                <a:latin typeface="Arial"/>
                <a:ea typeface="Arial"/>
                <a:cs typeface="Arial"/>
                <a:sym typeface="Arial"/>
              </a:rPr>
              <a:t> Strongly suggests that the results are not due to chance (99.9% confidence) </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accent1"/>
                </a:solidFill>
                <a:latin typeface="Arial"/>
                <a:ea typeface="Arial"/>
                <a:cs typeface="Arial"/>
                <a:sym typeface="Arial"/>
              </a:rPr>
              <a:t>p-values are related to the confidence intervals.</a:t>
            </a:r>
            <a:endParaRPr b="0" i="0" sz="2000" u="none" cap="none" strike="noStrike">
              <a:solidFill>
                <a:schemeClr val="accent1"/>
              </a:solidFill>
              <a:latin typeface="Arial"/>
              <a:ea typeface="Arial"/>
              <a:cs typeface="Arial"/>
              <a:sym typeface="Arial"/>
            </a:endParaRPr>
          </a:p>
        </p:txBody>
      </p:sp>
      <p:sp>
        <p:nvSpPr>
          <p:cNvPr id="363" name="Google Shape;363;p36"/>
          <p:cNvSpPr txBox="1"/>
          <p:nvPr/>
        </p:nvSpPr>
        <p:spPr>
          <a:xfrm>
            <a:off x="304400" y="179350"/>
            <a:ext cx="8478000" cy="812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600" u="none" cap="none" strike="noStrike">
                <a:solidFill>
                  <a:srgbClr val="FFFFFF"/>
                </a:solidFill>
              </a:rPr>
              <a:t>The p-value</a:t>
            </a:r>
            <a:endParaRPr b="1" i="0" sz="3600" u="none" cap="none" strike="noStrike">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7"/>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sz="3000"/>
              <a:t>Parametric vs Nonparametric</a:t>
            </a:r>
            <a:endParaRPr b="1" sz="3000"/>
          </a:p>
        </p:txBody>
      </p:sp>
      <p:sp>
        <p:nvSpPr>
          <p:cNvPr id="369" name="Google Shape;369;p37"/>
          <p:cNvSpPr txBox="1"/>
          <p:nvPr/>
        </p:nvSpPr>
        <p:spPr>
          <a:xfrm>
            <a:off x="548175" y="1332025"/>
            <a:ext cx="8184000" cy="36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Parametric statistics is a branch of statistics which assumes that sample data comes from a population that follows a </a:t>
            </a:r>
            <a:r>
              <a:rPr b="0" i="0" lang="en" sz="2400" u="none" cap="none" strike="noStrike">
                <a:solidFill>
                  <a:srgbClr val="FFFF00"/>
                </a:solidFill>
                <a:latin typeface="Arial"/>
                <a:ea typeface="Arial"/>
                <a:cs typeface="Arial"/>
                <a:sym typeface="Arial"/>
              </a:rPr>
              <a:t>probability distribution</a:t>
            </a:r>
            <a:r>
              <a:rPr b="0" i="0" lang="en" sz="2400" u="none" cap="none" strike="noStrike">
                <a:solidFill>
                  <a:srgbClr val="FFFFFF"/>
                </a:solidFill>
                <a:latin typeface="Arial"/>
                <a:ea typeface="Arial"/>
                <a:cs typeface="Arial"/>
                <a:sym typeface="Arial"/>
              </a:rPr>
              <a:t> based on a </a:t>
            </a:r>
            <a:r>
              <a:rPr b="0" i="0" lang="en" sz="2400" u="none" cap="none" strike="noStrike">
                <a:solidFill>
                  <a:srgbClr val="FFFF00"/>
                </a:solidFill>
                <a:latin typeface="Arial"/>
                <a:ea typeface="Arial"/>
                <a:cs typeface="Arial"/>
                <a:sym typeface="Arial"/>
              </a:rPr>
              <a:t>fixed set of parameters</a:t>
            </a:r>
            <a:r>
              <a:rPr b="0" i="0" lang="en" sz="2400" u="none" cap="none" strike="noStrike">
                <a:solidFill>
                  <a:srgbClr val="FFFFFF"/>
                </a:solidFill>
                <a:latin typeface="Arial"/>
                <a:ea typeface="Arial"/>
                <a:cs typeface="Arial"/>
                <a:sym typeface="Arial"/>
              </a:rPr>
              <a:t>. Parametric test have more power.</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Nonparametric statistics is based on either being </a:t>
            </a:r>
            <a:r>
              <a:rPr b="0" i="0" lang="en" sz="2400" u="none" cap="none" strike="noStrike">
                <a:solidFill>
                  <a:srgbClr val="FFFF00"/>
                </a:solidFill>
                <a:latin typeface="Arial"/>
                <a:ea typeface="Arial"/>
                <a:cs typeface="Arial"/>
                <a:sym typeface="Arial"/>
              </a:rPr>
              <a:t>distribution-free</a:t>
            </a:r>
            <a:r>
              <a:rPr b="0" i="0" lang="en" sz="2400" u="none" cap="none" strike="noStrike">
                <a:solidFill>
                  <a:srgbClr val="FFFFFF"/>
                </a:solidFill>
                <a:latin typeface="Arial"/>
                <a:ea typeface="Arial"/>
                <a:cs typeface="Arial"/>
                <a:sym typeface="Arial"/>
              </a:rPr>
              <a:t> or having a specified distribution but with the distribution's </a:t>
            </a:r>
            <a:r>
              <a:rPr b="0" i="0" lang="en" sz="2400" u="none" cap="none" strike="noStrike">
                <a:solidFill>
                  <a:srgbClr val="FFFF00"/>
                </a:solidFill>
                <a:latin typeface="Arial"/>
                <a:ea typeface="Arial"/>
                <a:cs typeface="Arial"/>
                <a:sym typeface="Arial"/>
              </a:rPr>
              <a:t>parameters unspecified</a:t>
            </a:r>
            <a:r>
              <a:rPr b="0" i="0" lang="en" sz="2400" u="none" cap="none" strike="noStrike">
                <a:solidFill>
                  <a:srgbClr val="FFFFFF"/>
                </a:solidFill>
                <a:latin typeface="Arial"/>
                <a:ea typeface="Arial"/>
                <a:cs typeface="Arial"/>
                <a:sym typeface="Arial"/>
              </a:rPr>
              <a:t>.</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400" u="none" cap="none" strike="noStrike">
                <a:solidFill>
                  <a:srgbClr val="FFFFFF"/>
                </a:solidFill>
                <a:latin typeface="Arial"/>
                <a:ea typeface="Arial"/>
                <a:cs typeface="Arial"/>
                <a:sym typeface="Arial"/>
              </a:rPr>
              <a:t>Nonparametric test are more robust.</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8"/>
          <p:cNvSpPr txBox="1"/>
          <p:nvPr/>
        </p:nvSpPr>
        <p:spPr>
          <a:xfrm>
            <a:off x="466525" y="1114300"/>
            <a:ext cx="8352300" cy="37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Correlation or Association is the relationship between two variables.</a:t>
            </a:r>
            <a:endParaRPr b="0" i="0" sz="2400" u="none" cap="none" strike="noStrike">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0" i="0" lang="en" sz="2400" u="none" cap="none" strike="noStrike">
                <a:solidFill>
                  <a:srgbClr val="FFFFFF"/>
                </a:solidFill>
                <a:latin typeface="Arial"/>
                <a:ea typeface="Arial"/>
                <a:cs typeface="Arial"/>
                <a:sym typeface="Arial"/>
              </a:rPr>
              <a:t>When causality is present, a high correlation exist.</a:t>
            </a:r>
            <a:endParaRPr b="0" i="0" sz="2400" u="none" cap="none" strike="noStrike">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0" i="0" lang="en" sz="2400" u="none" cap="none" strike="noStrike">
                <a:solidFill>
                  <a:srgbClr val="FFFFFF"/>
                </a:solidFill>
                <a:latin typeface="Arial"/>
                <a:ea typeface="Arial"/>
                <a:cs typeface="Arial"/>
                <a:sym typeface="Arial"/>
              </a:rPr>
              <a:t>However, a high correlation is not imply causality</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00"/>
                </a:solidFill>
                <a:latin typeface="Arial"/>
                <a:ea typeface="Arial"/>
                <a:cs typeface="Arial"/>
                <a:sym typeface="Arial"/>
              </a:rPr>
              <a:t>Parametric correlation</a:t>
            </a:r>
            <a:endParaRPr b="1" i="0" sz="2400" u="sng" cap="none" strike="noStrike">
              <a:solidFill>
                <a:srgbClr val="FFFF00"/>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0" i="0" lang="en" sz="2400" u="none" cap="none" strike="noStrike">
                <a:solidFill>
                  <a:srgbClr val="FFFFFF"/>
                </a:solidFill>
                <a:latin typeface="Arial"/>
                <a:ea typeface="Arial"/>
                <a:cs typeface="Arial"/>
                <a:sym typeface="Arial"/>
              </a:rPr>
              <a:t>The variables have to be random, and their distribution must be normal</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00"/>
                </a:solidFill>
                <a:latin typeface="Arial"/>
                <a:ea typeface="Arial"/>
                <a:cs typeface="Arial"/>
                <a:sym typeface="Arial"/>
              </a:rPr>
              <a:t>Non-parametric correlation</a:t>
            </a:r>
            <a:endParaRPr b="1" i="0" sz="2400" u="sng" cap="none" strike="noStrike">
              <a:solidFill>
                <a:srgbClr val="FFFF00"/>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0" i="0" lang="en" sz="2400" u="none" cap="none" strike="noStrike">
                <a:solidFill>
                  <a:srgbClr val="FFFFFF"/>
                </a:solidFill>
                <a:latin typeface="Arial"/>
                <a:ea typeface="Arial"/>
                <a:cs typeface="Arial"/>
                <a:sym typeface="Arial"/>
              </a:rPr>
              <a:t>In cases when randomness and normality are violated, we use non-parametric correlation</a:t>
            </a:r>
            <a:endParaRPr b="0" i="0" sz="2400" u="none" cap="none" strike="noStrike">
              <a:solidFill>
                <a:srgbClr val="FFFFFF"/>
              </a:solidFill>
              <a:latin typeface="Arial"/>
              <a:ea typeface="Arial"/>
              <a:cs typeface="Arial"/>
              <a:sym typeface="Arial"/>
            </a:endParaRPr>
          </a:p>
        </p:txBody>
      </p:sp>
      <p:sp>
        <p:nvSpPr>
          <p:cNvPr id="375" name="Google Shape;375;p38"/>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sz="3000"/>
              <a:t>Association Measures</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t>Statistics</a:t>
            </a:r>
            <a:endParaRPr b="1"/>
          </a:p>
        </p:txBody>
      </p:sp>
      <p:sp>
        <p:nvSpPr>
          <p:cNvPr id="186" name="Google Shape;186;p21"/>
          <p:cNvSpPr txBox="1"/>
          <p:nvPr/>
        </p:nvSpPr>
        <p:spPr>
          <a:xfrm>
            <a:off x="594825" y="1299400"/>
            <a:ext cx="8137200" cy="369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Statistics is a branch of mathematics dealing with the collection, organization, analysis, interpretation and presentation of data.</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In data science need two essential things:</a:t>
            </a:r>
            <a:endParaRPr b="0" i="0" sz="2400" u="none" cap="none" strike="noStrike">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1" i="0" lang="en" sz="2400" u="sng" cap="none" strike="noStrike">
                <a:solidFill>
                  <a:srgbClr val="FFFFFF"/>
                </a:solidFill>
                <a:latin typeface="Arial"/>
                <a:ea typeface="Arial"/>
                <a:cs typeface="Arial"/>
                <a:sym typeface="Arial"/>
              </a:rPr>
              <a:t>Data</a:t>
            </a:r>
            <a:r>
              <a:rPr b="0" i="0" lang="en" sz="2400" u="none" cap="none" strike="noStrike">
                <a:solidFill>
                  <a:srgbClr val="FFFFFF"/>
                </a:solidFill>
                <a:latin typeface="Arial"/>
                <a:ea typeface="Arial"/>
                <a:cs typeface="Arial"/>
                <a:sym typeface="Arial"/>
              </a:rPr>
              <a:t>: is our raw material</a:t>
            </a:r>
            <a:endParaRPr b="0" i="0" sz="2400" u="none" cap="none" strike="noStrike">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1" i="0" lang="en" sz="2400" u="sng" cap="none" strike="noStrike">
                <a:solidFill>
                  <a:srgbClr val="FFFFFF"/>
                </a:solidFill>
                <a:latin typeface="Arial"/>
                <a:ea typeface="Arial"/>
                <a:cs typeface="Arial"/>
                <a:sym typeface="Arial"/>
              </a:rPr>
              <a:t>Statistics</a:t>
            </a:r>
            <a:r>
              <a:rPr b="0" i="0" lang="en" sz="2400" u="none" cap="none" strike="noStrike">
                <a:solidFill>
                  <a:srgbClr val="FFFFFF"/>
                </a:solidFill>
                <a:latin typeface="Arial"/>
                <a:ea typeface="Arial"/>
                <a:cs typeface="Arial"/>
                <a:sym typeface="Arial"/>
              </a:rPr>
              <a:t>: is the main tool for transforming the raw data and to convert it into gold (predictions).  </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sz="3000"/>
              <a:t>Association Measures</a:t>
            </a:r>
            <a:endParaRPr b="1" sz="3000"/>
          </a:p>
        </p:txBody>
      </p:sp>
      <p:sp>
        <p:nvSpPr>
          <p:cNvPr id="381" name="Google Shape;381;p39"/>
          <p:cNvSpPr txBox="1"/>
          <p:nvPr/>
        </p:nvSpPr>
        <p:spPr>
          <a:xfrm>
            <a:off x="686575" y="1266700"/>
            <a:ext cx="7827600" cy="349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FF"/>
                </a:solidFill>
                <a:latin typeface="Arial"/>
                <a:ea typeface="Arial"/>
                <a:cs typeface="Arial"/>
                <a:sym typeface="Arial"/>
              </a:rPr>
              <a:t>Parametric </a:t>
            </a:r>
            <a:endParaRPr b="1" i="0" sz="2400" u="sng"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Pearson's product-moment coefficient</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FF"/>
                </a:solidFill>
                <a:latin typeface="Arial"/>
                <a:ea typeface="Arial"/>
                <a:cs typeface="Arial"/>
                <a:sym typeface="Arial"/>
              </a:rPr>
              <a:t>Non-parametric</a:t>
            </a:r>
            <a:endParaRPr b="1" i="0" sz="2400" u="sng"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400" u="none" cap="none" strike="noStrike">
                <a:solidFill>
                  <a:srgbClr val="FFFFFF"/>
                </a:solidFill>
                <a:latin typeface="Arial"/>
                <a:ea typeface="Arial"/>
                <a:cs typeface="Arial"/>
                <a:sym typeface="Arial"/>
              </a:rPr>
              <a:t>Rank correlation coefficients</a:t>
            </a:r>
            <a:endParaRPr b="0" i="0" sz="2400" u="none" cap="none" strike="noStrike">
              <a:solidFill>
                <a:srgbClr val="FFFFFF"/>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Spearman Correlation</a:t>
            </a:r>
            <a:endParaRPr b="0" i="0" sz="2400" u="none" cap="none" strike="noStrike">
              <a:solidFill>
                <a:srgbClr val="FFFFFF"/>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Kendall Tau Correlation</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Correlation matrices</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0"/>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sz="3000"/>
              <a:t>Correlation Coefficients</a:t>
            </a:r>
            <a:endParaRPr b="1" sz="3000"/>
          </a:p>
        </p:txBody>
      </p:sp>
      <p:sp>
        <p:nvSpPr>
          <p:cNvPr id="387" name="Google Shape;387;p40"/>
          <p:cNvSpPr txBox="1"/>
          <p:nvPr/>
        </p:nvSpPr>
        <p:spPr>
          <a:xfrm>
            <a:off x="571500" y="1114300"/>
            <a:ext cx="8247300" cy="37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 sz="2200" u="sng" cap="none" strike="noStrike">
                <a:solidFill>
                  <a:srgbClr val="FFFF00"/>
                </a:solidFill>
                <a:latin typeface="Arial"/>
                <a:ea typeface="Arial"/>
                <a:cs typeface="Arial"/>
                <a:sym typeface="Arial"/>
              </a:rPr>
              <a:t>Pearson's product-moment coefficient</a:t>
            </a:r>
            <a:r>
              <a:rPr b="0" i="0" lang="en" sz="2200" u="none" cap="none" strike="noStrike">
                <a:solidFill>
                  <a:srgbClr val="FFFFFF"/>
                </a:solidFill>
                <a:latin typeface="Arial"/>
                <a:ea typeface="Arial"/>
                <a:cs typeface="Arial"/>
                <a:sym typeface="Arial"/>
              </a:rPr>
              <a:t>: is the covariance of two variables divided by the product of their standard deviation.</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FFFFFF"/>
                </a:solidFill>
                <a:latin typeface="Arial"/>
                <a:ea typeface="Arial"/>
                <a:cs typeface="Arial"/>
                <a:sym typeface="Arial"/>
              </a:rPr>
              <a:t>The result is a number between -1 and 1. Zero (0) represent no correlation at all, -1 or 1 represent a perfect correlation. The minus sign represents the direction of the relationship.</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FFFFFF"/>
                </a:solidFill>
                <a:latin typeface="Arial"/>
                <a:ea typeface="Arial"/>
                <a:cs typeface="Arial"/>
                <a:sym typeface="Arial"/>
              </a:rPr>
              <a:t>The p-value indicates the confidence we have that the correlation really exists. </a:t>
            </a:r>
            <a:endParaRPr b="0" i="0" sz="2200" u="none" cap="none" strike="noStrike">
              <a:solidFill>
                <a:srgbClr val="FFFFFF"/>
              </a:solidFill>
              <a:latin typeface="Arial"/>
              <a:ea typeface="Arial"/>
              <a:cs typeface="Arial"/>
              <a:sym typeface="Arial"/>
            </a:endParaRPr>
          </a:p>
        </p:txBody>
      </p:sp>
      <p:pic>
        <p:nvPicPr>
          <p:cNvPr id="388" name="Google Shape;388;p40"/>
          <p:cNvPicPr preferRelativeResize="0"/>
          <p:nvPr/>
        </p:nvPicPr>
        <p:blipFill rotWithShape="1">
          <a:blip r:embed="rId3">
            <a:alphaModFix/>
          </a:blip>
          <a:srcRect b="0" l="0" r="0" t="0"/>
          <a:stretch/>
        </p:blipFill>
        <p:spPr>
          <a:xfrm>
            <a:off x="2533075" y="2030575"/>
            <a:ext cx="3855700" cy="92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1"/>
          <p:cNvSpPr txBox="1"/>
          <p:nvPr/>
        </p:nvSpPr>
        <p:spPr>
          <a:xfrm>
            <a:off x="413150" y="1114300"/>
            <a:ext cx="8171100" cy="37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 sz="2200" u="sng" cap="none" strike="noStrike">
                <a:solidFill>
                  <a:srgbClr val="FFFF00"/>
                </a:solidFill>
                <a:latin typeface="Arial"/>
                <a:ea typeface="Arial"/>
                <a:cs typeface="Arial"/>
                <a:sym typeface="Arial"/>
              </a:rPr>
              <a:t>Spearman (rho) correaltion coefficient</a:t>
            </a:r>
            <a:r>
              <a:rPr b="0" i="0" lang="en" sz="2200" u="none" cap="none" strike="noStrike">
                <a:solidFill>
                  <a:srgbClr val="FFFFFF"/>
                </a:solidFill>
                <a:latin typeface="Arial"/>
                <a:ea typeface="Arial"/>
                <a:cs typeface="Arial"/>
                <a:sym typeface="Arial"/>
              </a:rPr>
              <a:t>: is the covariance of two ranged variables divided by the product of the standard deviation of the rank variables.</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FFFFFF"/>
                </a:solidFill>
                <a:latin typeface="Arial"/>
                <a:ea typeface="Arial"/>
                <a:cs typeface="Arial"/>
                <a:sym typeface="Arial"/>
              </a:rPr>
              <a:t>Before the calculation we have to order each of the variables in ascending order and assign them rank value. If two or more values appear more than once we assign to then the mean of the consecutive positions.</a:t>
            </a:r>
            <a:endParaRPr b="0" i="0" sz="2200" u="none" cap="none" strike="noStrike">
              <a:solidFill>
                <a:srgbClr val="FFFFFF"/>
              </a:solidFill>
              <a:latin typeface="Arial"/>
              <a:ea typeface="Arial"/>
              <a:cs typeface="Arial"/>
              <a:sym typeface="Arial"/>
            </a:endParaRPr>
          </a:p>
        </p:txBody>
      </p:sp>
      <p:sp>
        <p:nvSpPr>
          <p:cNvPr id="394" name="Google Shape;394;p41"/>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sz="3000"/>
              <a:t>Correlation </a:t>
            </a:r>
            <a:r>
              <a:rPr b="1" lang="en" sz="3000">
                <a:solidFill>
                  <a:schemeClr val="lt1"/>
                </a:solidFill>
              </a:rPr>
              <a:t>Coefficients</a:t>
            </a:r>
            <a:endParaRPr b="1" sz="3000"/>
          </a:p>
        </p:txBody>
      </p:sp>
      <p:pic>
        <p:nvPicPr>
          <p:cNvPr id="395" name="Google Shape;395;p41"/>
          <p:cNvPicPr preferRelativeResize="0"/>
          <p:nvPr/>
        </p:nvPicPr>
        <p:blipFill rotWithShape="1">
          <a:blip r:embed="rId3">
            <a:alphaModFix/>
          </a:blip>
          <a:srcRect b="0" l="0" r="0" t="0"/>
          <a:stretch/>
        </p:blipFill>
        <p:spPr>
          <a:xfrm>
            <a:off x="2179650" y="2370575"/>
            <a:ext cx="4306825" cy="1038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2"/>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chemeClr val="lt1"/>
                </a:solidFill>
              </a:rPr>
              <a:t>Correlation Matrix</a:t>
            </a:r>
            <a:endParaRPr b="1" sz="3000"/>
          </a:p>
        </p:txBody>
      </p:sp>
      <p:pic>
        <p:nvPicPr>
          <p:cNvPr id="401" name="Google Shape;401;p42"/>
          <p:cNvPicPr preferRelativeResize="0"/>
          <p:nvPr/>
        </p:nvPicPr>
        <p:blipFill rotWithShape="1">
          <a:blip r:embed="rId3">
            <a:alphaModFix/>
          </a:blip>
          <a:srcRect b="0" l="0" r="0" t="0"/>
          <a:stretch/>
        </p:blipFill>
        <p:spPr>
          <a:xfrm>
            <a:off x="2715500" y="1134275"/>
            <a:ext cx="3776275" cy="377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3"/>
          <p:cNvSpPr txBox="1"/>
          <p:nvPr/>
        </p:nvSpPr>
        <p:spPr>
          <a:xfrm>
            <a:off x="587525" y="2114950"/>
            <a:ext cx="4415100" cy="15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00"/>
                </a:solidFill>
                <a:latin typeface="Arial"/>
                <a:ea typeface="Arial"/>
                <a:cs typeface="Arial"/>
                <a:sym typeface="Arial"/>
              </a:rPr>
              <a:t>Does high correlation imply linearity or that the vectors are very similar ?</a:t>
            </a:r>
            <a:endParaRPr b="1" i="0" sz="24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00"/>
              </a:solidFill>
              <a:latin typeface="Arial"/>
              <a:ea typeface="Arial"/>
              <a:cs typeface="Arial"/>
              <a:sym typeface="Arial"/>
            </a:endParaRPr>
          </a:p>
        </p:txBody>
      </p:sp>
      <p:sp>
        <p:nvSpPr>
          <p:cNvPr id="407" name="Google Shape;407;p43"/>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t>Correlation</a:t>
            </a:r>
            <a:endParaRPr b="1"/>
          </a:p>
        </p:txBody>
      </p:sp>
      <p:grpSp>
        <p:nvGrpSpPr>
          <p:cNvPr id="408" name="Google Shape;408;p43"/>
          <p:cNvGrpSpPr/>
          <p:nvPr/>
        </p:nvGrpSpPr>
        <p:grpSpPr>
          <a:xfrm>
            <a:off x="4839025" y="1806800"/>
            <a:ext cx="3914700" cy="2700450"/>
            <a:chOff x="4839025" y="1806800"/>
            <a:chExt cx="3914700" cy="2700450"/>
          </a:xfrm>
        </p:grpSpPr>
        <p:pic>
          <p:nvPicPr>
            <p:cNvPr id="409" name="Google Shape;409;p43"/>
            <p:cNvPicPr preferRelativeResize="0"/>
            <p:nvPr/>
          </p:nvPicPr>
          <p:blipFill rotWithShape="1">
            <a:blip r:embed="rId3">
              <a:alphaModFix/>
            </a:blip>
            <a:srcRect b="0" l="0" r="0" t="0"/>
            <a:stretch/>
          </p:blipFill>
          <p:spPr>
            <a:xfrm>
              <a:off x="5177288" y="1806800"/>
              <a:ext cx="3095625" cy="2247900"/>
            </a:xfrm>
            <a:prstGeom prst="rect">
              <a:avLst/>
            </a:prstGeom>
            <a:noFill/>
            <a:ln>
              <a:noFill/>
            </a:ln>
          </p:spPr>
        </p:pic>
        <p:sp>
          <p:nvSpPr>
            <p:cNvPr id="410" name="Google Shape;410;p43"/>
            <p:cNvSpPr txBox="1"/>
            <p:nvPr/>
          </p:nvSpPr>
          <p:spPr>
            <a:xfrm>
              <a:off x="4839025" y="4104950"/>
              <a:ext cx="3914700" cy="4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00"/>
                  </a:solidFill>
                  <a:latin typeface="Arial"/>
                  <a:ea typeface="Arial"/>
                  <a:cs typeface="Arial"/>
                  <a:sym typeface="Arial"/>
                </a:rPr>
                <a:t>Four sets of data with the same correlation of 0.816</a:t>
              </a:r>
              <a:endParaRPr b="1" i="0" sz="1200" u="none" cap="none" strike="noStrike">
                <a:solidFill>
                  <a:srgbClr val="FFFF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4"/>
          <p:cNvSpPr txBox="1"/>
          <p:nvPr/>
        </p:nvSpPr>
        <p:spPr>
          <a:xfrm>
            <a:off x="583175" y="1190500"/>
            <a:ext cx="7884300" cy="37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 sz="2200" u="sng" cap="none" strike="noStrike">
                <a:solidFill>
                  <a:srgbClr val="FFFF00"/>
                </a:solidFill>
                <a:latin typeface="Arial"/>
                <a:ea typeface="Arial"/>
                <a:cs typeface="Arial"/>
                <a:sym typeface="Arial"/>
              </a:rPr>
              <a:t>Chi-Square </a:t>
            </a:r>
            <a:r>
              <a:rPr b="1" i="0" lang="en" sz="2200" u="none" cap="none" strike="noStrike">
                <a:solidFill>
                  <a:srgbClr val="FFFF00"/>
                </a:solidFill>
                <a:latin typeface="Arial"/>
                <a:ea typeface="Arial"/>
                <a:cs typeface="Arial"/>
                <a:sym typeface="Arial"/>
              </a:rPr>
              <a:t>(𝟀</a:t>
            </a:r>
            <a:r>
              <a:rPr b="1" baseline="30000" i="0" lang="en" sz="2200" u="none" cap="none" strike="noStrike">
                <a:solidFill>
                  <a:srgbClr val="FFFF00"/>
                </a:solidFill>
                <a:latin typeface="Arial"/>
                <a:ea typeface="Arial"/>
                <a:cs typeface="Arial"/>
                <a:sym typeface="Arial"/>
              </a:rPr>
              <a:t>2</a:t>
            </a:r>
            <a:r>
              <a:rPr b="1" i="0" lang="en" sz="2200" u="none" cap="none" strike="noStrike">
                <a:solidFill>
                  <a:srgbClr val="FFFF00"/>
                </a:solidFill>
                <a:latin typeface="Arial"/>
                <a:ea typeface="Arial"/>
                <a:cs typeface="Arial"/>
                <a:sym typeface="Arial"/>
              </a:rPr>
              <a:t>)</a:t>
            </a:r>
            <a:r>
              <a:rPr b="0" i="0" lang="en" sz="2200" u="none" cap="none" strike="noStrike">
                <a:solidFill>
                  <a:srgbClr val="FFFFFF"/>
                </a:solidFill>
                <a:latin typeface="Arial"/>
                <a:ea typeface="Arial"/>
                <a:cs typeface="Arial"/>
                <a:sym typeface="Arial"/>
              </a:rPr>
              <a:t>: is used to determine whether there is a significant difference between the expected frequencies and the observed frequencies in one or more categories. In 1900, Pearson published a paper on the χ2 test which is considered to be one of the foundations of modern statistics. In this paper, Pearson investigated the test of </a:t>
            </a:r>
            <a:r>
              <a:rPr b="1" i="0" lang="en" sz="2200" u="none" cap="none" strike="noStrike">
                <a:solidFill>
                  <a:srgbClr val="FFFF00"/>
                </a:solidFill>
                <a:latin typeface="Arial"/>
                <a:ea typeface="Arial"/>
                <a:cs typeface="Arial"/>
                <a:sym typeface="Arial"/>
              </a:rPr>
              <a:t>goodness of fit</a:t>
            </a:r>
            <a:r>
              <a:rPr b="0" i="0" lang="en" sz="2200" u="none" cap="none" strike="noStrike">
                <a:solidFill>
                  <a:srgbClr val="FFFFFF"/>
                </a:solidFill>
                <a:latin typeface="Arial"/>
                <a:ea typeface="Arial"/>
                <a:cs typeface="Arial"/>
                <a:sym typeface="Arial"/>
              </a:rPr>
              <a:t>.</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p:txBody>
      </p:sp>
      <p:sp>
        <p:nvSpPr>
          <p:cNvPr id="416" name="Google Shape;416;p44"/>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t>Comparison</a:t>
            </a:r>
            <a:endParaRPr b="1"/>
          </a:p>
        </p:txBody>
      </p:sp>
      <p:pic>
        <p:nvPicPr>
          <p:cNvPr id="417" name="Google Shape;417;p44"/>
          <p:cNvPicPr preferRelativeResize="0"/>
          <p:nvPr/>
        </p:nvPicPr>
        <p:blipFill rotWithShape="1">
          <a:blip r:embed="rId3">
            <a:alphaModFix/>
          </a:blip>
          <a:srcRect b="0" l="0" r="0" t="0"/>
          <a:stretch/>
        </p:blipFill>
        <p:spPr>
          <a:xfrm>
            <a:off x="2693750" y="3518525"/>
            <a:ext cx="4039324" cy="983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5"/>
          <p:cNvSpPr txBox="1"/>
          <p:nvPr/>
        </p:nvSpPr>
        <p:spPr>
          <a:xfrm>
            <a:off x="336950" y="1190500"/>
            <a:ext cx="3915000" cy="37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rPr>
              <a:t>Example</a:t>
            </a:r>
            <a:r>
              <a:rPr b="0" i="0" lang="en" sz="1800" u="none" cap="none" strike="noStrike">
                <a:solidFill>
                  <a:srgbClr val="FFFFFF"/>
                </a:solidFill>
                <a:latin typeface="Arial"/>
                <a:ea typeface="Arial"/>
                <a:cs typeface="Arial"/>
                <a:sym typeface="Arial"/>
              </a:rPr>
              <a:t>:</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Each package of Milk Chocolate M&amp;M's should contain 24% blue, 14% brown, 16% green, 20% orange, 13% red, and 14% yellow M&amp;M's. To check if this is true, 48 packages of M&amp;M Milk Chocolate 1, containing a total of 2620 M&amp;M’s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rgbClr val="FFFF00"/>
                </a:solidFill>
                <a:latin typeface="Arial"/>
                <a:ea typeface="Arial"/>
                <a:cs typeface="Arial"/>
                <a:sym typeface="Arial"/>
              </a:rPr>
              <a:t>Chi-Square </a:t>
            </a:r>
            <a:r>
              <a:rPr b="1" i="0" lang="en" sz="1800" u="none" cap="none" strike="noStrike">
                <a:solidFill>
                  <a:srgbClr val="FFFF00"/>
                </a:solidFill>
                <a:latin typeface="Arial"/>
                <a:ea typeface="Arial"/>
                <a:cs typeface="Arial"/>
                <a:sym typeface="Arial"/>
              </a:rPr>
              <a:t>(𝟀</a:t>
            </a:r>
            <a:r>
              <a:rPr b="1" baseline="30000" i="0" lang="en" sz="1800" u="none" cap="none" strike="noStrike">
                <a:solidFill>
                  <a:srgbClr val="FFFF00"/>
                </a:solidFill>
                <a:latin typeface="Arial"/>
                <a:ea typeface="Arial"/>
                <a:cs typeface="Arial"/>
                <a:sym typeface="Arial"/>
              </a:rPr>
              <a:t>2</a:t>
            </a:r>
            <a:r>
              <a:rPr b="1" i="0" lang="en" sz="1800" u="none" cap="none" strike="noStrike">
                <a:solidFill>
                  <a:srgbClr val="FFFF00"/>
                </a:solidFill>
                <a:latin typeface="Arial"/>
                <a:ea typeface="Arial"/>
                <a:cs typeface="Arial"/>
                <a:sym typeface="Arial"/>
              </a:rPr>
              <a:t>)</a:t>
            </a:r>
            <a:r>
              <a:rPr b="0" i="0" lang="en" sz="1800" u="none" cap="none" strike="noStrike">
                <a:solidFill>
                  <a:srgbClr val="FFFFFF"/>
                </a:solidFill>
                <a:latin typeface="Arial"/>
                <a:ea typeface="Arial"/>
                <a:cs typeface="Arial"/>
                <a:sym typeface="Arial"/>
              </a:rPr>
              <a:t> = 50.835, df = 5, p-value &lt; 0.001</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3" name="Google Shape;423;p45"/>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t>Comparison</a:t>
            </a:r>
            <a:endParaRPr b="1"/>
          </a:p>
        </p:txBody>
      </p:sp>
      <p:graphicFrame>
        <p:nvGraphicFramePr>
          <p:cNvPr id="424" name="Google Shape;424;p45"/>
          <p:cNvGraphicFramePr/>
          <p:nvPr/>
        </p:nvGraphicFramePr>
        <p:xfrm>
          <a:off x="4127425" y="1397425"/>
          <a:ext cx="3000000" cy="3000000"/>
        </p:xfrm>
        <a:graphic>
          <a:graphicData uri="http://schemas.openxmlformats.org/drawingml/2006/table">
            <a:tbl>
              <a:tblPr>
                <a:noFill/>
                <a:tableStyleId>{CE4C7BA8-03E7-4AA5-AEA8-8AF65F8E1131}</a:tableStyleId>
              </a:tblPr>
              <a:tblGrid>
                <a:gridCol w="1182975"/>
                <a:gridCol w="1161225"/>
                <a:gridCol w="1161225"/>
                <a:gridCol w="1161225"/>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FFFFFF"/>
                          </a:solidFill>
                        </a:rPr>
                        <a:t>Color</a:t>
                      </a:r>
                      <a:endParaRPr b="1" sz="12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FFFFFF"/>
                          </a:solidFill>
                        </a:rPr>
                        <a:t>Expected %</a:t>
                      </a:r>
                      <a:endParaRPr b="1" sz="12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FFFFFF"/>
                          </a:solidFill>
                        </a:rPr>
                        <a:t>Observed n</a:t>
                      </a:r>
                      <a:endParaRPr b="1" sz="12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FFFFFF"/>
                          </a:solidFill>
                        </a:rPr>
                        <a:t>Observed %</a:t>
                      </a:r>
                      <a:endParaRPr b="1" sz="1200" u="none" cap="none" strike="noStrike">
                        <a:solidFill>
                          <a:srgbClr val="FFFFFF"/>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Blue</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24%</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481</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18.36%</a:t>
                      </a:r>
                      <a:endParaRPr b="1" sz="1400" u="none" cap="none" strike="noStrike">
                        <a:solidFill>
                          <a:srgbClr val="FFFFFF"/>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Brown</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14%</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371</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14.16%</a:t>
                      </a:r>
                      <a:endParaRPr b="1" sz="1400" u="none" cap="none" strike="noStrike">
                        <a:solidFill>
                          <a:srgbClr val="FFFFFF"/>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Green</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16%</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483</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18.44%</a:t>
                      </a:r>
                      <a:endParaRPr b="1" sz="1400" u="none" cap="none" strike="noStrike">
                        <a:solidFill>
                          <a:srgbClr val="FFFFFF"/>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Orange</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20%</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544</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20.76%</a:t>
                      </a:r>
                      <a:endParaRPr b="1" sz="1400" u="none" cap="none" strike="noStrike">
                        <a:solidFill>
                          <a:srgbClr val="FFFFFF"/>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Red</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13%</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372</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14.20%</a:t>
                      </a:r>
                      <a:endParaRPr b="1" sz="1400" u="none" cap="none" strike="noStrike">
                        <a:solidFill>
                          <a:srgbClr val="FFFFFF"/>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Yellow</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14%</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369</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14.08%</a:t>
                      </a:r>
                      <a:endParaRPr b="1" sz="1400" u="none" cap="none" strike="noStrike">
                        <a:solidFill>
                          <a:srgbClr val="FFFFFF"/>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Total</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100%</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2620</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100%</a:t>
                      </a:r>
                      <a:endParaRPr b="1" sz="1400" u="none" cap="none" strike="noStrike">
                        <a:solidFill>
                          <a:srgbClr val="FFFFFF"/>
                        </a:solidFill>
                      </a:endParaRPr>
                    </a:p>
                  </a:txBody>
                  <a:tcPr marT="91425" marB="91425" marR="91425" marL="91425">
                    <a:lnB cap="flat" cmpd="sng" w="9525">
                      <a:solidFill>
                        <a:srgbClr val="F4CCCC"/>
                      </a:solidFill>
                      <a:prstDash val="solid"/>
                      <a:round/>
                      <a:headEnd len="sm" w="sm" type="none"/>
                      <a:tailEnd len="sm" w="sm" type="none"/>
                    </a:lnB>
                  </a:tcPr>
                </a:tc>
              </a:tr>
            </a:tbl>
          </a:graphicData>
        </a:graphic>
      </p:graphicFrame>
      <p:pic>
        <p:nvPicPr>
          <p:cNvPr id="425" name="Google Shape;425;p45"/>
          <p:cNvPicPr preferRelativeResize="0"/>
          <p:nvPr/>
        </p:nvPicPr>
        <p:blipFill rotWithShape="1">
          <a:blip r:embed="rId3">
            <a:alphaModFix/>
          </a:blip>
          <a:srcRect b="0" l="0" r="0" t="0"/>
          <a:stretch/>
        </p:blipFill>
        <p:spPr>
          <a:xfrm>
            <a:off x="1857850" y="1219200"/>
            <a:ext cx="1571625" cy="742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6"/>
          <p:cNvSpPr txBox="1"/>
          <p:nvPr/>
        </p:nvSpPr>
        <p:spPr>
          <a:xfrm>
            <a:off x="489550" y="1114300"/>
            <a:ext cx="8329200" cy="37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 sz="2200" u="sng" cap="none" strike="noStrike">
                <a:solidFill>
                  <a:srgbClr val="FFFF00"/>
                </a:solidFill>
                <a:latin typeface="Arial"/>
                <a:ea typeface="Arial"/>
                <a:cs typeface="Arial"/>
                <a:sym typeface="Arial"/>
              </a:rPr>
              <a:t>Student’s t-test</a:t>
            </a:r>
            <a:r>
              <a:rPr b="0" i="0" lang="en" sz="2200" u="none" cap="none" strike="noStrike">
                <a:solidFill>
                  <a:srgbClr val="FFFFFF"/>
                </a:solidFill>
                <a:latin typeface="Arial"/>
                <a:ea typeface="Arial"/>
                <a:cs typeface="Arial"/>
                <a:sym typeface="Arial"/>
              </a:rPr>
              <a:t>: created by William Gosset, is used to determine if two sets of data are significantly different from each other. It assumes a normal distribution.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p:txBody>
      </p:sp>
      <p:sp>
        <p:nvSpPr>
          <p:cNvPr id="431" name="Google Shape;431;p46"/>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t>Comparison</a:t>
            </a:r>
            <a:endParaRPr b="1"/>
          </a:p>
        </p:txBody>
      </p:sp>
      <p:pic>
        <p:nvPicPr>
          <p:cNvPr id="432" name="Google Shape;432;p46"/>
          <p:cNvPicPr preferRelativeResize="0"/>
          <p:nvPr/>
        </p:nvPicPr>
        <p:blipFill rotWithShape="1">
          <a:blip r:embed="rId3">
            <a:alphaModFix/>
          </a:blip>
          <a:srcRect b="0" l="0" r="0" t="0"/>
          <a:stretch/>
        </p:blipFill>
        <p:spPr>
          <a:xfrm>
            <a:off x="489550" y="2680393"/>
            <a:ext cx="1590875" cy="1571400"/>
          </a:xfrm>
          <a:prstGeom prst="rect">
            <a:avLst/>
          </a:prstGeom>
          <a:noFill/>
          <a:ln>
            <a:noFill/>
          </a:ln>
        </p:spPr>
      </p:pic>
      <p:pic>
        <p:nvPicPr>
          <p:cNvPr id="433" name="Google Shape;433;p46"/>
          <p:cNvPicPr preferRelativeResize="0"/>
          <p:nvPr/>
        </p:nvPicPr>
        <p:blipFill rotWithShape="1">
          <a:blip r:embed="rId4">
            <a:alphaModFix/>
          </a:blip>
          <a:srcRect b="0" l="0" r="0" t="0"/>
          <a:stretch/>
        </p:blipFill>
        <p:spPr>
          <a:xfrm>
            <a:off x="2312038" y="2680388"/>
            <a:ext cx="2743200" cy="1666875"/>
          </a:xfrm>
          <a:prstGeom prst="rect">
            <a:avLst/>
          </a:prstGeom>
          <a:noFill/>
          <a:ln>
            <a:noFill/>
          </a:ln>
        </p:spPr>
      </p:pic>
      <p:grpSp>
        <p:nvGrpSpPr>
          <p:cNvPr id="434" name="Google Shape;434;p46"/>
          <p:cNvGrpSpPr/>
          <p:nvPr/>
        </p:nvGrpSpPr>
        <p:grpSpPr>
          <a:xfrm>
            <a:off x="3082950" y="4215600"/>
            <a:ext cx="1590900" cy="815700"/>
            <a:chOff x="5368950" y="2386800"/>
            <a:chExt cx="1590900" cy="815700"/>
          </a:xfrm>
        </p:grpSpPr>
        <p:sp>
          <p:nvSpPr>
            <p:cNvPr id="435" name="Google Shape;435;p46"/>
            <p:cNvSpPr txBox="1"/>
            <p:nvPr/>
          </p:nvSpPr>
          <p:spPr>
            <a:xfrm>
              <a:off x="5368950" y="2386800"/>
              <a:ext cx="15909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 Signal		</a:t>
              </a:r>
              <a:endParaRPr b="1"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  Noise           </a:t>
              </a:r>
              <a:endParaRPr b="1" i="0" sz="1800" u="none" cap="none" strike="noStrike">
                <a:solidFill>
                  <a:srgbClr val="FFFFFF"/>
                </a:solidFill>
                <a:latin typeface="Arial"/>
                <a:ea typeface="Arial"/>
                <a:cs typeface="Arial"/>
                <a:sym typeface="Arial"/>
              </a:endParaRPr>
            </a:p>
          </p:txBody>
        </p:sp>
        <p:cxnSp>
          <p:nvCxnSpPr>
            <p:cNvPr id="436" name="Google Shape;436;p46"/>
            <p:cNvCxnSpPr/>
            <p:nvPr/>
          </p:nvCxnSpPr>
          <p:spPr>
            <a:xfrm>
              <a:off x="5368950" y="2778225"/>
              <a:ext cx="1112100" cy="4200"/>
            </a:xfrm>
            <a:prstGeom prst="straightConnector1">
              <a:avLst/>
            </a:prstGeom>
            <a:noFill/>
            <a:ln cap="flat" cmpd="sng" w="28575">
              <a:solidFill>
                <a:srgbClr val="FFFFFF"/>
              </a:solidFill>
              <a:prstDash val="solid"/>
              <a:round/>
              <a:headEnd len="sm" w="sm" type="none"/>
              <a:tailEnd len="sm" w="sm" type="none"/>
            </a:ln>
          </p:spPr>
        </p:cxnSp>
      </p:grpSp>
      <p:pic>
        <p:nvPicPr>
          <p:cNvPr id="437" name="Google Shape;437;p46"/>
          <p:cNvPicPr preferRelativeResize="0"/>
          <p:nvPr/>
        </p:nvPicPr>
        <p:blipFill rotWithShape="1">
          <a:blip r:embed="rId5">
            <a:alphaModFix/>
          </a:blip>
          <a:srcRect b="0" l="0" r="0" t="0"/>
          <a:stretch/>
        </p:blipFill>
        <p:spPr>
          <a:xfrm>
            <a:off x="5667847" y="3550350"/>
            <a:ext cx="2743204" cy="1228300"/>
          </a:xfrm>
          <a:prstGeom prst="rect">
            <a:avLst/>
          </a:prstGeom>
          <a:noFill/>
          <a:ln>
            <a:noFill/>
          </a:ln>
        </p:spPr>
      </p:pic>
      <p:pic>
        <p:nvPicPr>
          <p:cNvPr id="438" name="Google Shape;438;p46"/>
          <p:cNvPicPr preferRelativeResize="0"/>
          <p:nvPr/>
        </p:nvPicPr>
        <p:blipFill rotWithShape="1">
          <a:blip r:embed="rId6">
            <a:alphaModFix/>
          </a:blip>
          <a:srcRect b="0" l="0" r="0" t="0"/>
          <a:stretch/>
        </p:blipFill>
        <p:spPr>
          <a:xfrm>
            <a:off x="5667842" y="1983876"/>
            <a:ext cx="2743201" cy="150196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7"/>
          <p:cNvSpPr txBox="1"/>
          <p:nvPr/>
        </p:nvSpPr>
        <p:spPr>
          <a:xfrm>
            <a:off x="559825" y="1190500"/>
            <a:ext cx="8259000" cy="37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 sz="2200" u="sng" cap="none" strike="noStrike">
                <a:solidFill>
                  <a:srgbClr val="FFFF00"/>
                </a:solidFill>
                <a:latin typeface="Arial"/>
                <a:ea typeface="Arial"/>
                <a:cs typeface="Arial"/>
                <a:sym typeface="Arial"/>
              </a:rPr>
              <a:t>Student’s t-test</a:t>
            </a:r>
            <a:endParaRPr b="1" i="0" sz="2200" u="sng"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1" i="0" sz="2200" u="sng" cap="none" strike="noStrike">
              <a:solidFill>
                <a:srgbClr val="FFFF00"/>
              </a:solidFill>
              <a:latin typeface="Arial"/>
              <a:ea typeface="Arial"/>
              <a:cs typeface="Arial"/>
              <a:sym typeface="Arial"/>
            </a:endParaRPr>
          </a:p>
          <a:p>
            <a:pPr indent="-368300" lvl="0" marL="457200" marR="0" rtl="0" algn="l">
              <a:lnSpc>
                <a:spcPct val="100000"/>
              </a:lnSpc>
              <a:spcBef>
                <a:spcPts val="0"/>
              </a:spcBef>
              <a:spcAft>
                <a:spcPts val="0"/>
              </a:spcAft>
              <a:buClr>
                <a:srgbClr val="FFFFFF"/>
              </a:buClr>
              <a:buSzPts val="2200"/>
              <a:buFont typeface="Arial"/>
              <a:buChar char="●"/>
            </a:pPr>
            <a:r>
              <a:rPr b="1" i="0" lang="en" sz="2200" u="sng" cap="none" strike="noStrike">
                <a:solidFill>
                  <a:srgbClr val="FFFFFF"/>
                </a:solidFill>
                <a:latin typeface="Arial"/>
                <a:ea typeface="Arial"/>
                <a:cs typeface="Arial"/>
                <a:sym typeface="Arial"/>
              </a:rPr>
              <a:t>Independent (unpaired) Samples</a:t>
            </a:r>
            <a:r>
              <a:rPr b="0" i="0" lang="en" sz="2200" u="none" cap="none" strike="noStrike">
                <a:solidFill>
                  <a:srgbClr val="FFFFFF"/>
                </a:solidFill>
                <a:latin typeface="Arial"/>
                <a:ea typeface="Arial"/>
                <a:cs typeface="Arial"/>
                <a:sym typeface="Arial"/>
              </a:rPr>
              <a:t>: when two group of observations are compared to check if they come from the same population. </a:t>
            </a:r>
            <a:endParaRPr b="0" i="0" sz="2200" u="none" cap="none" strike="noStrike">
              <a:solidFill>
                <a:srgbClr val="FFFFFF"/>
              </a:solidFill>
              <a:latin typeface="Arial"/>
              <a:ea typeface="Arial"/>
              <a:cs typeface="Arial"/>
              <a:sym typeface="Arial"/>
            </a:endParaRPr>
          </a:p>
          <a:p>
            <a:pPr indent="-368300" lvl="1" marL="914400" marR="0" rtl="0" algn="l">
              <a:lnSpc>
                <a:spcPct val="100000"/>
              </a:lnSpc>
              <a:spcBef>
                <a:spcPts val="0"/>
              </a:spcBef>
              <a:spcAft>
                <a:spcPts val="0"/>
              </a:spcAft>
              <a:buClr>
                <a:srgbClr val="FFFFFF"/>
              </a:buClr>
              <a:buSzPts val="2200"/>
              <a:buFont typeface="Arial"/>
              <a:buChar char="○"/>
            </a:pPr>
            <a:r>
              <a:rPr b="0" i="0" lang="en" sz="2200" u="none" cap="none" strike="noStrike">
                <a:solidFill>
                  <a:srgbClr val="FFFFFF"/>
                </a:solidFill>
                <a:latin typeface="Arial"/>
                <a:ea typeface="Arial"/>
                <a:cs typeface="Arial"/>
                <a:sym typeface="Arial"/>
              </a:rPr>
              <a:t>A group of patients are sampled into two groups: treatment and controls</a:t>
            </a:r>
            <a:endParaRPr b="0" i="0" sz="2200" u="none" cap="none" strike="noStrike">
              <a:solidFill>
                <a:srgbClr val="FFFFFF"/>
              </a:solidFill>
              <a:latin typeface="Arial"/>
              <a:ea typeface="Arial"/>
              <a:cs typeface="Arial"/>
              <a:sym typeface="Arial"/>
            </a:endParaRPr>
          </a:p>
          <a:p>
            <a:pPr indent="-368300" lvl="0" marL="457200" marR="0" rtl="0" algn="l">
              <a:lnSpc>
                <a:spcPct val="100000"/>
              </a:lnSpc>
              <a:spcBef>
                <a:spcPts val="0"/>
              </a:spcBef>
              <a:spcAft>
                <a:spcPts val="0"/>
              </a:spcAft>
              <a:buClr>
                <a:srgbClr val="FFFFFF"/>
              </a:buClr>
              <a:buSzPts val="2200"/>
              <a:buFont typeface="Arial"/>
              <a:buChar char="●"/>
            </a:pPr>
            <a:r>
              <a:rPr b="1" i="0" lang="en" sz="2200" u="sng" cap="none" strike="noStrike">
                <a:solidFill>
                  <a:srgbClr val="FFFFFF"/>
                </a:solidFill>
                <a:latin typeface="Arial"/>
                <a:ea typeface="Arial"/>
                <a:cs typeface="Arial"/>
                <a:sym typeface="Arial"/>
              </a:rPr>
              <a:t>Paired Samples</a:t>
            </a:r>
            <a:r>
              <a:rPr b="0" i="0" lang="en" sz="2200" u="none" cap="none" strike="noStrike">
                <a:solidFill>
                  <a:srgbClr val="FFFFFF"/>
                </a:solidFill>
                <a:latin typeface="Arial"/>
                <a:ea typeface="Arial"/>
                <a:cs typeface="Arial"/>
                <a:sym typeface="Arial"/>
              </a:rPr>
              <a:t>: each observation pair is matched.</a:t>
            </a:r>
            <a:endParaRPr b="0" i="0" sz="2200" u="none" cap="none" strike="noStrike">
              <a:solidFill>
                <a:srgbClr val="FFFFFF"/>
              </a:solidFill>
              <a:latin typeface="Arial"/>
              <a:ea typeface="Arial"/>
              <a:cs typeface="Arial"/>
              <a:sym typeface="Arial"/>
            </a:endParaRPr>
          </a:p>
          <a:p>
            <a:pPr indent="-368300" lvl="1" marL="914400" marR="0" rtl="0" algn="l">
              <a:lnSpc>
                <a:spcPct val="100000"/>
              </a:lnSpc>
              <a:spcBef>
                <a:spcPts val="0"/>
              </a:spcBef>
              <a:spcAft>
                <a:spcPts val="0"/>
              </a:spcAft>
              <a:buClr>
                <a:srgbClr val="FFFFFF"/>
              </a:buClr>
              <a:buSzPts val="2200"/>
              <a:buFont typeface="Arial"/>
              <a:buChar char="○"/>
            </a:pPr>
            <a:r>
              <a:rPr b="0" i="0" lang="en" sz="2200" u="none" cap="none" strike="noStrike">
                <a:solidFill>
                  <a:srgbClr val="FFFFFF"/>
                </a:solidFill>
                <a:latin typeface="Arial"/>
                <a:ea typeface="Arial"/>
                <a:cs typeface="Arial"/>
                <a:sym typeface="Arial"/>
              </a:rPr>
              <a:t>The same individuals are measured before and after an intervention (pre-test/post-test)</a:t>
            </a:r>
            <a:endParaRPr b="0" i="0" sz="2200" u="none" cap="none" strike="noStrike">
              <a:solidFill>
                <a:srgbClr val="FFFFFF"/>
              </a:solidFill>
              <a:latin typeface="Arial"/>
              <a:ea typeface="Arial"/>
              <a:cs typeface="Arial"/>
              <a:sym typeface="Arial"/>
            </a:endParaRPr>
          </a:p>
        </p:txBody>
      </p:sp>
      <p:sp>
        <p:nvSpPr>
          <p:cNvPr id="444" name="Google Shape;444;p47"/>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t>Comparison</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8"/>
          <p:cNvSpPr txBox="1"/>
          <p:nvPr/>
        </p:nvSpPr>
        <p:spPr>
          <a:xfrm>
            <a:off x="443200" y="1114300"/>
            <a:ext cx="8141100" cy="37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 sz="2200" u="sng" cap="none" strike="noStrike">
                <a:solidFill>
                  <a:srgbClr val="FFFF00"/>
                </a:solidFill>
                <a:latin typeface="Arial"/>
                <a:ea typeface="Arial"/>
                <a:cs typeface="Arial"/>
                <a:sym typeface="Arial"/>
              </a:rPr>
              <a:t>Student’s t-test</a:t>
            </a:r>
            <a:endParaRPr b="1" i="0" sz="2200" u="sng"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1" i="0" sz="2200" u="sng" cap="none" strike="noStrike">
              <a:solidFill>
                <a:srgbClr val="FFFF00"/>
              </a:solidFill>
              <a:latin typeface="Arial"/>
              <a:ea typeface="Arial"/>
              <a:cs typeface="Arial"/>
              <a:sym typeface="Arial"/>
            </a:endParaRPr>
          </a:p>
          <a:p>
            <a:pPr indent="-368300" lvl="0" marL="457200" marR="0" rtl="0" algn="l">
              <a:lnSpc>
                <a:spcPct val="100000"/>
              </a:lnSpc>
              <a:spcBef>
                <a:spcPts val="0"/>
              </a:spcBef>
              <a:spcAft>
                <a:spcPts val="0"/>
              </a:spcAft>
              <a:buClr>
                <a:srgbClr val="FFFFFF"/>
              </a:buClr>
              <a:buSzPts val="2200"/>
              <a:buFont typeface="Arial"/>
              <a:buChar char="●"/>
            </a:pPr>
            <a:r>
              <a:rPr b="1" i="0" lang="en" sz="2200" u="sng" cap="none" strike="noStrike">
                <a:solidFill>
                  <a:srgbClr val="FFFFFF"/>
                </a:solidFill>
                <a:latin typeface="Arial"/>
                <a:ea typeface="Arial"/>
                <a:cs typeface="Arial"/>
                <a:sym typeface="Arial"/>
              </a:rPr>
              <a:t>One sided t-test: </a:t>
            </a:r>
            <a:r>
              <a:rPr b="0" i="0" lang="en" sz="2200" u="none" cap="none" strike="noStrike">
                <a:solidFill>
                  <a:srgbClr val="FFFFFF"/>
                </a:solidFill>
                <a:latin typeface="Arial"/>
                <a:ea typeface="Arial"/>
                <a:cs typeface="Arial"/>
                <a:sym typeface="Arial"/>
              </a:rPr>
              <a:t>The hypothesis is that one group is smaller/ greater than the other </a:t>
            </a:r>
            <a:endParaRPr b="0" i="0" sz="2200" u="none" cap="none" strike="noStrike">
              <a:solidFill>
                <a:srgbClr val="FFFFFF"/>
              </a:solidFill>
              <a:latin typeface="Arial"/>
              <a:ea typeface="Arial"/>
              <a:cs typeface="Arial"/>
              <a:sym typeface="Arial"/>
            </a:endParaRPr>
          </a:p>
          <a:p>
            <a:pPr indent="-368300" lvl="1" marL="914400" marR="0" rtl="0" algn="l">
              <a:lnSpc>
                <a:spcPct val="100000"/>
              </a:lnSpc>
              <a:spcBef>
                <a:spcPts val="0"/>
              </a:spcBef>
              <a:spcAft>
                <a:spcPts val="0"/>
              </a:spcAft>
              <a:buClr>
                <a:srgbClr val="FFFFFF"/>
              </a:buClr>
              <a:buSzPts val="2200"/>
              <a:buFont typeface="Arial"/>
              <a:buChar char="○"/>
            </a:pPr>
            <a:r>
              <a:rPr b="0" i="0" lang="en" sz="2200" u="none" cap="none" strike="noStrike">
                <a:solidFill>
                  <a:srgbClr val="FFFFFF"/>
                </a:solidFill>
                <a:latin typeface="Arial"/>
                <a:ea typeface="Arial"/>
                <a:cs typeface="Arial"/>
                <a:sym typeface="Arial"/>
              </a:rPr>
              <a:t>(H</a:t>
            </a:r>
            <a:r>
              <a:rPr b="0" baseline="-25000" i="0" lang="en" sz="2200" u="none" cap="none" strike="noStrike">
                <a:solidFill>
                  <a:srgbClr val="FFFFFF"/>
                </a:solidFill>
                <a:latin typeface="Arial"/>
                <a:ea typeface="Arial"/>
                <a:cs typeface="Arial"/>
                <a:sym typeface="Arial"/>
              </a:rPr>
              <a:t>0</a:t>
            </a:r>
            <a:r>
              <a:rPr b="0" i="0" lang="en" sz="2200" u="none" cap="none" strike="noStrike">
                <a:solidFill>
                  <a:srgbClr val="FFFFFF"/>
                </a:solidFill>
                <a:latin typeface="Arial"/>
                <a:ea typeface="Arial"/>
                <a:cs typeface="Arial"/>
                <a:sym typeface="Arial"/>
              </a:rPr>
              <a:t>= 𝜇</a:t>
            </a:r>
            <a:r>
              <a:rPr b="0" baseline="-25000" i="0" lang="en" sz="2200" u="none" cap="none" strike="noStrike">
                <a:solidFill>
                  <a:srgbClr val="FFFFFF"/>
                </a:solidFill>
                <a:latin typeface="Arial"/>
                <a:ea typeface="Arial"/>
                <a:cs typeface="Arial"/>
                <a:sym typeface="Arial"/>
              </a:rPr>
              <a:t>1</a:t>
            </a:r>
            <a:r>
              <a:rPr b="0" i="0" lang="en" sz="2200" u="none" cap="none" strike="noStrike">
                <a:solidFill>
                  <a:srgbClr val="FFFFFF"/>
                </a:solidFill>
                <a:latin typeface="Arial"/>
                <a:ea typeface="Arial"/>
                <a:cs typeface="Arial"/>
                <a:sym typeface="Arial"/>
              </a:rPr>
              <a:t> &lt;= </a:t>
            </a:r>
            <a:r>
              <a:rPr b="0" i="0" lang="en" sz="2200" u="none" cap="none" strike="noStrike">
                <a:solidFill>
                  <a:schemeClr val="lt1"/>
                </a:solidFill>
                <a:latin typeface="Arial"/>
                <a:ea typeface="Arial"/>
                <a:cs typeface="Arial"/>
                <a:sym typeface="Arial"/>
              </a:rPr>
              <a:t>𝜇</a:t>
            </a:r>
            <a:r>
              <a:rPr b="0" baseline="-25000" i="0" lang="en" sz="2200" u="none" cap="none" strike="noStrike">
                <a:solidFill>
                  <a:srgbClr val="FFFFFF"/>
                </a:solidFill>
                <a:latin typeface="Arial"/>
                <a:ea typeface="Arial"/>
                <a:cs typeface="Arial"/>
                <a:sym typeface="Arial"/>
              </a:rPr>
              <a:t>2</a:t>
            </a:r>
            <a:r>
              <a:rPr b="0" i="0" lang="en" sz="2200" u="none" cap="none" strike="noStrike">
                <a:solidFill>
                  <a:schemeClr val="lt1"/>
                </a:solidFill>
                <a:latin typeface="Arial"/>
                <a:ea typeface="Arial"/>
                <a:cs typeface="Arial"/>
                <a:sym typeface="Arial"/>
              </a:rPr>
              <a:t>)</a:t>
            </a:r>
            <a:endParaRPr b="0" i="0" sz="22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a:p>
            <a:pPr indent="-368300" lvl="0" marL="457200" marR="0" rtl="0" algn="l">
              <a:lnSpc>
                <a:spcPct val="100000"/>
              </a:lnSpc>
              <a:spcBef>
                <a:spcPts val="0"/>
              </a:spcBef>
              <a:spcAft>
                <a:spcPts val="0"/>
              </a:spcAft>
              <a:buClr>
                <a:srgbClr val="FFFFFF"/>
              </a:buClr>
              <a:buSzPts val="2200"/>
              <a:buFont typeface="Arial"/>
              <a:buChar char="●"/>
            </a:pPr>
            <a:r>
              <a:rPr b="1" i="0" lang="en" sz="2200" u="sng" cap="none" strike="noStrike">
                <a:solidFill>
                  <a:srgbClr val="FFFFFF"/>
                </a:solidFill>
                <a:latin typeface="Arial"/>
                <a:ea typeface="Arial"/>
                <a:cs typeface="Arial"/>
                <a:sym typeface="Arial"/>
              </a:rPr>
              <a:t>Two sided t-test:</a:t>
            </a:r>
            <a:r>
              <a:rPr b="0" i="0" lang="en" sz="2200" u="none" cap="none" strike="noStrike">
                <a:solidFill>
                  <a:srgbClr val="FFFFFF"/>
                </a:solidFill>
                <a:latin typeface="Arial"/>
                <a:ea typeface="Arial"/>
                <a:cs typeface="Arial"/>
                <a:sym typeface="Arial"/>
              </a:rPr>
              <a:t> The hypothesis is that both groups are different</a:t>
            </a:r>
            <a:endParaRPr b="0" i="0" sz="2200" u="none" cap="none" strike="noStrike">
              <a:solidFill>
                <a:srgbClr val="FFFFFF"/>
              </a:solidFill>
              <a:latin typeface="Arial"/>
              <a:ea typeface="Arial"/>
              <a:cs typeface="Arial"/>
              <a:sym typeface="Arial"/>
            </a:endParaRPr>
          </a:p>
          <a:p>
            <a:pPr indent="-368300" lvl="1" marL="914400" marR="0" rtl="0" algn="l">
              <a:lnSpc>
                <a:spcPct val="100000"/>
              </a:lnSpc>
              <a:spcBef>
                <a:spcPts val="0"/>
              </a:spcBef>
              <a:spcAft>
                <a:spcPts val="0"/>
              </a:spcAft>
              <a:buClr>
                <a:srgbClr val="FFFFFF"/>
              </a:buClr>
              <a:buSzPts val="2200"/>
              <a:buFont typeface="Arial"/>
              <a:buChar char="○"/>
            </a:pPr>
            <a:r>
              <a:rPr b="0" i="0" lang="en" sz="2200" u="none" cap="none" strike="noStrike">
                <a:solidFill>
                  <a:srgbClr val="FFFFFF"/>
                </a:solidFill>
                <a:latin typeface="Arial"/>
                <a:ea typeface="Arial"/>
                <a:cs typeface="Arial"/>
                <a:sym typeface="Arial"/>
              </a:rPr>
              <a:t> H</a:t>
            </a:r>
            <a:r>
              <a:rPr b="0" baseline="-25000" i="0" lang="en" sz="2200" u="none" cap="none" strike="noStrike">
                <a:solidFill>
                  <a:schemeClr val="lt1"/>
                </a:solidFill>
                <a:latin typeface="Arial"/>
                <a:ea typeface="Arial"/>
                <a:cs typeface="Arial"/>
                <a:sym typeface="Arial"/>
              </a:rPr>
              <a:t>0</a:t>
            </a:r>
            <a:r>
              <a:rPr b="0" i="0" lang="en" sz="2200" u="none" cap="none" strike="noStrike">
                <a:solidFill>
                  <a:srgbClr val="FFFFFF"/>
                </a:solidFill>
                <a:latin typeface="Arial"/>
                <a:ea typeface="Arial"/>
                <a:cs typeface="Arial"/>
                <a:sym typeface="Arial"/>
              </a:rPr>
              <a:t> = </a:t>
            </a:r>
            <a:r>
              <a:rPr b="0" i="0" lang="en" sz="2200" u="none" cap="none" strike="noStrike">
                <a:solidFill>
                  <a:schemeClr val="lt1"/>
                </a:solidFill>
                <a:latin typeface="Arial"/>
                <a:ea typeface="Arial"/>
                <a:cs typeface="Arial"/>
                <a:sym typeface="Arial"/>
              </a:rPr>
              <a:t>𝜇</a:t>
            </a:r>
            <a:r>
              <a:rPr b="0" baseline="-25000" i="0" lang="en" sz="2200" u="none" cap="none" strike="noStrike">
                <a:solidFill>
                  <a:schemeClr val="lt1"/>
                </a:solidFill>
                <a:latin typeface="Arial"/>
                <a:ea typeface="Arial"/>
                <a:cs typeface="Arial"/>
                <a:sym typeface="Arial"/>
              </a:rPr>
              <a:t>1</a:t>
            </a:r>
            <a:r>
              <a:rPr b="0" i="0" lang="en" sz="2200" u="none" cap="none" strike="noStrike">
                <a:solidFill>
                  <a:schemeClr val="lt1"/>
                </a:solidFill>
                <a:latin typeface="Arial"/>
                <a:ea typeface="Arial"/>
                <a:cs typeface="Arial"/>
                <a:sym typeface="Arial"/>
              </a:rPr>
              <a:t> ≠ 𝜇</a:t>
            </a:r>
            <a:r>
              <a:rPr b="0" baseline="-25000" i="0" lang="en" sz="2200" u="none" cap="none" strike="noStrike">
                <a:solidFill>
                  <a:schemeClr val="lt1"/>
                </a:solidFill>
                <a:latin typeface="Arial"/>
                <a:ea typeface="Arial"/>
                <a:cs typeface="Arial"/>
                <a:sym typeface="Arial"/>
              </a:rPr>
              <a:t>2</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p:txBody>
      </p:sp>
      <p:sp>
        <p:nvSpPr>
          <p:cNvPr id="450" name="Google Shape;450;p48"/>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t>Comparison</a:t>
            </a:r>
            <a:endParaRPr b="1"/>
          </a:p>
        </p:txBody>
      </p:sp>
      <p:pic>
        <p:nvPicPr>
          <p:cNvPr id="451" name="Google Shape;451;p48"/>
          <p:cNvPicPr preferRelativeResize="0"/>
          <p:nvPr/>
        </p:nvPicPr>
        <p:blipFill rotWithShape="1">
          <a:blip r:embed="rId3">
            <a:alphaModFix/>
          </a:blip>
          <a:srcRect b="0" l="0" r="0" t="0"/>
          <a:stretch/>
        </p:blipFill>
        <p:spPr>
          <a:xfrm>
            <a:off x="5338049" y="2278299"/>
            <a:ext cx="1525275" cy="1012525"/>
          </a:xfrm>
          <a:prstGeom prst="rect">
            <a:avLst/>
          </a:prstGeom>
          <a:noFill/>
          <a:ln>
            <a:noFill/>
          </a:ln>
        </p:spPr>
      </p:pic>
      <p:pic>
        <p:nvPicPr>
          <p:cNvPr id="452" name="Google Shape;452;p48"/>
          <p:cNvPicPr preferRelativeResize="0"/>
          <p:nvPr/>
        </p:nvPicPr>
        <p:blipFill rotWithShape="1">
          <a:blip r:embed="rId4">
            <a:alphaModFix/>
          </a:blip>
          <a:srcRect b="0" l="0" r="0" t="0"/>
          <a:stretch/>
        </p:blipFill>
        <p:spPr>
          <a:xfrm>
            <a:off x="5379800" y="3764125"/>
            <a:ext cx="1553802" cy="105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304400" y="179350"/>
            <a:ext cx="8547900" cy="76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Central Tendency Measures</a:t>
            </a:r>
            <a:endParaRPr b="1" i="0" sz="3000" u="none" cap="none" strike="noStrike">
              <a:solidFill>
                <a:srgbClr val="FFFFFF"/>
              </a:solidFill>
              <a:latin typeface="Arial"/>
              <a:ea typeface="Arial"/>
              <a:cs typeface="Arial"/>
              <a:sym typeface="Arial"/>
            </a:endParaRPr>
          </a:p>
        </p:txBody>
      </p:sp>
      <p:sp>
        <p:nvSpPr>
          <p:cNvPr id="192" name="Google Shape;192;p22"/>
          <p:cNvSpPr txBox="1"/>
          <p:nvPr/>
        </p:nvSpPr>
        <p:spPr>
          <a:xfrm>
            <a:off x="262800" y="1276675"/>
            <a:ext cx="21405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000" u="none" cap="none" strike="noStrike">
                <a:solidFill>
                  <a:srgbClr val="FFFF00"/>
                </a:solidFill>
                <a:latin typeface="Arial"/>
                <a:ea typeface="Arial"/>
                <a:cs typeface="Arial"/>
                <a:sym typeface="Arial"/>
              </a:rPr>
              <a:t>Central Tendency</a:t>
            </a:r>
            <a:endParaRPr b="1" i="0" sz="2000" u="none" cap="none" strike="noStrike">
              <a:solidFill>
                <a:srgbClr val="FFFF00"/>
              </a:solidFill>
              <a:latin typeface="Arial"/>
              <a:ea typeface="Arial"/>
              <a:cs typeface="Arial"/>
              <a:sym typeface="Arial"/>
            </a:endParaRPr>
          </a:p>
        </p:txBody>
      </p:sp>
      <p:sp>
        <p:nvSpPr>
          <p:cNvPr id="193" name="Google Shape;193;p22"/>
          <p:cNvSpPr txBox="1"/>
          <p:nvPr/>
        </p:nvSpPr>
        <p:spPr>
          <a:xfrm>
            <a:off x="456800" y="21910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Mode</a:t>
            </a:r>
            <a:endParaRPr b="1" i="0" sz="2400" u="none" cap="none" strike="noStrike">
              <a:solidFill>
                <a:srgbClr val="FFFFFF"/>
              </a:solidFill>
              <a:latin typeface="Arial"/>
              <a:ea typeface="Arial"/>
              <a:cs typeface="Arial"/>
              <a:sym typeface="Arial"/>
            </a:endParaRPr>
          </a:p>
        </p:txBody>
      </p:sp>
      <p:sp>
        <p:nvSpPr>
          <p:cNvPr id="194" name="Google Shape;194;p22"/>
          <p:cNvSpPr txBox="1"/>
          <p:nvPr/>
        </p:nvSpPr>
        <p:spPr>
          <a:xfrm>
            <a:off x="456800" y="31816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Median</a:t>
            </a:r>
            <a:endParaRPr b="1" i="0" sz="2400" u="none" cap="none" strike="noStrike">
              <a:solidFill>
                <a:srgbClr val="FFFFFF"/>
              </a:solidFill>
              <a:latin typeface="Arial"/>
              <a:ea typeface="Arial"/>
              <a:cs typeface="Arial"/>
              <a:sym typeface="Arial"/>
            </a:endParaRPr>
          </a:p>
        </p:txBody>
      </p:sp>
      <p:sp>
        <p:nvSpPr>
          <p:cNvPr id="195" name="Google Shape;195;p22"/>
          <p:cNvSpPr txBox="1"/>
          <p:nvPr/>
        </p:nvSpPr>
        <p:spPr>
          <a:xfrm>
            <a:off x="380600" y="41722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Mean</a:t>
            </a:r>
            <a:endParaRPr b="1" i="0" sz="2400" u="none" cap="none" strike="noStrike">
              <a:solidFill>
                <a:srgbClr val="FFFFFF"/>
              </a:solidFill>
              <a:latin typeface="Arial"/>
              <a:ea typeface="Arial"/>
              <a:cs typeface="Arial"/>
              <a:sym typeface="Arial"/>
            </a:endParaRPr>
          </a:p>
        </p:txBody>
      </p:sp>
      <p:sp>
        <p:nvSpPr>
          <p:cNvPr id="196" name="Google Shape;196;p22"/>
          <p:cNvSpPr txBox="1"/>
          <p:nvPr/>
        </p:nvSpPr>
        <p:spPr>
          <a:xfrm>
            <a:off x="2794900" y="1095925"/>
            <a:ext cx="5817600" cy="38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Central tendency (CT) is the most common value on a series of data.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There are many types of CT measures, but the most adequate measure depends on the data type and on the distribution of the data values.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9"/>
          <p:cNvSpPr txBox="1"/>
          <p:nvPr/>
        </p:nvSpPr>
        <p:spPr>
          <a:xfrm>
            <a:off x="711450" y="1190500"/>
            <a:ext cx="7592700" cy="37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 sz="2200" u="sng" cap="none" strike="noStrike">
                <a:solidFill>
                  <a:srgbClr val="FFFF00"/>
                </a:solidFill>
                <a:latin typeface="Arial"/>
                <a:ea typeface="Arial"/>
                <a:cs typeface="Arial"/>
                <a:sym typeface="Arial"/>
              </a:rPr>
              <a:t>Non-Parametric Statistics</a:t>
            </a:r>
            <a:endParaRPr b="1" i="0" sz="2200" u="sng"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1" i="0" sz="2200" u="sng" cap="none" strike="noStrike">
              <a:solidFill>
                <a:srgbClr val="FFFF00"/>
              </a:solidFill>
              <a:latin typeface="Arial"/>
              <a:ea typeface="Arial"/>
              <a:cs typeface="Arial"/>
              <a:sym typeface="Arial"/>
            </a:endParaRPr>
          </a:p>
          <a:p>
            <a:pPr indent="-368300" lvl="0" marL="457200" marR="0" rtl="0" algn="l">
              <a:lnSpc>
                <a:spcPct val="100000"/>
              </a:lnSpc>
              <a:spcBef>
                <a:spcPts val="0"/>
              </a:spcBef>
              <a:spcAft>
                <a:spcPts val="0"/>
              </a:spcAft>
              <a:buClr>
                <a:srgbClr val="FFFFFF"/>
              </a:buClr>
              <a:buSzPts val="2200"/>
              <a:buFont typeface="Arial"/>
              <a:buChar char="●"/>
            </a:pPr>
            <a:r>
              <a:rPr b="0" i="0" lang="en" sz="2200" u="none" cap="none" strike="noStrike">
                <a:solidFill>
                  <a:srgbClr val="FFFFFF"/>
                </a:solidFill>
                <a:latin typeface="Arial"/>
                <a:ea typeface="Arial"/>
                <a:cs typeface="Arial"/>
                <a:sym typeface="Arial"/>
              </a:rPr>
              <a:t>Sign test</a:t>
            </a:r>
            <a:endParaRPr b="0" i="0" sz="2200" u="none" cap="none" strike="noStrike">
              <a:solidFill>
                <a:srgbClr val="FFFFFF"/>
              </a:solidFill>
              <a:latin typeface="Arial"/>
              <a:ea typeface="Arial"/>
              <a:cs typeface="Arial"/>
              <a:sym typeface="Arial"/>
            </a:endParaRPr>
          </a:p>
          <a:p>
            <a:pPr indent="-368300" lvl="0" marL="457200" marR="0" rtl="0" algn="l">
              <a:lnSpc>
                <a:spcPct val="100000"/>
              </a:lnSpc>
              <a:spcBef>
                <a:spcPts val="0"/>
              </a:spcBef>
              <a:spcAft>
                <a:spcPts val="0"/>
              </a:spcAft>
              <a:buClr>
                <a:srgbClr val="FFFFFF"/>
              </a:buClr>
              <a:buSzPts val="2200"/>
              <a:buFont typeface="Arial"/>
              <a:buChar char="●"/>
            </a:pPr>
            <a:r>
              <a:rPr b="0" i="0" lang="en" sz="2200" u="none" cap="none" strike="noStrike">
                <a:solidFill>
                  <a:srgbClr val="FFFFFF"/>
                </a:solidFill>
                <a:latin typeface="Arial"/>
                <a:ea typeface="Arial"/>
                <a:cs typeface="Arial"/>
                <a:sym typeface="Arial"/>
              </a:rPr>
              <a:t>Wilcoxon signed rank test</a:t>
            </a:r>
            <a:endParaRPr b="0" i="0" sz="2200" u="none" cap="none" strike="noStrike">
              <a:solidFill>
                <a:srgbClr val="FFFFFF"/>
              </a:solidFill>
              <a:latin typeface="Arial"/>
              <a:ea typeface="Arial"/>
              <a:cs typeface="Arial"/>
              <a:sym typeface="Arial"/>
            </a:endParaRPr>
          </a:p>
          <a:p>
            <a:pPr indent="-368300" lvl="0" marL="457200" marR="0" rtl="0" algn="l">
              <a:lnSpc>
                <a:spcPct val="100000"/>
              </a:lnSpc>
              <a:spcBef>
                <a:spcPts val="0"/>
              </a:spcBef>
              <a:spcAft>
                <a:spcPts val="0"/>
              </a:spcAft>
              <a:buClr>
                <a:srgbClr val="FFFFFF"/>
              </a:buClr>
              <a:buSzPts val="2200"/>
              <a:buFont typeface="Arial"/>
              <a:buChar char="●"/>
            </a:pPr>
            <a:r>
              <a:rPr b="0" i="0" lang="en" sz="2200" u="none" cap="none" strike="noStrike">
                <a:solidFill>
                  <a:srgbClr val="FFFFFF"/>
                </a:solidFill>
                <a:latin typeface="Arial"/>
                <a:ea typeface="Arial"/>
                <a:cs typeface="Arial"/>
                <a:sym typeface="Arial"/>
              </a:rPr>
              <a:t>Mann-Whitney test</a:t>
            </a:r>
            <a:endParaRPr b="0" i="0" sz="22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FFFFFF"/>
                </a:solidFill>
                <a:latin typeface="Arial"/>
                <a:ea typeface="Arial"/>
                <a:cs typeface="Arial"/>
                <a:sym typeface="Arial"/>
              </a:rPr>
              <a:t>Tests based on counting the signs of the differences between the values of two datasets</a:t>
            </a:r>
            <a:endParaRPr b="0" i="0" sz="2200" u="none" cap="none" strike="noStrike">
              <a:solidFill>
                <a:srgbClr val="FFFFFF"/>
              </a:solidFill>
              <a:latin typeface="Arial"/>
              <a:ea typeface="Arial"/>
              <a:cs typeface="Arial"/>
              <a:sym typeface="Arial"/>
            </a:endParaRPr>
          </a:p>
        </p:txBody>
      </p:sp>
      <p:sp>
        <p:nvSpPr>
          <p:cNvPr id="458" name="Google Shape;458;p49"/>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t>Comparison</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0"/>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sz="2400"/>
              <a:t>Parametric vs Nonparametric</a:t>
            </a:r>
            <a:endParaRPr b="1" sz="2400"/>
          </a:p>
        </p:txBody>
      </p:sp>
      <p:graphicFrame>
        <p:nvGraphicFramePr>
          <p:cNvPr id="464" name="Google Shape;464;p50"/>
          <p:cNvGraphicFramePr/>
          <p:nvPr/>
        </p:nvGraphicFramePr>
        <p:xfrm>
          <a:off x="930925" y="1232275"/>
          <a:ext cx="3000000" cy="3000000"/>
        </p:xfrm>
        <a:graphic>
          <a:graphicData uri="http://schemas.openxmlformats.org/drawingml/2006/table">
            <a:tbl>
              <a:tblPr>
                <a:noFill/>
                <a:tableStyleId>{CE4C7BA8-03E7-4AA5-AEA8-8AF65F8E1131}</a:tableStyleId>
              </a:tblPr>
              <a:tblGrid>
                <a:gridCol w="2413000"/>
                <a:gridCol w="2413000"/>
                <a:gridCol w="2413000"/>
              </a:tblGrid>
              <a:tr h="38100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rgbClr val="FFFF00"/>
                          </a:solidFill>
                        </a:rPr>
                        <a:t>Statistical</a:t>
                      </a:r>
                      <a:endParaRPr b="1" sz="1400" u="none" cap="none" strike="noStrike">
                        <a:solidFill>
                          <a:srgbClr val="FFFF00"/>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rgbClr val="FFFF00"/>
                          </a:solidFill>
                        </a:rPr>
                        <a:t>Parametric tests (means)</a:t>
                      </a:r>
                      <a:endParaRPr b="1" sz="1400" u="none" cap="none" strike="noStrike">
                        <a:solidFill>
                          <a:srgbClr val="FFFF00"/>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rgbClr val="FFFF00"/>
                          </a:solidFill>
                        </a:rPr>
                        <a:t>Nonparametric tests (medians)</a:t>
                      </a:r>
                      <a:endParaRPr b="1" sz="1400" u="none" cap="none" strike="noStrike">
                        <a:solidFill>
                          <a:srgbClr val="FFFF00"/>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Comparison</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Chi-Square test (ordinal)</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rowSpan="4">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Difference</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1-sample (dependent)  t test</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1-sample Sign test, 1-sample Wilcoxon</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vMerge="1"/>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2-sample (independent) t test</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Mann-Whitney test</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vMerge="1"/>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One-Way ANOVA</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Kruskal-Wallis, Mood’s median test</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vMerge="1"/>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One-Way repeated measurements ANOVA</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Friedman’s test</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Relationship</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Pearson correlation</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rPr>
                        <a:t>Spearman’s correlation</a:t>
                      </a:r>
                      <a:endParaRPr b="1" sz="12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1"/>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t>Distributions</a:t>
            </a:r>
            <a:endParaRPr b="1"/>
          </a:p>
        </p:txBody>
      </p:sp>
      <p:sp>
        <p:nvSpPr>
          <p:cNvPr id="470" name="Google Shape;470;p51"/>
          <p:cNvSpPr txBox="1"/>
          <p:nvPr/>
        </p:nvSpPr>
        <p:spPr>
          <a:xfrm>
            <a:off x="816425" y="1299400"/>
            <a:ext cx="7569600" cy="369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A data distribution represents the frequency of the values of a variable ordered in an ascending order.</a:t>
            </a:r>
            <a:endParaRPr b="1" i="0" sz="2400" u="none" cap="none" strike="noStrike">
              <a:solidFill>
                <a:srgbClr val="FFFFFF"/>
              </a:solidFill>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There are mathematical functions (</a:t>
            </a:r>
            <a:r>
              <a:rPr b="1" i="1" lang="en" sz="2400" u="none" cap="none" strike="noStrike">
                <a:solidFill>
                  <a:srgbClr val="FFFF00"/>
                </a:solidFill>
              </a:rPr>
              <a:t>density functions</a:t>
            </a:r>
            <a:r>
              <a:rPr b="1" i="0" lang="en" sz="2400" u="none" cap="none" strike="noStrike">
                <a:solidFill>
                  <a:srgbClr val="FFFFFF"/>
                </a:solidFill>
              </a:rPr>
              <a:t>) that try to represent the most commonly occuring distributions. Those functions are used to model variables behaviours and are used as the base of predictive models.</a:t>
            </a:r>
            <a:endParaRPr b="1" i="0" sz="2400" u="none" cap="none" strike="noStrike">
              <a:solidFill>
                <a:srgbClr val="FFFFFF"/>
              </a:solidFil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idx="4294967295" type="body"/>
          </p:nvPr>
        </p:nvSpPr>
        <p:spPr>
          <a:xfrm>
            <a:off x="2826300" y="1228675"/>
            <a:ext cx="5832300" cy="372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2400">
                <a:solidFill>
                  <a:srgbClr val="FFFFFF"/>
                </a:solidFill>
              </a:rPr>
              <a:t>Gaussian or Normal distribution is the most commonly used continuous probability distribution. It is also known as the bell curve. Its most important feature is that its center is represented by the mean and it is symmetrical on both sides beside the mean.  </a:t>
            </a:r>
            <a:endParaRPr sz="2400">
              <a:solidFill>
                <a:srgbClr val="FFFFFF"/>
              </a:solidFill>
            </a:endParaRPr>
          </a:p>
        </p:txBody>
      </p:sp>
      <p:sp>
        <p:nvSpPr>
          <p:cNvPr id="476" name="Google Shape;476;p52"/>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477" name="Google Shape;477;p52"/>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latin typeface="Arial"/>
                <a:ea typeface="Arial"/>
                <a:cs typeface="Arial"/>
                <a:sym typeface="Arial"/>
              </a:rPr>
              <a:t>Gaussian</a:t>
            </a:r>
            <a:endParaRPr b="1" i="0" sz="2400" u="none" cap="none" strike="noStrike">
              <a:solidFill>
                <a:srgbClr val="FFFF00"/>
              </a:solidFill>
              <a:latin typeface="Arial"/>
              <a:ea typeface="Arial"/>
              <a:cs typeface="Arial"/>
              <a:sym typeface="Arial"/>
            </a:endParaRPr>
          </a:p>
        </p:txBody>
      </p:sp>
      <p:sp>
        <p:nvSpPr>
          <p:cNvPr id="478" name="Google Shape;478;p52"/>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t (Student)</a:t>
            </a:r>
            <a:endParaRPr b="1" i="0" sz="2400" u="none" cap="none" strike="noStrike">
              <a:solidFill>
                <a:srgbClr val="FFFFFF"/>
              </a:solidFill>
            </a:endParaRPr>
          </a:p>
        </p:txBody>
      </p:sp>
      <p:sp>
        <p:nvSpPr>
          <p:cNvPr id="479" name="Google Shape;479;p52"/>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rPr>
              <a:t>Binomial</a:t>
            </a:r>
            <a:endParaRPr b="1" i="0" sz="2400" u="none" cap="none" strike="noStrike">
              <a:solidFill>
                <a:srgbClr val="FFFFFF"/>
              </a:solidFill>
            </a:endParaRPr>
          </a:p>
        </p:txBody>
      </p:sp>
      <p:sp>
        <p:nvSpPr>
          <p:cNvPr id="480" name="Google Shape;480;p52"/>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Gamma</a:t>
            </a:r>
            <a:endParaRPr b="1" i="0" sz="2400" u="none" cap="none" strike="noStrike">
              <a:solidFill>
                <a:srgbClr val="FFFF00"/>
              </a:solidFill>
              <a:latin typeface="Arial"/>
              <a:ea typeface="Arial"/>
              <a:cs typeface="Arial"/>
              <a:sym typeface="Arial"/>
            </a:endParaRPr>
          </a:p>
        </p:txBody>
      </p:sp>
      <p:sp>
        <p:nvSpPr>
          <p:cNvPr id="481" name="Google Shape;481;p52"/>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Poisson</a:t>
            </a:r>
            <a:endParaRPr b="1" i="0" sz="2400" u="none" cap="none" strike="noStrike">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53"/>
          <p:cNvPicPr preferRelativeResize="0"/>
          <p:nvPr/>
        </p:nvPicPr>
        <p:blipFill rotWithShape="1">
          <a:blip r:embed="rId3">
            <a:alphaModFix/>
          </a:blip>
          <a:srcRect b="0" l="0" r="0" t="0"/>
          <a:stretch/>
        </p:blipFill>
        <p:spPr>
          <a:xfrm>
            <a:off x="3124200" y="1161950"/>
            <a:ext cx="5067051" cy="3676750"/>
          </a:xfrm>
          <a:prstGeom prst="rect">
            <a:avLst/>
          </a:prstGeom>
          <a:noFill/>
          <a:ln>
            <a:noFill/>
          </a:ln>
        </p:spPr>
      </p:pic>
      <p:sp>
        <p:nvSpPr>
          <p:cNvPr id="487" name="Google Shape;487;p53"/>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488" name="Google Shape;488;p53"/>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latin typeface="Arial"/>
                <a:ea typeface="Arial"/>
                <a:cs typeface="Arial"/>
                <a:sym typeface="Arial"/>
              </a:rPr>
              <a:t>Gaussian</a:t>
            </a:r>
            <a:endParaRPr b="1" i="0" sz="2400" u="none" cap="none" strike="noStrike">
              <a:solidFill>
                <a:srgbClr val="FFFF00"/>
              </a:solidFill>
              <a:latin typeface="Arial"/>
              <a:ea typeface="Arial"/>
              <a:cs typeface="Arial"/>
              <a:sym typeface="Arial"/>
            </a:endParaRPr>
          </a:p>
        </p:txBody>
      </p:sp>
      <p:sp>
        <p:nvSpPr>
          <p:cNvPr id="489" name="Google Shape;489;p53"/>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t (Student)</a:t>
            </a:r>
            <a:endParaRPr b="1" i="0" sz="2400" u="none" cap="none" strike="noStrike">
              <a:solidFill>
                <a:srgbClr val="FFFFFF"/>
              </a:solidFill>
            </a:endParaRPr>
          </a:p>
        </p:txBody>
      </p:sp>
      <p:sp>
        <p:nvSpPr>
          <p:cNvPr id="490" name="Google Shape;490;p53"/>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rPr>
              <a:t>Binomial</a:t>
            </a:r>
            <a:endParaRPr b="1" i="0" sz="2400" u="none" cap="none" strike="noStrike">
              <a:solidFill>
                <a:srgbClr val="FFFFFF"/>
              </a:solidFill>
            </a:endParaRPr>
          </a:p>
        </p:txBody>
      </p:sp>
      <p:sp>
        <p:nvSpPr>
          <p:cNvPr id="491" name="Google Shape;491;p53"/>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Gamma</a:t>
            </a:r>
            <a:endParaRPr b="1" i="0" sz="2400" u="none" cap="none" strike="noStrike">
              <a:solidFill>
                <a:srgbClr val="FFFF00"/>
              </a:solidFill>
              <a:latin typeface="Arial"/>
              <a:ea typeface="Arial"/>
              <a:cs typeface="Arial"/>
              <a:sym typeface="Arial"/>
            </a:endParaRPr>
          </a:p>
        </p:txBody>
      </p:sp>
      <p:sp>
        <p:nvSpPr>
          <p:cNvPr id="492" name="Google Shape;492;p53"/>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Poisson</a:t>
            </a:r>
            <a:endParaRPr b="1" i="0" sz="2400" u="none" cap="none" strike="noStrike">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grpSp>
        <p:nvGrpSpPr>
          <p:cNvPr id="497" name="Google Shape;497;p54"/>
          <p:cNvGrpSpPr/>
          <p:nvPr/>
        </p:nvGrpSpPr>
        <p:grpSpPr>
          <a:xfrm>
            <a:off x="3201400" y="1266850"/>
            <a:ext cx="5130975" cy="3580500"/>
            <a:chOff x="686800" y="1190650"/>
            <a:chExt cx="5130975" cy="3580500"/>
          </a:xfrm>
        </p:grpSpPr>
        <p:sp>
          <p:nvSpPr>
            <p:cNvPr id="498" name="Google Shape;498;p54"/>
            <p:cNvSpPr/>
            <p:nvPr/>
          </p:nvSpPr>
          <p:spPr>
            <a:xfrm>
              <a:off x="728575" y="1190650"/>
              <a:ext cx="5089200" cy="35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9" name="Google Shape;499;p54"/>
            <p:cNvPicPr preferRelativeResize="0"/>
            <p:nvPr/>
          </p:nvPicPr>
          <p:blipFill rotWithShape="1">
            <a:blip r:embed="rId3">
              <a:alphaModFix/>
            </a:blip>
            <a:srcRect b="0" l="0" r="0" t="0"/>
            <a:stretch/>
          </p:blipFill>
          <p:spPr>
            <a:xfrm>
              <a:off x="686800" y="1375500"/>
              <a:ext cx="5130975" cy="3283818"/>
            </a:xfrm>
            <a:prstGeom prst="rect">
              <a:avLst/>
            </a:prstGeom>
            <a:noFill/>
            <a:ln>
              <a:noFill/>
            </a:ln>
          </p:spPr>
        </p:pic>
      </p:grpSp>
      <p:sp>
        <p:nvSpPr>
          <p:cNvPr id="500" name="Google Shape;500;p54"/>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501" name="Google Shape;501;p54"/>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latin typeface="Arial"/>
                <a:ea typeface="Arial"/>
                <a:cs typeface="Arial"/>
                <a:sym typeface="Arial"/>
              </a:rPr>
              <a:t>Gaussian</a:t>
            </a:r>
            <a:endParaRPr b="1" i="0" sz="2400" u="none" cap="none" strike="noStrike">
              <a:solidFill>
                <a:srgbClr val="FFFF00"/>
              </a:solidFill>
              <a:latin typeface="Arial"/>
              <a:ea typeface="Arial"/>
              <a:cs typeface="Arial"/>
              <a:sym typeface="Arial"/>
            </a:endParaRPr>
          </a:p>
        </p:txBody>
      </p:sp>
      <p:sp>
        <p:nvSpPr>
          <p:cNvPr id="502" name="Google Shape;502;p54"/>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t (Student)</a:t>
            </a:r>
            <a:endParaRPr b="1" i="0" sz="2400" u="none" cap="none" strike="noStrike">
              <a:solidFill>
                <a:srgbClr val="FFFFFF"/>
              </a:solidFill>
            </a:endParaRPr>
          </a:p>
        </p:txBody>
      </p:sp>
      <p:sp>
        <p:nvSpPr>
          <p:cNvPr id="503" name="Google Shape;503;p54"/>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rPr>
              <a:t>Binomial</a:t>
            </a:r>
            <a:endParaRPr b="1" i="0" sz="2400" u="none" cap="none" strike="noStrike">
              <a:solidFill>
                <a:srgbClr val="FFFFFF"/>
              </a:solidFill>
            </a:endParaRPr>
          </a:p>
        </p:txBody>
      </p:sp>
      <p:sp>
        <p:nvSpPr>
          <p:cNvPr id="504" name="Google Shape;504;p54"/>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Gamma</a:t>
            </a:r>
            <a:endParaRPr b="1" i="0" sz="2400" u="none" cap="none" strike="noStrike">
              <a:solidFill>
                <a:srgbClr val="FFFF00"/>
              </a:solidFill>
              <a:latin typeface="Arial"/>
              <a:ea typeface="Arial"/>
              <a:cs typeface="Arial"/>
              <a:sym typeface="Arial"/>
            </a:endParaRPr>
          </a:p>
        </p:txBody>
      </p:sp>
      <p:sp>
        <p:nvSpPr>
          <p:cNvPr id="505" name="Google Shape;505;p54"/>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Poisson</a:t>
            </a:r>
            <a:endParaRPr b="1" i="0" sz="2400" u="none" cap="none" strike="noStrike">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5"/>
          <p:cNvSpPr txBox="1"/>
          <p:nvPr>
            <p:ph idx="4294967295" type="body"/>
          </p:nvPr>
        </p:nvSpPr>
        <p:spPr>
          <a:xfrm>
            <a:off x="2938475" y="982500"/>
            <a:ext cx="5832300" cy="372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2400" u="sng">
                <a:solidFill>
                  <a:srgbClr val="FFFFFF"/>
                </a:solidFill>
              </a:rPr>
              <a:t>Student's t-distribution</a:t>
            </a:r>
            <a:r>
              <a:rPr lang="en" sz="2400">
                <a:solidFill>
                  <a:srgbClr val="FFFFFF"/>
                </a:solidFill>
              </a:rPr>
              <a:t> is a probability distribution that is used to estimate population parameters when the sample size is small and/or when the population variance is unknown.</a:t>
            </a:r>
            <a:endParaRPr sz="2400">
              <a:solidFill>
                <a:srgbClr val="FFFFFF"/>
              </a:solidFill>
            </a:endParaRPr>
          </a:p>
          <a:p>
            <a:pPr indent="0" lvl="0" marL="0" rtl="0" algn="l">
              <a:lnSpc>
                <a:spcPct val="100000"/>
              </a:lnSpc>
              <a:spcBef>
                <a:spcPts val="0"/>
              </a:spcBef>
              <a:spcAft>
                <a:spcPts val="0"/>
              </a:spcAft>
              <a:buSzPts val="1400"/>
              <a:buNone/>
            </a:pPr>
            <a:r>
              <a:rPr lang="en" sz="2400">
                <a:solidFill>
                  <a:srgbClr val="FFFFFF"/>
                </a:solidFill>
              </a:rPr>
              <a:t>The particular form of the t distribution is determined by its degrees of freedom. The </a:t>
            </a:r>
            <a:r>
              <a:rPr lang="en" sz="2400">
                <a:solidFill>
                  <a:srgbClr val="FFFF00"/>
                </a:solidFill>
              </a:rPr>
              <a:t>degrees of freedom (df)</a:t>
            </a:r>
            <a:r>
              <a:rPr lang="en" sz="2400">
                <a:solidFill>
                  <a:srgbClr val="FFFFFF"/>
                </a:solidFill>
              </a:rPr>
              <a:t> refers to the number of independent observations in a set of data.</a:t>
            </a:r>
            <a:endParaRPr sz="2400">
              <a:solidFill>
                <a:srgbClr val="FFFFFF"/>
              </a:solidFill>
            </a:endParaRPr>
          </a:p>
        </p:txBody>
      </p:sp>
      <p:sp>
        <p:nvSpPr>
          <p:cNvPr id="511" name="Google Shape;511;p55"/>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512" name="Google Shape;512;p55"/>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Gaussian</a:t>
            </a:r>
            <a:endParaRPr b="1" i="0" sz="2400" u="none" cap="none" strike="noStrike">
              <a:solidFill>
                <a:srgbClr val="FFFFFF"/>
              </a:solidFill>
              <a:latin typeface="Arial"/>
              <a:ea typeface="Arial"/>
              <a:cs typeface="Arial"/>
              <a:sym typeface="Arial"/>
            </a:endParaRPr>
          </a:p>
        </p:txBody>
      </p:sp>
      <p:sp>
        <p:nvSpPr>
          <p:cNvPr id="513" name="Google Shape;513;p55"/>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rPr>
              <a:t>t (Student)</a:t>
            </a:r>
            <a:endParaRPr b="1" i="0" sz="2400" u="none" cap="none" strike="noStrike">
              <a:solidFill>
                <a:srgbClr val="FFFF00"/>
              </a:solidFill>
            </a:endParaRPr>
          </a:p>
        </p:txBody>
      </p:sp>
      <p:sp>
        <p:nvSpPr>
          <p:cNvPr id="514" name="Google Shape;514;p55"/>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rPr>
              <a:t>Binomial</a:t>
            </a:r>
            <a:endParaRPr b="1" i="0" sz="2400" u="none" cap="none" strike="noStrike">
              <a:solidFill>
                <a:srgbClr val="FFFFFF"/>
              </a:solidFill>
            </a:endParaRPr>
          </a:p>
        </p:txBody>
      </p:sp>
      <p:sp>
        <p:nvSpPr>
          <p:cNvPr id="515" name="Google Shape;515;p55"/>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Gamma</a:t>
            </a:r>
            <a:endParaRPr b="1" i="0" sz="2400" u="none" cap="none" strike="noStrike">
              <a:solidFill>
                <a:srgbClr val="FFFF00"/>
              </a:solidFill>
              <a:latin typeface="Arial"/>
              <a:ea typeface="Arial"/>
              <a:cs typeface="Arial"/>
              <a:sym typeface="Arial"/>
            </a:endParaRPr>
          </a:p>
        </p:txBody>
      </p:sp>
      <p:sp>
        <p:nvSpPr>
          <p:cNvPr id="516" name="Google Shape;516;p55"/>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Poisson</a:t>
            </a:r>
            <a:endParaRPr b="1" i="0" sz="2400" u="none" cap="none" strike="noStrike">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6"/>
          <p:cNvSpPr txBox="1"/>
          <p:nvPr>
            <p:ph idx="4294967295" type="body"/>
          </p:nvPr>
        </p:nvSpPr>
        <p:spPr>
          <a:xfrm>
            <a:off x="2902500" y="1304875"/>
            <a:ext cx="5832300" cy="372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2000" u="sng">
                <a:solidFill>
                  <a:srgbClr val="FFFFFF"/>
                </a:solidFill>
              </a:rPr>
              <a:t>Properties of the t-distribution</a:t>
            </a:r>
            <a:endParaRPr b="1" sz="2000" u="sng">
              <a:solidFill>
                <a:srgbClr val="FFFFFF"/>
              </a:solidFill>
            </a:endParaRPr>
          </a:p>
          <a:p>
            <a:pPr indent="-355600" lvl="0" marL="457200" rtl="0" algn="l">
              <a:lnSpc>
                <a:spcPct val="100000"/>
              </a:lnSpc>
              <a:spcBef>
                <a:spcPts val="0"/>
              </a:spcBef>
              <a:spcAft>
                <a:spcPts val="0"/>
              </a:spcAft>
              <a:buClr>
                <a:srgbClr val="FFFFFF"/>
              </a:buClr>
              <a:buSzPts val="2000"/>
              <a:buChar char="●"/>
            </a:pPr>
            <a:r>
              <a:rPr lang="en" sz="2000">
                <a:solidFill>
                  <a:srgbClr val="FFFFFF"/>
                </a:solidFill>
              </a:rPr>
              <a:t>The mean of the distribution is equal to 0 .</a:t>
            </a:r>
            <a:endParaRPr sz="2000">
              <a:solidFill>
                <a:srgbClr val="FFFFFF"/>
              </a:solidFill>
            </a:endParaRPr>
          </a:p>
          <a:p>
            <a:pPr indent="-355600" lvl="0" marL="457200" rtl="0" algn="l">
              <a:lnSpc>
                <a:spcPct val="100000"/>
              </a:lnSpc>
              <a:spcBef>
                <a:spcPts val="0"/>
              </a:spcBef>
              <a:spcAft>
                <a:spcPts val="0"/>
              </a:spcAft>
              <a:buClr>
                <a:srgbClr val="FFFFFF"/>
              </a:buClr>
              <a:buSzPts val="2000"/>
              <a:buChar char="●"/>
            </a:pPr>
            <a:r>
              <a:rPr lang="en" sz="2000">
                <a:solidFill>
                  <a:srgbClr val="FFFFFF"/>
                </a:solidFill>
              </a:rPr>
              <a:t>The variance is equal to v / ( v - 2 ), where v is the degrees of freedom and v &gt; 2.</a:t>
            </a:r>
            <a:endParaRPr sz="2000">
              <a:solidFill>
                <a:srgbClr val="FFFFFF"/>
              </a:solidFill>
            </a:endParaRPr>
          </a:p>
          <a:p>
            <a:pPr indent="-355600" lvl="0" marL="457200" rtl="0" algn="l">
              <a:lnSpc>
                <a:spcPct val="100000"/>
              </a:lnSpc>
              <a:spcBef>
                <a:spcPts val="0"/>
              </a:spcBef>
              <a:spcAft>
                <a:spcPts val="0"/>
              </a:spcAft>
              <a:buClr>
                <a:srgbClr val="FFFFFF"/>
              </a:buClr>
              <a:buSzPts val="2000"/>
              <a:buChar char="●"/>
            </a:pPr>
            <a:r>
              <a:rPr lang="en" sz="2000">
                <a:solidFill>
                  <a:srgbClr val="FFFFFF"/>
                </a:solidFill>
              </a:rPr>
              <a:t>The variance is always greater than 1, although it is close to 1 when there are many degrees of freedom. </a:t>
            </a:r>
            <a:endParaRPr sz="2000">
              <a:solidFill>
                <a:srgbClr val="FFFFFF"/>
              </a:solidFill>
            </a:endParaRPr>
          </a:p>
          <a:p>
            <a:pPr indent="-355600" lvl="0" marL="457200" rtl="0" algn="l">
              <a:lnSpc>
                <a:spcPct val="100000"/>
              </a:lnSpc>
              <a:spcBef>
                <a:spcPts val="0"/>
              </a:spcBef>
              <a:spcAft>
                <a:spcPts val="0"/>
              </a:spcAft>
              <a:buClr>
                <a:srgbClr val="FFFFFF"/>
              </a:buClr>
              <a:buSzPts val="2000"/>
              <a:buChar char="●"/>
            </a:pPr>
            <a:r>
              <a:rPr lang="en" sz="2000">
                <a:solidFill>
                  <a:srgbClr val="FFFFFF"/>
                </a:solidFill>
              </a:rPr>
              <a:t>With infinite degrees of freedom, the t distribution is the same as the standard normal distribution.</a:t>
            </a:r>
            <a:endParaRPr sz="2000">
              <a:solidFill>
                <a:srgbClr val="FFFFFF"/>
              </a:solidFill>
            </a:endParaRPr>
          </a:p>
          <a:p>
            <a:pPr indent="0" lvl="0" marL="0" rtl="0" algn="l">
              <a:lnSpc>
                <a:spcPct val="100000"/>
              </a:lnSpc>
              <a:spcBef>
                <a:spcPts val="0"/>
              </a:spcBef>
              <a:spcAft>
                <a:spcPts val="0"/>
              </a:spcAft>
              <a:buSzPts val="1400"/>
              <a:buNone/>
            </a:pPr>
            <a:r>
              <a:t/>
            </a:r>
            <a:endParaRPr sz="2000">
              <a:solidFill>
                <a:srgbClr val="FFFFFF"/>
              </a:solidFill>
            </a:endParaRPr>
          </a:p>
        </p:txBody>
      </p:sp>
      <p:sp>
        <p:nvSpPr>
          <p:cNvPr id="522" name="Google Shape;522;p56"/>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523" name="Google Shape;523;p56"/>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Gaussian</a:t>
            </a:r>
            <a:endParaRPr b="1" i="0" sz="2400" u="none" cap="none" strike="noStrike">
              <a:solidFill>
                <a:srgbClr val="FFFFFF"/>
              </a:solidFill>
              <a:latin typeface="Arial"/>
              <a:ea typeface="Arial"/>
              <a:cs typeface="Arial"/>
              <a:sym typeface="Arial"/>
            </a:endParaRPr>
          </a:p>
        </p:txBody>
      </p:sp>
      <p:sp>
        <p:nvSpPr>
          <p:cNvPr id="524" name="Google Shape;524;p56"/>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rPr>
              <a:t>t (Student)</a:t>
            </a:r>
            <a:endParaRPr b="1" i="0" sz="2400" u="none" cap="none" strike="noStrike">
              <a:solidFill>
                <a:srgbClr val="FFFF00"/>
              </a:solidFill>
            </a:endParaRPr>
          </a:p>
        </p:txBody>
      </p:sp>
      <p:sp>
        <p:nvSpPr>
          <p:cNvPr id="525" name="Google Shape;525;p56"/>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rPr>
              <a:t>Binomial</a:t>
            </a:r>
            <a:endParaRPr b="1" i="0" sz="2400" u="none" cap="none" strike="noStrike">
              <a:solidFill>
                <a:srgbClr val="FFFFFF"/>
              </a:solidFill>
            </a:endParaRPr>
          </a:p>
        </p:txBody>
      </p:sp>
      <p:sp>
        <p:nvSpPr>
          <p:cNvPr id="526" name="Google Shape;526;p56"/>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Gamma</a:t>
            </a:r>
            <a:endParaRPr b="1" i="0" sz="2400" u="none" cap="none" strike="noStrike">
              <a:solidFill>
                <a:srgbClr val="FFFF00"/>
              </a:solidFill>
              <a:latin typeface="Arial"/>
              <a:ea typeface="Arial"/>
              <a:cs typeface="Arial"/>
              <a:sym typeface="Arial"/>
            </a:endParaRPr>
          </a:p>
        </p:txBody>
      </p:sp>
      <p:sp>
        <p:nvSpPr>
          <p:cNvPr id="527" name="Google Shape;527;p56"/>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Poisson</a:t>
            </a:r>
            <a:endParaRPr b="1" i="0" sz="2400" u="none" cap="none" strike="noStrike">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p57"/>
          <p:cNvPicPr preferRelativeResize="0"/>
          <p:nvPr/>
        </p:nvPicPr>
        <p:blipFill rotWithShape="1">
          <a:blip r:embed="rId3">
            <a:alphaModFix/>
          </a:blip>
          <a:srcRect b="0" l="0" r="0" t="0"/>
          <a:stretch/>
        </p:blipFill>
        <p:spPr>
          <a:xfrm>
            <a:off x="3480524" y="1129850"/>
            <a:ext cx="4710325" cy="3768275"/>
          </a:xfrm>
          <a:prstGeom prst="rect">
            <a:avLst/>
          </a:prstGeom>
          <a:noFill/>
          <a:ln>
            <a:noFill/>
          </a:ln>
        </p:spPr>
      </p:pic>
      <p:sp>
        <p:nvSpPr>
          <p:cNvPr id="533" name="Google Shape;533;p57"/>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534" name="Google Shape;534;p57"/>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Gaussian</a:t>
            </a:r>
            <a:endParaRPr b="1" i="0" sz="2400" u="none" cap="none" strike="noStrike">
              <a:solidFill>
                <a:srgbClr val="FFFFFF"/>
              </a:solidFill>
              <a:latin typeface="Arial"/>
              <a:ea typeface="Arial"/>
              <a:cs typeface="Arial"/>
              <a:sym typeface="Arial"/>
            </a:endParaRPr>
          </a:p>
        </p:txBody>
      </p:sp>
      <p:sp>
        <p:nvSpPr>
          <p:cNvPr id="535" name="Google Shape;535;p57"/>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rPr>
              <a:t>t (Student)</a:t>
            </a:r>
            <a:endParaRPr b="1" i="0" sz="2400" u="none" cap="none" strike="noStrike">
              <a:solidFill>
                <a:srgbClr val="FFFF00"/>
              </a:solidFill>
            </a:endParaRPr>
          </a:p>
        </p:txBody>
      </p:sp>
      <p:sp>
        <p:nvSpPr>
          <p:cNvPr id="536" name="Google Shape;536;p57"/>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rPr>
              <a:t>Binomial</a:t>
            </a:r>
            <a:endParaRPr b="1" i="0" sz="2400" u="none" cap="none" strike="noStrike">
              <a:solidFill>
                <a:srgbClr val="FFFFFF"/>
              </a:solidFill>
            </a:endParaRPr>
          </a:p>
        </p:txBody>
      </p:sp>
      <p:sp>
        <p:nvSpPr>
          <p:cNvPr id="537" name="Google Shape;537;p57"/>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Gamma</a:t>
            </a:r>
            <a:endParaRPr b="1" i="0" sz="2400" u="none" cap="none" strike="noStrike">
              <a:solidFill>
                <a:srgbClr val="FFFF00"/>
              </a:solidFill>
              <a:latin typeface="Arial"/>
              <a:ea typeface="Arial"/>
              <a:cs typeface="Arial"/>
              <a:sym typeface="Arial"/>
            </a:endParaRPr>
          </a:p>
        </p:txBody>
      </p:sp>
      <p:sp>
        <p:nvSpPr>
          <p:cNvPr id="538" name="Google Shape;538;p57"/>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Poisson</a:t>
            </a:r>
            <a:endParaRPr b="1" i="0" sz="2400" u="none" cap="none" strike="noStrike">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8"/>
          <p:cNvSpPr txBox="1"/>
          <p:nvPr>
            <p:ph idx="4294967295" type="body"/>
          </p:nvPr>
        </p:nvSpPr>
        <p:spPr>
          <a:xfrm>
            <a:off x="2902500" y="1000075"/>
            <a:ext cx="5832300" cy="39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200" u="sng">
                <a:solidFill>
                  <a:schemeClr val="lt1"/>
                </a:solidFill>
              </a:rPr>
              <a:t>Binomial (Bernoulli) distribution</a:t>
            </a:r>
            <a:r>
              <a:rPr lang="en" sz="2200">
                <a:solidFill>
                  <a:schemeClr val="lt1"/>
                </a:solidFill>
              </a:rPr>
              <a:t> is frequently used to model the number of successes (P) in a sample of size n drawn with replacement from a population of size N. In the binomial distribution there must be two only possible outcomes.</a:t>
            </a:r>
            <a:endParaRPr sz="2200">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800">
                <a:solidFill>
                  <a:schemeClr val="lt1"/>
                </a:solidFill>
              </a:rPr>
              <a:t>The binomial distribution has the following properties:</a:t>
            </a:r>
            <a:endParaRPr sz="1800">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lt1"/>
              </a:solidFill>
            </a:endParaRPr>
          </a:p>
          <a:p>
            <a:pPr indent="-342900" lvl="0" marL="457200" rtl="0" algn="l">
              <a:lnSpc>
                <a:spcPct val="100000"/>
              </a:lnSpc>
              <a:spcBef>
                <a:spcPts val="0"/>
              </a:spcBef>
              <a:spcAft>
                <a:spcPts val="0"/>
              </a:spcAft>
              <a:buClr>
                <a:schemeClr val="lt1"/>
              </a:buClr>
              <a:buSzPts val="1800"/>
              <a:buChar char="●"/>
            </a:pPr>
            <a:r>
              <a:rPr lang="en" sz="1800">
                <a:solidFill>
                  <a:schemeClr val="lt1"/>
                </a:solidFill>
              </a:rPr>
              <a:t>The mean of the distribution (μ</a:t>
            </a:r>
            <a:r>
              <a:rPr lang="en" sz="1100">
                <a:solidFill>
                  <a:schemeClr val="lt1"/>
                </a:solidFill>
              </a:rPr>
              <a:t>x</a:t>
            </a:r>
            <a:r>
              <a:rPr lang="en" sz="1800">
                <a:solidFill>
                  <a:schemeClr val="lt1"/>
                </a:solidFill>
              </a:rPr>
              <a:t>) is equal to (n*P)</a:t>
            </a:r>
            <a:endParaRPr sz="1800">
              <a:solidFill>
                <a:schemeClr val="lt1"/>
              </a:solidFill>
            </a:endParaRPr>
          </a:p>
          <a:p>
            <a:pPr indent="-342900" lvl="0" marL="457200" rtl="0" algn="l">
              <a:lnSpc>
                <a:spcPct val="100000"/>
              </a:lnSpc>
              <a:spcBef>
                <a:spcPts val="0"/>
              </a:spcBef>
              <a:spcAft>
                <a:spcPts val="0"/>
              </a:spcAft>
              <a:buClr>
                <a:schemeClr val="lt1"/>
              </a:buClr>
              <a:buSzPts val="1800"/>
              <a:buChar char="●"/>
            </a:pPr>
            <a:r>
              <a:rPr lang="en" sz="1800">
                <a:solidFill>
                  <a:schemeClr val="lt1"/>
                </a:solidFill>
              </a:rPr>
              <a:t>The variance (σ</a:t>
            </a:r>
            <a:r>
              <a:rPr lang="en" sz="1100">
                <a:solidFill>
                  <a:schemeClr val="lt1"/>
                </a:solidFill>
              </a:rPr>
              <a:t>2x</a:t>
            </a:r>
            <a:r>
              <a:rPr lang="en" sz="1800">
                <a:solidFill>
                  <a:schemeClr val="lt1"/>
                </a:solidFill>
              </a:rPr>
              <a:t>) is (n*P*(1-P))</a:t>
            </a:r>
            <a:endParaRPr sz="1800">
              <a:solidFill>
                <a:schemeClr val="lt1"/>
              </a:solidFill>
            </a:endParaRPr>
          </a:p>
          <a:p>
            <a:pPr indent="-342900" lvl="0" marL="457200" rtl="0" algn="l">
              <a:lnSpc>
                <a:spcPct val="100000"/>
              </a:lnSpc>
              <a:spcBef>
                <a:spcPts val="0"/>
              </a:spcBef>
              <a:spcAft>
                <a:spcPts val="0"/>
              </a:spcAft>
              <a:buClr>
                <a:schemeClr val="lt1"/>
              </a:buClr>
              <a:buSzPts val="1800"/>
              <a:buChar char="●"/>
            </a:pPr>
            <a:r>
              <a:rPr lang="en" sz="1800">
                <a:solidFill>
                  <a:schemeClr val="lt1"/>
                </a:solidFill>
              </a:rPr>
              <a:t>The standard deviation (σ</a:t>
            </a:r>
            <a:r>
              <a:rPr lang="en" sz="1100">
                <a:solidFill>
                  <a:schemeClr val="lt1"/>
                </a:solidFill>
              </a:rPr>
              <a:t>x</a:t>
            </a:r>
            <a:r>
              <a:rPr lang="en" sz="1800">
                <a:solidFill>
                  <a:schemeClr val="lt1"/>
                </a:solidFill>
              </a:rPr>
              <a:t>) is √(σ</a:t>
            </a:r>
            <a:r>
              <a:rPr lang="en" sz="1100">
                <a:solidFill>
                  <a:schemeClr val="lt1"/>
                </a:solidFill>
              </a:rPr>
              <a:t>2x</a:t>
            </a:r>
            <a:r>
              <a:rPr lang="en" sz="1800">
                <a:solidFill>
                  <a:schemeClr val="lt1"/>
                </a:solidFill>
              </a:rPr>
              <a:t>)</a:t>
            </a:r>
            <a:endParaRPr sz="2400">
              <a:solidFill>
                <a:srgbClr val="FFFFFF"/>
              </a:solidFill>
            </a:endParaRPr>
          </a:p>
        </p:txBody>
      </p:sp>
      <p:sp>
        <p:nvSpPr>
          <p:cNvPr id="544" name="Google Shape;544;p58"/>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545" name="Google Shape;545;p58"/>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Gaussian</a:t>
            </a:r>
            <a:endParaRPr b="1" i="0" sz="2400" u="none" cap="none" strike="noStrike">
              <a:solidFill>
                <a:srgbClr val="FFFFFF"/>
              </a:solidFill>
              <a:latin typeface="Arial"/>
              <a:ea typeface="Arial"/>
              <a:cs typeface="Arial"/>
              <a:sym typeface="Arial"/>
            </a:endParaRPr>
          </a:p>
        </p:txBody>
      </p:sp>
      <p:sp>
        <p:nvSpPr>
          <p:cNvPr id="546" name="Google Shape;546;p58"/>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t (Student)</a:t>
            </a:r>
            <a:endParaRPr b="1" i="0" sz="2400" u="none" cap="none" strike="noStrike">
              <a:solidFill>
                <a:srgbClr val="FFFFFF"/>
              </a:solidFill>
            </a:endParaRPr>
          </a:p>
        </p:txBody>
      </p:sp>
      <p:sp>
        <p:nvSpPr>
          <p:cNvPr id="547" name="Google Shape;547;p58"/>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rgbClr val="FFFF00"/>
                </a:solidFill>
              </a:rPr>
              <a:t>Binomial</a:t>
            </a:r>
            <a:endParaRPr b="1" i="0" sz="2400" u="none" cap="none" strike="noStrike">
              <a:solidFill>
                <a:srgbClr val="FFFF00"/>
              </a:solidFill>
            </a:endParaRPr>
          </a:p>
        </p:txBody>
      </p:sp>
      <p:sp>
        <p:nvSpPr>
          <p:cNvPr id="548" name="Google Shape;548;p58"/>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Gamma</a:t>
            </a:r>
            <a:endParaRPr b="1" i="0" sz="2400" u="none" cap="none" strike="noStrike">
              <a:solidFill>
                <a:srgbClr val="FFFF00"/>
              </a:solidFill>
              <a:latin typeface="Arial"/>
              <a:ea typeface="Arial"/>
              <a:cs typeface="Arial"/>
              <a:sym typeface="Arial"/>
            </a:endParaRPr>
          </a:p>
        </p:txBody>
      </p:sp>
      <p:sp>
        <p:nvSpPr>
          <p:cNvPr id="549" name="Google Shape;549;p58"/>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Poisson</a:t>
            </a:r>
            <a:endParaRPr b="1" i="0" sz="2400" u="none" cap="none" strike="noStrike">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nvSpPr>
        <p:spPr>
          <a:xfrm>
            <a:off x="2881200" y="1084250"/>
            <a:ext cx="5817600" cy="38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FF"/>
                </a:solidFill>
                <a:latin typeface="Arial"/>
                <a:ea typeface="Arial"/>
                <a:cs typeface="Arial"/>
                <a:sym typeface="Arial"/>
              </a:rPr>
              <a:t>Mode (or moda)</a:t>
            </a:r>
            <a:r>
              <a:rPr b="0" i="0" lang="en" sz="2400" u="none" cap="none" strike="noStrike">
                <a:solidFill>
                  <a:srgbClr val="FFFFFF"/>
                </a:solidFill>
                <a:latin typeface="Arial"/>
                <a:ea typeface="Arial"/>
                <a:cs typeface="Arial"/>
                <a:sym typeface="Arial"/>
              </a:rPr>
              <a:t> is the most common or frequent value in the data set.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It could be used on any data type, but is the unique CT statistic that could be used in nominal data. </a:t>
            </a:r>
            <a:endParaRPr b="0" i="0" sz="2400" u="none" cap="none" strike="noStrike">
              <a:solidFill>
                <a:srgbClr val="FFFFFF"/>
              </a:solidFill>
              <a:latin typeface="Arial"/>
              <a:ea typeface="Arial"/>
              <a:cs typeface="Arial"/>
              <a:sym typeface="Arial"/>
            </a:endParaRPr>
          </a:p>
        </p:txBody>
      </p:sp>
      <p:sp>
        <p:nvSpPr>
          <p:cNvPr id="202" name="Google Shape;202;p23"/>
          <p:cNvSpPr txBox="1"/>
          <p:nvPr/>
        </p:nvSpPr>
        <p:spPr>
          <a:xfrm>
            <a:off x="3022475" y="3172100"/>
            <a:ext cx="2816400" cy="1713900"/>
          </a:xfrm>
          <a:prstGeom prst="rect">
            <a:avLst/>
          </a:prstGeom>
          <a:solidFill>
            <a:srgbClr val="C9DAF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F497D"/>
                </a:solidFill>
                <a:latin typeface="Arial"/>
                <a:ea typeface="Arial"/>
                <a:cs typeface="Arial"/>
                <a:sym typeface="Arial"/>
              </a:rPr>
              <a:t>The Most Used Programming Languages in Data Science:</a:t>
            </a:r>
            <a:endParaRPr b="1" i="0" sz="1400" u="none" cap="none" strike="noStrike">
              <a:solidFill>
                <a:srgbClr val="1F497D"/>
              </a:solidFill>
              <a:latin typeface="Arial"/>
              <a:ea typeface="Arial"/>
              <a:cs typeface="Arial"/>
              <a:sym typeface="Arial"/>
            </a:endParaRPr>
          </a:p>
          <a:p>
            <a:pPr indent="-317500" lvl="0" marL="457200" marR="0" rtl="0" algn="l">
              <a:lnSpc>
                <a:spcPct val="100000"/>
              </a:lnSpc>
              <a:spcBef>
                <a:spcPts val="0"/>
              </a:spcBef>
              <a:spcAft>
                <a:spcPts val="0"/>
              </a:spcAft>
              <a:buClr>
                <a:srgbClr val="1F497D"/>
              </a:buClr>
              <a:buSzPts val="1400"/>
              <a:buFont typeface="Arial"/>
              <a:buAutoNum type="arabicPeriod"/>
            </a:pPr>
            <a:r>
              <a:rPr b="1" i="0" lang="en" sz="1400" u="none" cap="none" strike="noStrike">
                <a:solidFill>
                  <a:srgbClr val="1F497D"/>
                </a:solidFill>
                <a:latin typeface="Arial"/>
                <a:ea typeface="Arial"/>
                <a:cs typeface="Arial"/>
                <a:sym typeface="Arial"/>
              </a:rPr>
              <a:t>Python	1,508</a:t>
            </a:r>
            <a:endParaRPr b="1" i="0" sz="1400" u="none" cap="none" strike="noStrike">
              <a:solidFill>
                <a:srgbClr val="1F497D"/>
              </a:solidFill>
              <a:latin typeface="Arial"/>
              <a:ea typeface="Arial"/>
              <a:cs typeface="Arial"/>
              <a:sym typeface="Arial"/>
            </a:endParaRPr>
          </a:p>
          <a:p>
            <a:pPr indent="-317500" lvl="0" marL="457200" marR="0" rtl="0" algn="l">
              <a:lnSpc>
                <a:spcPct val="100000"/>
              </a:lnSpc>
              <a:spcBef>
                <a:spcPts val="0"/>
              </a:spcBef>
              <a:spcAft>
                <a:spcPts val="0"/>
              </a:spcAft>
              <a:buClr>
                <a:srgbClr val="1F497D"/>
              </a:buClr>
              <a:buSzPts val="1400"/>
              <a:buFont typeface="Arial"/>
              <a:buAutoNum type="arabicPeriod"/>
            </a:pPr>
            <a:r>
              <a:rPr b="1" i="0" lang="en" sz="1400" u="none" cap="none" strike="noStrike">
                <a:solidFill>
                  <a:srgbClr val="1F497D"/>
                </a:solidFill>
                <a:latin typeface="Arial"/>
                <a:ea typeface="Arial"/>
                <a:cs typeface="Arial"/>
                <a:sym typeface="Arial"/>
              </a:rPr>
              <a:t>R		1,412</a:t>
            </a:r>
            <a:endParaRPr b="1" i="0" sz="1400" u="none" cap="none" strike="noStrike">
              <a:solidFill>
                <a:srgbClr val="1F497D"/>
              </a:solidFill>
              <a:latin typeface="Arial"/>
              <a:ea typeface="Arial"/>
              <a:cs typeface="Arial"/>
              <a:sym typeface="Arial"/>
            </a:endParaRPr>
          </a:p>
          <a:p>
            <a:pPr indent="-317500" lvl="0" marL="457200" marR="0" rtl="0" algn="l">
              <a:lnSpc>
                <a:spcPct val="100000"/>
              </a:lnSpc>
              <a:spcBef>
                <a:spcPts val="0"/>
              </a:spcBef>
              <a:spcAft>
                <a:spcPts val="0"/>
              </a:spcAft>
              <a:buClr>
                <a:srgbClr val="1F497D"/>
              </a:buClr>
              <a:buSzPts val="1400"/>
              <a:buFont typeface="Arial"/>
              <a:buAutoNum type="arabicPeriod"/>
            </a:pPr>
            <a:r>
              <a:rPr b="1" i="0" lang="en" sz="1400" u="none" cap="none" strike="noStrike">
                <a:solidFill>
                  <a:srgbClr val="1F497D"/>
                </a:solidFill>
                <a:latin typeface="Arial"/>
                <a:ea typeface="Arial"/>
                <a:cs typeface="Arial"/>
                <a:sym typeface="Arial"/>
              </a:rPr>
              <a:t>SQL		   911</a:t>
            </a:r>
            <a:endParaRPr b="1" i="0" sz="1400" u="none" cap="none" strike="noStrike">
              <a:solidFill>
                <a:srgbClr val="1F497D"/>
              </a:solidFill>
              <a:latin typeface="Arial"/>
              <a:ea typeface="Arial"/>
              <a:cs typeface="Arial"/>
              <a:sym typeface="Arial"/>
            </a:endParaRPr>
          </a:p>
          <a:p>
            <a:pPr indent="-317500" lvl="0" marL="457200" marR="0" rtl="0" algn="l">
              <a:lnSpc>
                <a:spcPct val="100000"/>
              </a:lnSpc>
              <a:spcBef>
                <a:spcPts val="0"/>
              </a:spcBef>
              <a:spcAft>
                <a:spcPts val="0"/>
              </a:spcAft>
              <a:buClr>
                <a:srgbClr val="1F497D"/>
              </a:buClr>
              <a:buSzPts val="1400"/>
              <a:buFont typeface="Arial"/>
              <a:buAutoNum type="arabicPeriod"/>
            </a:pPr>
            <a:r>
              <a:rPr b="1" i="0" lang="en" sz="1400" u="none" cap="none" strike="noStrike">
                <a:solidFill>
                  <a:srgbClr val="1F497D"/>
                </a:solidFill>
                <a:latin typeface="Arial"/>
                <a:ea typeface="Arial"/>
                <a:cs typeface="Arial"/>
                <a:sym typeface="Arial"/>
              </a:rPr>
              <a:t>Java		   644</a:t>
            </a:r>
            <a:endParaRPr b="1" i="0" sz="1400" u="none" cap="none" strike="noStrike">
              <a:solidFill>
                <a:srgbClr val="1F497D"/>
              </a:solidFill>
              <a:latin typeface="Arial"/>
              <a:ea typeface="Arial"/>
              <a:cs typeface="Arial"/>
              <a:sym typeface="Arial"/>
            </a:endParaRPr>
          </a:p>
          <a:p>
            <a:pPr indent="-317500" lvl="0" marL="457200" marR="0" rtl="0" algn="l">
              <a:lnSpc>
                <a:spcPct val="100000"/>
              </a:lnSpc>
              <a:spcBef>
                <a:spcPts val="0"/>
              </a:spcBef>
              <a:spcAft>
                <a:spcPts val="0"/>
              </a:spcAft>
              <a:buClr>
                <a:srgbClr val="1F497D"/>
              </a:buClr>
              <a:buSzPts val="1400"/>
              <a:buFont typeface="Arial"/>
              <a:buAutoNum type="arabicPeriod"/>
            </a:pPr>
            <a:r>
              <a:rPr b="1" i="0" lang="en" sz="1400" u="none" cap="none" strike="noStrike">
                <a:solidFill>
                  <a:srgbClr val="1F497D"/>
                </a:solidFill>
                <a:latin typeface="Arial"/>
                <a:ea typeface="Arial"/>
                <a:cs typeface="Arial"/>
                <a:sym typeface="Arial"/>
              </a:rPr>
              <a:t>Scala	   320</a:t>
            </a:r>
            <a:endParaRPr b="1" i="0" sz="1400" u="none" cap="none" strike="noStrike">
              <a:solidFill>
                <a:srgbClr val="1F497D"/>
              </a:solidFill>
              <a:latin typeface="Arial"/>
              <a:ea typeface="Arial"/>
              <a:cs typeface="Arial"/>
              <a:sym typeface="Arial"/>
            </a:endParaRPr>
          </a:p>
        </p:txBody>
      </p:sp>
      <p:sp>
        <p:nvSpPr>
          <p:cNvPr id="203" name="Google Shape;203;p23"/>
          <p:cNvSpPr txBox="1"/>
          <p:nvPr/>
        </p:nvSpPr>
        <p:spPr>
          <a:xfrm>
            <a:off x="5991225" y="3139475"/>
            <a:ext cx="2566200" cy="1713900"/>
          </a:xfrm>
          <a:prstGeom prst="rect">
            <a:avLst/>
          </a:prstGeom>
          <a:solidFill>
            <a:srgbClr val="F4CCCC"/>
          </a:solid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rgbClr val="000000"/>
              </a:buClr>
              <a:buSzPts val="1600"/>
              <a:buFont typeface="Arial"/>
              <a:buNone/>
            </a:pPr>
            <a:r>
              <a:rPr b="1" i="0" lang="en" sz="1600" u="none" cap="none" strike="noStrike">
                <a:solidFill>
                  <a:srgbClr val="660000"/>
                </a:solidFill>
                <a:latin typeface="Arial"/>
                <a:ea typeface="Arial"/>
                <a:cs typeface="Arial"/>
                <a:sym typeface="Arial"/>
              </a:rPr>
              <a:t>השמות הפופולריים בישראל</a:t>
            </a:r>
            <a:endParaRPr b="1" i="0" sz="1600" u="none" cap="none" strike="noStrike">
              <a:solidFill>
                <a:srgbClr val="66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600"/>
              <a:buFont typeface="Arial"/>
              <a:buNone/>
            </a:pPr>
            <a:r>
              <a:t/>
            </a:r>
            <a:endParaRPr b="1" i="0" sz="600" u="none" cap="none" strike="noStrike">
              <a:solidFill>
                <a:srgbClr val="660000"/>
              </a:solidFill>
              <a:latin typeface="Arial"/>
              <a:ea typeface="Arial"/>
              <a:cs typeface="Arial"/>
              <a:sym typeface="Arial"/>
            </a:endParaRPr>
          </a:p>
          <a:p>
            <a:pPr indent="-317500" lvl="0" marL="457200" marR="0" rtl="1" algn="r">
              <a:lnSpc>
                <a:spcPct val="100000"/>
              </a:lnSpc>
              <a:spcBef>
                <a:spcPts val="0"/>
              </a:spcBef>
              <a:spcAft>
                <a:spcPts val="0"/>
              </a:spcAft>
              <a:buClr>
                <a:srgbClr val="660000"/>
              </a:buClr>
              <a:buSzPts val="1400"/>
              <a:buFont typeface="Arial"/>
              <a:buAutoNum type="arabicPeriod"/>
            </a:pPr>
            <a:r>
              <a:rPr b="1" i="0" lang="en" sz="1400" u="none" cap="none" strike="noStrike">
                <a:solidFill>
                  <a:srgbClr val="660000"/>
                </a:solidFill>
                <a:latin typeface="Arial"/>
                <a:ea typeface="Arial"/>
                <a:cs typeface="Arial"/>
                <a:sym typeface="Arial"/>
              </a:rPr>
              <a:t>נעה (בת)	1,440</a:t>
            </a:r>
            <a:endParaRPr b="1" i="0" sz="1400" u="none" cap="none" strike="noStrike">
              <a:solidFill>
                <a:srgbClr val="660000"/>
              </a:solidFill>
              <a:latin typeface="Arial"/>
              <a:ea typeface="Arial"/>
              <a:cs typeface="Arial"/>
              <a:sym typeface="Arial"/>
            </a:endParaRPr>
          </a:p>
          <a:p>
            <a:pPr indent="-317500" lvl="0" marL="457200" marR="0" rtl="1" algn="r">
              <a:lnSpc>
                <a:spcPct val="100000"/>
              </a:lnSpc>
              <a:spcBef>
                <a:spcPts val="0"/>
              </a:spcBef>
              <a:spcAft>
                <a:spcPts val="0"/>
              </a:spcAft>
              <a:buClr>
                <a:srgbClr val="660000"/>
              </a:buClr>
              <a:buSzPts val="1400"/>
              <a:buFont typeface="Arial"/>
              <a:buAutoNum type="arabicPeriod"/>
            </a:pPr>
            <a:r>
              <a:rPr b="1" i="0" lang="en" sz="1400" u="none" cap="none" strike="noStrike">
                <a:solidFill>
                  <a:srgbClr val="660000"/>
                </a:solidFill>
                <a:latin typeface="Arial"/>
                <a:ea typeface="Arial"/>
                <a:cs typeface="Arial"/>
                <a:sym typeface="Arial"/>
              </a:rPr>
              <a:t>נועם (בן)	1,414</a:t>
            </a:r>
            <a:endParaRPr b="1" i="0" sz="1400" u="none" cap="none" strike="noStrike">
              <a:solidFill>
                <a:srgbClr val="660000"/>
              </a:solidFill>
              <a:latin typeface="Arial"/>
              <a:ea typeface="Arial"/>
              <a:cs typeface="Arial"/>
              <a:sym typeface="Arial"/>
            </a:endParaRPr>
          </a:p>
          <a:p>
            <a:pPr indent="-317500" lvl="0" marL="457200" marR="0" rtl="1" algn="r">
              <a:lnSpc>
                <a:spcPct val="100000"/>
              </a:lnSpc>
              <a:spcBef>
                <a:spcPts val="0"/>
              </a:spcBef>
              <a:spcAft>
                <a:spcPts val="0"/>
              </a:spcAft>
              <a:buClr>
                <a:srgbClr val="660000"/>
              </a:buClr>
              <a:buSzPts val="1400"/>
              <a:buFont typeface="Arial"/>
              <a:buAutoNum type="arabicPeriod"/>
            </a:pPr>
            <a:r>
              <a:rPr b="1" i="0" lang="en" sz="1400" u="none" cap="none" strike="noStrike">
                <a:solidFill>
                  <a:srgbClr val="660000"/>
                </a:solidFill>
                <a:latin typeface="Arial"/>
                <a:ea typeface="Arial"/>
                <a:cs typeface="Arial"/>
                <a:sym typeface="Arial"/>
              </a:rPr>
              <a:t>דוד (בן)	1,400</a:t>
            </a:r>
            <a:endParaRPr b="1" i="0" sz="1400" u="none" cap="none" strike="noStrike">
              <a:solidFill>
                <a:srgbClr val="660000"/>
              </a:solidFill>
              <a:latin typeface="Arial"/>
              <a:ea typeface="Arial"/>
              <a:cs typeface="Arial"/>
              <a:sym typeface="Arial"/>
            </a:endParaRPr>
          </a:p>
          <a:p>
            <a:pPr indent="-317500" lvl="0" marL="457200" marR="0" rtl="1" algn="r">
              <a:lnSpc>
                <a:spcPct val="100000"/>
              </a:lnSpc>
              <a:spcBef>
                <a:spcPts val="0"/>
              </a:spcBef>
              <a:spcAft>
                <a:spcPts val="0"/>
              </a:spcAft>
              <a:buClr>
                <a:srgbClr val="660000"/>
              </a:buClr>
              <a:buSzPts val="1400"/>
              <a:buFont typeface="Arial"/>
              <a:buAutoNum type="arabicPeriod"/>
            </a:pPr>
            <a:r>
              <a:rPr b="1" i="0" lang="en" sz="1400" u="none" cap="none" strike="noStrike">
                <a:solidFill>
                  <a:srgbClr val="660000"/>
                </a:solidFill>
                <a:latin typeface="Arial"/>
                <a:ea typeface="Arial"/>
                <a:cs typeface="Arial"/>
                <a:sym typeface="Arial"/>
              </a:rPr>
              <a:t>תמר (בת) 	1,323</a:t>
            </a:r>
            <a:endParaRPr b="1" i="0" sz="1400" u="none" cap="none" strike="noStrike">
              <a:solidFill>
                <a:srgbClr val="660000"/>
              </a:solidFill>
              <a:latin typeface="Arial"/>
              <a:ea typeface="Arial"/>
              <a:cs typeface="Arial"/>
              <a:sym typeface="Arial"/>
            </a:endParaRPr>
          </a:p>
          <a:p>
            <a:pPr indent="-317500" lvl="0" marL="457200" marR="0" rtl="1" algn="r">
              <a:lnSpc>
                <a:spcPct val="100000"/>
              </a:lnSpc>
              <a:spcBef>
                <a:spcPts val="0"/>
              </a:spcBef>
              <a:spcAft>
                <a:spcPts val="0"/>
              </a:spcAft>
              <a:buClr>
                <a:srgbClr val="660000"/>
              </a:buClr>
              <a:buSzPts val="1400"/>
              <a:buFont typeface="Arial"/>
              <a:buAutoNum type="arabicPeriod"/>
            </a:pPr>
            <a:r>
              <a:rPr b="1" i="0" lang="en" sz="1400" u="none" cap="none" strike="noStrike">
                <a:solidFill>
                  <a:srgbClr val="660000"/>
                </a:solidFill>
                <a:latin typeface="Arial"/>
                <a:ea typeface="Arial"/>
                <a:cs typeface="Arial"/>
                <a:sym typeface="Arial"/>
              </a:rPr>
              <a:t>אורי (בן)	1,320</a:t>
            </a:r>
            <a:endParaRPr b="1" i="0" sz="1400" u="none" cap="none" strike="noStrike">
              <a:solidFill>
                <a:srgbClr val="660000"/>
              </a:solidFill>
              <a:latin typeface="Arial"/>
              <a:ea typeface="Arial"/>
              <a:cs typeface="Arial"/>
              <a:sym typeface="Arial"/>
            </a:endParaRPr>
          </a:p>
        </p:txBody>
      </p:sp>
      <p:sp>
        <p:nvSpPr>
          <p:cNvPr id="204" name="Google Shape;204;p23"/>
          <p:cNvSpPr txBox="1"/>
          <p:nvPr/>
        </p:nvSpPr>
        <p:spPr>
          <a:xfrm>
            <a:off x="304400" y="179350"/>
            <a:ext cx="8547900" cy="76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Central Tendency Measures</a:t>
            </a:r>
            <a:endParaRPr b="1" i="0" sz="3000" u="none" cap="none" strike="noStrike">
              <a:solidFill>
                <a:srgbClr val="FFFFFF"/>
              </a:solidFill>
              <a:latin typeface="Arial"/>
              <a:ea typeface="Arial"/>
              <a:cs typeface="Arial"/>
              <a:sym typeface="Arial"/>
            </a:endParaRPr>
          </a:p>
        </p:txBody>
      </p:sp>
      <p:sp>
        <p:nvSpPr>
          <p:cNvPr id="205" name="Google Shape;205;p23"/>
          <p:cNvSpPr txBox="1"/>
          <p:nvPr/>
        </p:nvSpPr>
        <p:spPr>
          <a:xfrm>
            <a:off x="262800" y="1276675"/>
            <a:ext cx="21405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000" u="none" cap="none" strike="noStrike">
                <a:solidFill>
                  <a:srgbClr val="FFFFFF"/>
                </a:solidFill>
                <a:latin typeface="Arial"/>
                <a:ea typeface="Arial"/>
                <a:cs typeface="Arial"/>
                <a:sym typeface="Arial"/>
              </a:rPr>
              <a:t>Central Tendency</a:t>
            </a:r>
            <a:endParaRPr b="1" i="0" sz="2000" u="none" cap="none" strike="noStrike">
              <a:solidFill>
                <a:srgbClr val="FFFFFF"/>
              </a:solidFill>
              <a:latin typeface="Arial"/>
              <a:ea typeface="Arial"/>
              <a:cs typeface="Arial"/>
              <a:sym typeface="Arial"/>
            </a:endParaRPr>
          </a:p>
        </p:txBody>
      </p:sp>
      <p:sp>
        <p:nvSpPr>
          <p:cNvPr id="206" name="Google Shape;206;p23"/>
          <p:cNvSpPr txBox="1"/>
          <p:nvPr/>
        </p:nvSpPr>
        <p:spPr>
          <a:xfrm>
            <a:off x="456800" y="21910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latin typeface="Arial"/>
                <a:ea typeface="Arial"/>
                <a:cs typeface="Arial"/>
                <a:sym typeface="Arial"/>
              </a:rPr>
              <a:t>Mode</a:t>
            </a:r>
            <a:endParaRPr b="1" i="0" sz="2400" u="none" cap="none" strike="noStrike">
              <a:solidFill>
                <a:srgbClr val="FFFF00"/>
              </a:solidFill>
              <a:latin typeface="Arial"/>
              <a:ea typeface="Arial"/>
              <a:cs typeface="Arial"/>
              <a:sym typeface="Arial"/>
            </a:endParaRPr>
          </a:p>
        </p:txBody>
      </p:sp>
      <p:sp>
        <p:nvSpPr>
          <p:cNvPr id="207" name="Google Shape;207;p23"/>
          <p:cNvSpPr txBox="1"/>
          <p:nvPr/>
        </p:nvSpPr>
        <p:spPr>
          <a:xfrm>
            <a:off x="456800" y="31816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Median</a:t>
            </a:r>
            <a:endParaRPr b="1" i="0" sz="2400" u="none" cap="none" strike="noStrike">
              <a:solidFill>
                <a:srgbClr val="FFFFFF"/>
              </a:solidFill>
              <a:latin typeface="Arial"/>
              <a:ea typeface="Arial"/>
              <a:cs typeface="Arial"/>
              <a:sym typeface="Arial"/>
            </a:endParaRPr>
          </a:p>
        </p:txBody>
      </p:sp>
      <p:sp>
        <p:nvSpPr>
          <p:cNvPr id="208" name="Google Shape;208;p23"/>
          <p:cNvSpPr txBox="1"/>
          <p:nvPr/>
        </p:nvSpPr>
        <p:spPr>
          <a:xfrm>
            <a:off x="380600" y="41722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Mean</a:t>
            </a:r>
            <a:endParaRPr b="1" i="0" sz="24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p59"/>
          <p:cNvPicPr preferRelativeResize="0"/>
          <p:nvPr/>
        </p:nvPicPr>
        <p:blipFill rotWithShape="1">
          <a:blip r:embed="rId3">
            <a:alphaModFix/>
          </a:blip>
          <a:srcRect b="0" l="0" r="0" t="0"/>
          <a:stretch/>
        </p:blipFill>
        <p:spPr>
          <a:xfrm>
            <a:off x="3330500" y="1375500"/>
            <a:ext cx="4980725" cy="3316650"/>
          </a:xfrm>
          <a:prstGeom prst="rect">
            <a:avLst/>
          </a:prstGeom>
          <a:noFill/>
          <a:ln>
            <a:noFill/>
          </a:ln>
        </p:spPr>
      </p:pic>
      <p:sp>
        <p:nvSpPr>
          <p:cNvPr id="555" name="Google Shape;555;p59"/>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556" name="Google Shape;556;p59"/>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Gaussian</a:t>
            </a:r>
            <a:endParaRPr b="1" i="0" sz="2400" u="none" cap="none" strike="noStrike">
              <a:solidFill>
                <a:srgbClr val="FFFFFF"/>
              </a:solidFill>
              <a:latin typeface="Arial"/>
              <a:ea typeface="Arial"/>
              <a:cs typeface="Arial"/>
              <a:sym typeface="Arial"/>
            </a:endParaRPr>
          </a:p>
        </p:txBody>
      </p:sp>
      <p:sp>
        <p:nvSpPr>
          <p:cNvPr id="557" name="Google Shape;557;p59"/>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t (Student)</a:t>
            </a:r>
            <a:endParaRPr b="1" i="0" sz="2400" u="none" cap="none" strike="noStrike">
              <a:solidFill>
                <a:srgbClr val="FFFFFF"/>
              </a:solidFill>
            </a:endParaRPr>
          </a:p>
        </p:txBody>
      </p:sp>
      <p:sp>
        <p:nvSpPr>
          <p:cNvPr id="558" name="Google Shape;558;p59"/>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rgbClr val="FFFF00"/>
                </a:solidFill>
              </a:rPr>
              <a:t>Binomial</a:t>
            </a:r>
            <a:endParaRPr b="1" i="0" sz="2400" u="none" cap="none" strike="noStrike">
              <a:solidFill>
                <a:srgbClr val="FFFF00"/>
              </a:solidFill>
            </a:endParaRPr>
          </a:p>
        </p:txBody>
      </p:sp>
      <p:sp>
        <p:nvSpPr>
          <p:cNvPr id="559" name="Google Shape;559;p59"/>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Gamma</a:t>
            </a:r>
            <a:endParaRPr b="1" i="0" sz="2400" u="none" cap="none" strike="noStrike">
              <a:solidFill>
                <a:srgbClr val="FFFF00"/>
              </a:solidFill>
              <a:latin typeface="Arial"/>
              <a:ea typeface="Arial"/>
              <a:cs typeface="Arial"/>
              <a:sym typeface="Arial"/>
            </a:endParaRPr>
          </a:p>
        </p:txBody>
      </p:sp>
      <p:sp>
        <p:nvSpPr>
          <p:cNvPr id="560" name="Google Shape;560;p59"/>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Poisson</a:t>
            </a:r>
            <a:endParaRPr b="1" i="0" sz="2400" u="none" cap="none" strike="noStrike">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0"/>
          <p:cNvSpPr txBox="1"/>
          <p:nvPr>
            <p:ph idx="4294967295" type="body"/>
          </p:nvPr>
        </p:nvSpPr>
        <p:spPr>
          <a:xfrm>
            <a:off x="2959275" y="1257450"/>
            <a:ext cx="5832300" cy="372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400">
                <a:solidFill>
                  <a:schemeClr val="lt1"/>
                </a:solidFill>
              </a:rPr>
              <a:t>Gamma distribution is a two-parameter family of  right-skewed, continuous probability distributions. It is widely used to model physical quantities that take positive values.</a:t>
            </a:r>
            <a:endParaRPr sz="2400">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sz="24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2400">
                <a:solidFill>
                  <a:schemeClr val="lt1"/>
                </a:solidFill>
              </a:rPr>
              <a:t>Special cases of the gamma distribution are: Chi-square, exponential and Erlang distributions</a:t>
            </a:r>
            <a:endParaRPr sz="2400">
              <a:solidFill>
                <a:srgbClr val="FFFFFF"/>
              </a:solidFill>
            </a:endParaRPr>
          </a:p>
        </p:txBody>
      </p:sp>
      <p:sp>
        <p:nvSpPr>
          <p:cNvPr id="566" name="Google Shape;566;p60"/>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567" name="Google Shape;567;p60"/>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Gaussian</a:t>
            </a:r>
            <a:endParaRPr b="1" i="0" sz="2400" u="none" cap="none" strike="noStrike">
              <a:solidFill>
                <a:srgbClr val="FFFFFF"/>
              </a:solidFill>
              <a:latin typeface="Arial"/>
              <a:ea typeface="Arial"/>
              <a:cs typeface="Arial"/>
              <a:sym typeface="Arial"/>
            </a:endParaRPr>
          </a:p>
        </p:txBody>
      </p:sp>
      <p:sp>
        <p:nvSpPr>
          <p:cNvPr id="568" name="Google Shape;568;p60"/>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t (Student)</a:t>
            </a:r>
            <a:endParaRPr b="1" i="0" sz="2400" u="none" cap="none" strike="noStrike">
              <a:solidFill>
                <a:srgbClr val="FFFFFF"/>
              </a:solidFill>
            </a:endParaRPr>
          </a:p>
        </p:txBody>
      </p:sp>
      <p:sp>
        <p:nvSpPr>
          <p:cNvPr id="569" name="Google Shape;569;p60"/>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rgbClr val="FFFFFF"/>
                </a:solidFill>
              </a:rPr>
              <a:t>Binomial</a:t>
            </a:r>
            <a:endParaRPr b="1" i="0" sz="2400" u="none" cap="none" strike="noStrike">
              <a:solidFill>
                <a:srgbClr val="FFFFFF"/>
              </a:solidFill>
            </a:endParaRPr>
          </a:p>
        </p:txBody>
      </p:sp>
      <p:sp>
        <p:nvSpPr>
          <p:cNvPr id="570" name="Google Shape;570;p60"/>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rPr>
              <a:t>Gamma</a:t>
            </a:r>
            <a:endParaRPr b="1" i="0" sz="2400" u="none" cap="none" strike="noStrike">
              <a:solidFill>
                <a:srgbClr val="FFFF00"/>
              </a:solidFill>
              <a:latin typeface="Arial"/>
              <a:ea typeface="Arial"/>
              <a:cs typeface="Arial"/>
              <a:sym typeface="Arial"/>
            </a:endParaRPr>
          </a:p>
        </p:txBody>
      </p:sp>
      <p:sp>
        <p:nvSpPr>
          <p:cNvPr id="571" name="Google Shape;571;p60"/>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Poisson</a:t>
            </a:r>
            <a:endParaRPr b="1" i="0" sz="2400" u="none" cap="none" strike="noStrike">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grpSp>
        <p:nvGrpSpPr>
          <p:cNvPr id="576" name="Google Shape;576;p61"/>
          <p:cNvGrpSpPr/>
          <p:nvPr/>
        </p:nvGrpSpPr>
        <p:grpSpPr>
          <a:xfrm>
            <a:off x="3612993" y="1690740"/>
            <a:ext cx="4567118" cy="3189077"/>
            <a:chOff x="467600" y="1081900"/>
            <a:chExt cx="5578500" cy="3860400"/>
          </a:xfrm>
        </p:grpSpPr>
        <p:sp>
          <p:nvSpPr>
            <p:cNvPr id="577" name="Google Shape;577;p61"/>
            <p:cNvSpPr/>
            <p:nvPr/>
          </p:nvSpPr>
          <p:spPr>
            <a:xfrm>
              <a:off x="467600" y="1081900"/>
              <a:ext cx="5578500" cy="386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8" name="Google Shape;578;p61"/>
            <p:cNvPicPr preferRelativeResize="0"/>
            <p:nvPr/>
          </p:nvPicPr>
          <p:blipFill rotWithShape="1">
            <a:blip r:embed="rId3">
              <a:alphaModFix/>
            </a:blip>
            <a:srcRect b="0" l="0" r="0" t="0"/>
            <a:stretch/>
          </p:blipFill>
          <p:spPr>
            <a:xfrm>
              <a:off x="768600" y="1352738"/>
              <a:ext cx="4978099" cy="3318725"/>
            </a:xfrm>
            <a:prstGeom prst="rect">
              <a:avLst/>
            </a:prstGeom>
            <a:noFill/>
            <a:ln>
              <a:noFill/>
            </a:ln>
          </p:spPr>
        </p:pic>
      </p:grpSp>
      <p:sp>
        <p:nvSpPr>
          <p:cNvPr id="579" name="Google Shape;579;p61"/>
          <p:cNvSpPr txBox="1"/>
          <p:nvPr/>
        </p:nvSpPr>
        <p:spPr>
          <a:xfrm>
            <a:off x="3776100" y="962200"/>
            <a:ext cx="3903900" cy="56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Chi-square (𝟀</a:t>
            </a:r>
            <a:r>
              <a:rPr b="0" baseline="30000" i="0" lang="en" sz="2400" u="none" cap="none" strike="noStrike">
                <a:solidFill>
                  <a:srgbClr val="FFFFFF"/>
                </a:solidFill>
                <a:latin typeface="Arial"/>
                <a:ea typeface="Arial"/>
                <a:cs typeface="Arial"/>
                <a:sym typeface="Arial"/>
              </a:rPr>
              <a:t>2</a:t>
            </a:r>
            <a:r>
              <a:rPr b="0" i="0" lang="en" sz="2400" u="none" cap="none" strike="noStrike">
                <a:solidFill>
                  <a:srgbClr val="FFFFFF"/>
                </a:solidFill>
                <a:latin typeface="Arial"/>
                <a:ea typeface="Arial"/>
                <a:cs typeface="Arial"/>
                <a:sym typeface="Arial"/>
              </a:rPr>
              <a:t>) distribution</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 k = degrees of freedom</a:t>
            </a:r>
            <a:endParaRPr b="0" i="0" sz="1400" u="none" cap="none" strike="noStrike">
              <a:solidFill>
                <a:srgbClr val="FFFFFF"/>
              </a:solidFill>
              <a:latin typeface="Arial"/>
              <a:ea typeface="Arial"/>
              <a:cs typeface="Arial"/>
              <a:sym typeface="Arial"/>
            </a:endParaRPr>
          </a:p>
        </p:txBody>
      </p:sp>
      <p:sp>
        <p:nvSpPr>
          <p:cNvPr id="580" name="Google Shape;580;p61"/>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581" name="Google Shape;581;p61"/>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Gaussian</a:t>
            </a:r>
            <a:endParaRPr b="1" i="0" sz="2400" u="none" cap="none" strike="noStrike">
              <a:solidFill>
                <a:srgbClr val="FFFFFF"/>
              </a:solidFill>
              <a:latin typeface="Arial"/>
              <a:ea typeface="Arial"/>
              <a:cs typeface="Arial"/>
              <a:sym typeface="Arial"/>
            </a:endParaRPr>
          </a:p>
        </p:txBody>
      </p:sp>
      <p:sp>
        <p:nvSpPr>
          <p:cNvPr id="582" name="Google Shape;582;p61"/>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t (Student)</a:t>
            </a:r>
            <a:endParaRPr b="1" i="0" sz="2400" u="none" cap="none" strike="noStrike">
              <a:solidFill>
                <a:srgbClr val="FFFFFF"/>
              </a:solidFill>
            </a:endParaRPr>
          </a:p>
        </p:txBody>
      </p:sp>
      <p:sp>
        <p:nvSpPr>
          <p:cNvPr id="583" name="Google Shape;583;p61"/>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rgbClr val="FFFFFF"/>
                </a:solidFill>
              </a:rPr>
              <a:t>Binomial</a:t>
            </a:r>
            <a:endParaRPr b="1" i="0" sz="2400" u="none" cap="none" strike="noStrike">
              <a:solidFill>
                <a:srgbClr val="FFFFFF"/>
              </a:solidFill>
            </a:endParaRPr>
          </a:p>
        </p:txBody>
      </p:sp>
      <p:sp>
        <p:nvSpPr>
          <p:cNvPr id="584" name="Google Shape;584;p61"/>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rPr>
              <a:t>Gamma</a:t>
            </a:r>
            <a:endParaRPr b="1" i="0" sz="2400" u="none" cap="none" strike="noStrike">
              <a:solidFill>
                <a:srgbClr val="FFFF00"/>
              </a:solidFill>
              <a:latin typeface="Arial"/>
              <a:ea typeface="Arial"/>
              <a:cs typeface="Arial"/>
              <a:sym typeface="Arial"/>
            </a:endParaRPr>
          </a:p>
        </p:txBody>
      </p:sp>
      <p:sp>
        <p:nvSpPr>
          <p:cNvPr id="585" name="Google Shape;585;p61"/>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Poisson</a:t>
            </a:r>
            <a:endParaRPr b="1" i="0" sz="2400" u="none" cap="none" strike="noStrike">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2"/>
          <p:cNvSpPr txBox="1"/>
          <p:nvPr/>
        </p:nvSpPr>
        <p:spPr>
          <a:xfrm>
            <a:off x="4103050" y="1125400"/>
            <a:ext cx="3903900" cy="56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Exponential distribution</a:t>
            </a:r>
            <a:endParaRPr b="1" i="0" sz="1400" u="none" cap="none" strike="noStrike">
              <a:solidFill>
                <a:srgbClr val="FFFFFF"/>
              </a:solidFill>
            </a:endParaRPr>
          </a:p>
        </p:txBody>
      </p:sp>
      <p:pic>
        <p:nvPicPr>
          <p:cNvPr id="591" name="Google Shape;591;p62"/>
          <p:cNvPicPr preferRelativeResize="0"/>
          <p:nvPr/>
        </p:nvPicPr>
        <p:blipFill rotWithShape="1">
          <a:blip r:embed="rId3">
            <a:alphaModFix/>
          </a:blip>
          <a:srcRect b="0" l="0" r="0" t="0"/>
          <a:stretch/>
        </p:blipFill>
        <p:spPr>
          <a:xfrm>
            <a:off x="3918400" y="1647000"/>
            <a:ext cx="4045050" cy="3236050"/>
          </a:xfrm>
          <a:prstGeom prst="rect">
            <a:avLst/>
          </a:prstGeom>
          <a:noFill/>
          <a:ln>
            <a:noFill/>
          </a:ln>
        </p:spPr>
      </p:pic>
      <p:sp>
        <p:nvSpPr>
          <p:cNvPr id="592" name="Google Shape;592;p62"/>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593" name="Google Shape;593;p62"/>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Gaussian</a:t>
            </a:r>
            <a:endParaRPr b="1" i="0" sz="2400" u="none" cap="none" strike="noStrike">
              <a:solidFill>
                <a:srgbClr val="FFFFFF"/>
              </a:solidFill>
              <a:latin typeface="Arial"/>
              <a:ea typeface="Arial"/>
              <a:cs typeface="Arial"/>
              <a:sym typeface="Arial"/>
            </a:endParaRPr>
          </a:p>
        </p:txBody>
      </p:sp>
      <p:sp>
        <p:nvSpPr>
          <p:cNvPr id="594" name="Google Shape;594;p62"/>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t (Student)</a:t>
            </a:r>
            <a:endParaRPr b="1" i="0" sz="2400" u="none" cap="none" strike="noStrike">
              <a:solidFill>
                <a:srgbClr val="FFFFFF"/>
              </a:solidFill>
            </a:endParaRPr>
          </a:p>
        </p:txBody>
      </p:sp>
      <p:sp>
        <p:nvSpPr>
          <p:cNvPr id="595" name="Google Shape;595;p62"/>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rgbClr val="FFFFFF"/>
                </a:solidFill>
              </a:rPr>
              <a:t>Binomial</a:t>
            </a:r>
            <a:endParaRPr b="1" i="0" sz="2400" u="none" cap="none" strike="noStrike">
              <a:solidFill>
                <a:srgbClr val="FFFFFF"/>
              </a:solidFill>
            </a:endParaRPr>
          </a:p>
        </p:txBody>
      </p:sp>
      <p:sp>
        <p:nvSpPr>
          <p:cNvPr id="596" name="Google Shape;596;p62"/>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rPr>
              <a:t>Gamma</a:t>
            </a:r>
            <a:endParaRPr b="1" i="0" sz="2400" u="none" cap="none" strike="noStrike">
              <a:solidFill>
                <a:srgbClr val="FFFF00"/>
              </a:solidFill>
              <a:latin typeface="Arial"/>
              <a:ea typeface="Arial"/>
              <a:cs typeface="Arial"/>
              <a:sym typeface="Arial"/>
            </a:endParaRPr>
          </a:p>
        </p:txBody>
      </p:sp>
      <p:sp>
        <p:nvSpPr>
          <p:cNvPr id="597" name="Google Shape;597;p62"/>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Poisson</a:t>
            </a:r>
            <a:endParaRPr b="1" i="0" sz="2400" u="none" cap="none" strike="noStrike">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3"/>
          <p:cNvSpPr txBox="1"/>
          <p:nvPr>
            <p:ph idx="4294967295" type="body"/>
          </p:nvPr>
        </p:nvSpPr>
        <p:spPr>
          <a:xfrm>
            <a:off x="2826300" y="1152475"/>
            <a:ext cx="5832300" cy="372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A Poisson distribution is the probability distribution that results from a Poisson experiment, which has the following properties:</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The experiment results in outcomes that can be classified as successes or failures.</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The average number of successes (μ) that occurs in a specified region is known.</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The probability that a success will occur is proportional to the size of the region.</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The probability that a success will occur in an extremely small region is virtually zero.</a:t>
            </a:r>
            <a:endParaRPr>
              <a:solidFill>
                <a:srgbClr val="FFFFFF"/>
              </a:solidFill>
            </a:endParaRPr>
          </a:p>
        </p:txBody>
      </p:sp>
      <p:sp>
        <p:nvSpPr>
          <p:cNvPr id="603" name="Google Shape;603;p63"/>
          <p:cNvSpPr txBox="1"/>
          <p:nvPr/>
        </p:nvSpPr>
        <p:spPr>
          <a:xfrm>
            <a:off x="347975" y="157600"/>
            <a:ext cx="8422800" cy="84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604" name="Google Shape;604;p63"/>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Gaussian</a:t>
            </a:r>
            <a:endParaRPr b="1" i="0" sz="2400" u="none" cap="none" strike="noStrike">
              <a:solidFill>
                <a:srgbClr val="FFFFFF"/>
              </a:solidFill>
              <a:latin typeface="Arial"/>
              <a:ea typeface="Arial"/>
              <a:cs typeface="Arial"/>
              <a:sym typeface="Arial"/>
            </a:endParaRPr>
          </a:p>
        </p:txBody>
      </p:sp>
      <p:sp>
        <p:nvSpPr>
          <p:cNvPr id="605" name="Google Shape;605;p63"/>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t (Student)</a:t>
            </a:r>
            <a:endParaRPr b="1" i="0" sz="2400" u="none" cap="none" strike="noStrike">
              <a:solidFill>
                <a:srgbClr val="FFFFFF"/>
              </a:solidFill>
            </a:endParaRPr>
          </a:p>
        </p:txBody>
      </p:sp>
      <p:sp>
        <p:nvSpPr>
          <p:cNvPr id="606" name="Google Shape;606;p63"/>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rgbClr val="FFFFFF"/>
                </a:solidFill>
              </a:rPr>
              <a:t>Binomial</a:t>
            </a:r>
            <a:endParaRPr b="1" i="0" sz="2400" u="none" cap="none" strike="noStrike">
              <a:solidFill>
                <a:srgbClr val="FFFFFF"/>
              </a:solidFill>
            </a:endParaRPr>
          </a:p>
        </p:txBody>
      </p:sp>
      <p:sp>
        <p:nvSpPr>
          <p:cNvPr id="607" name="Google Shape;607;p63"/>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Gamma</a:t>
            </a:r>
            <a:endParaRPr b="1" i="0" sz="2400" u="none" cap="none" strike="noStrike">
              <a:solidFill>
                <a:srgbClr val="FFFFFF"/>
              </a:solidFill>
              <a:latin typeface="Arial"/>
              <a:ea typeface="Arial"/>
              <a:cs typeface="Arial"/>
              <a:sym typeface="Arial"/>
            </a:endParaRPr>
          </a:p>
        </p:txBody>
      </p:sp>
      <p:sp>
        <p:nvSpPr>
          <p:cNvPr id="608" name="Google Shape;608;p63"/>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rPr>
              <a:t>Poisson</a:t>
            </a:r>
            <a:endParaRPr b="1" i="0" sz="2400" u="none" cap="none" strike="noStrike">
              <a:solidFill>
                <a:srgbClr val="FFFF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4"/>
          <p:cNvSpPr txBox="1"/>
          <p:nvPr>
            <p:ph idx="4294967295" type="body"/>
          </p:nvPr>
        </p:nvSpPr>
        <p:spPr>
          <a:xfrm>
            <a:off x="2826300" y="1152475"/>
            <a:ext cx="5832300" cy="372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2000">
                <a:solidFill>
                  <a:schemeClr val="lt1"/>
                </a:solidFill>
              </a:rPr>
              <a:t>A special case of Poisson distribution is the called zero-inflated distribution where the most frequent observation is zero.</a:t>
            </a:r>
            <a:endParaRPr sz="2400">
              <a:solidFill>
                <a:srgbClr val="FFFFFF"/>
              </a:solidFill>
            </a:endParaRPr>
          </a:p>
        </p:txBody>
      </p:sp>
      <p:pic>
        <p:nvPicPr>
          <p:cNvPr id="614" name="Google Shape;614;p64"/>
          <p:cNvPicPr preferRelativeResize="0"/>
          <p:nvPr/>
        </p:nvPicPr>
        <p:blipFill rotWithShape="1">
          <a:blip r:embed="rId3">
            <a:alphaModFix/>
          </a:blip>
          <a:srcRect b="0" l="0" r="0" t="0"/>
          <a:stretch/>
        </p:blipFill>
        <p:spPr>
          <a:xfrm>
            <a:off x="4250600" y="2249375"/>
            <a:ext cx="2753751" cy="2598025"/>
          </a:xfrm>
          <a:prstGeom prst="rect">
            <a:avLst/>
          </a:prstGeom>
          <a:noFill/>
          <a:ln>
            <a:noFill/>
          </a:ln>
        </p:spPr>
      </p:pic>
      <p:sp>
        <p:nvSpPr>
          <p:cNvPr id="615" name="Google Shape;615;p64"/>
          <p:cNvSpPr txBox="1"/>
          <p:nvPr/>
        </p:nvSpPr>
        <p:spPr>
          <a:xfrm>
            <a:off x="347975" y="157600"/>
            <a:ext cx="8422800" cy="80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Data Distributions</a:t>
            </a:r>
            <a:endParaRPr b="1" i="0" sz="3000" u="none" cap="none" strike="noStrike">
              <a:solidFill>
                <a:srgbClr val="FFFFFF"/>
              </a:solidFill>
              <a:latin typeface="Arial"/>
              <a:ea typeface="Arial"/>
              <a:cs typeface="Arial"/>
              <a:sym typeface="Arial"/>
            </a:endParaRPr>
          </a:p>
        </p:txBody>
      </p:sp>
      <p:sp>
        <p:nvSpPr>
          <p:cNvPr id="616" name="Google Shape;616;p64"/>
          <p:cNvSpPr txBox="1"/>
          <p:nvPr/>
        </p:nvSpPr>
        <p:spPr>
          <a:xfrm>
            <a:off x="385025" y="1223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Gaussian</a:t>
            </a:r>
            <a:endParaRPr b="1" i="0" sz="2400" u="none" cap="none" strike="noStrike">
              <a:solidFill>
                <a:srgbClr val="FFFFFF"/>
              </a:solidFill>
              <a:latin typeface="Arial"/>
              <a:ea typeface="Arial"/>
              <a:cs typeface="Arial"/>
              <a:sym typeface="Arial"/>
            </a:endParaRPr>
          </a:p>
        </p:txBody>
      </p:sp>
      <p:sp>
        <p:nvSpPr>
          <p:cNvPr id="617" name="Google Shape;617;p64"/>
          <p:cNvSpPr txBox="1"/>
          <p:nvPr/>
        </p:nvSpPr>
        <p:spPr>
          <a:xfrm>
            <a:off x="385025" y="1985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t (Student)</a:t>
            </a:r>
            <a:endParaRPr b="1" i="0" sz="2400" u="none" cap="none" strike="noStrike">
              <a:solidFill>
                <a:srgbClr val="FFFFFF"/>
              </a:solidFill>
            </a:endParaRPr>
          </a:p>
        </p:txBody>
      </p:sp>
      <p:sp>
        <p:nvSpPr>
          <p:cNvPr id="618" name="Google Shape;618;p64"/>
          <p:cNvSpPr txBox="1"/>
          <p:nvPr/>
        </p:nvSpPr>
        <p:spPr>
          <a:xfrm>
            <a:off x="461225" y="2747100"/>
            <a:ext cx="19356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rgbClr val="FFFFFF"/>
                </a:solidFill>
              </a:rPr>
              <a:t>Binomial</a:t>
            </a:r>
            <a:endParaRPr b="1" i="0" sz="2400" u="none" cap="none" strike="noStrike">
              <a:solidFill>
                <a:srgbClr val="FFFFFF"/>
              </a:solidFill>
            </a:endParaRPr>
          </a:p>
        </p:txBody>
      </p:sp>
      <p:sp>
        <p:nvSpPr>
          <p:cNvPr id="619" name="Google Shape;619;p64"/>
          <p:cNvSpPr txBox="1"/>
          <p:nvPr/>
        </p:nvSpPr>
        <p:spPr>
          <a:xfrm>
            <a:off x="385025" y="3509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rPr>
              <a:t>Gamma</a:t>
            </a:r>
            <a:endParaRPr b="1" i="0" sz="2400" u="none" cap="none" strike="noStrike">
              <a:solidFill>
                <a:srgbClr val="FFFFFF"/>
              </a:solidFill>
              <a:latin typeface="Arial"/>
              <a:ea typeface="Arial"/>
              <a:cs typeface="Arial"/>
              <a:sym typeface="Arial"/>
            </a:endParaRPr>
          </a:p>
        </p:txBody>
      </p:sp>
      <p:sp>
        <p:nvSpPr>
          <p:cNvPr id="620" name="Google Shape;620;p64"/>
          <p:cNvSpPr txBox="1"/>
          <p:nvPr/>
        </p:nvSpPr>
        <p:spPr>
          <a:xfrm>
            <a:off x="385025" y="4271100"/>
            <a:ext cx="2011800" cy="50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rPr>
              <a:t>Poisson</a:t>
            </a:r>
            <a:endParaRPr b="1" i="0" sz="2400" u="none" cap="none" strike="noStrike">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nvSpPr>
        <p:spPr>
          <a:xfrm>
            <a:off x="5092275" y="1445725"/>
            <a:ext cx="1008900" cy="32049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Low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Low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Low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Low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Medium</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Medium</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High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High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High	</a:t>
            </a:r>
            <a:endParaRPr b="0" i="0" sz="1200" u="none" cap="none" strike="noStrike">
              <a:solidFill>
                <a:srgbClr val="000000"/>
              </a:solidFill>
              <a:latin typeface="Arial"/>
              <a:ea typeface="Arial"/>
              <a:cs typeface="Arial"/>
              <a:sym typeface="Arial"/>
            </a:endParaRPr>
          </a:p>
        </p:txBody>
      </p:sp>
      <p:sp>
        <p:nvSpPr>
          <p:cNvPr id="214" name="Google Shape;214;p24"/>
          <p:cNvSpPr txBox="1"/>
          <p:nvPr/>
        </p:nvSpPr>
        <p:spPr>
          <a:xfrm>
            <a:off x="3474125" y="1445725"/>
            <a:ext cx="1008900" cy="32049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High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Low</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High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High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Low</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Low</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High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Medium</a:t>
            </a:r>
            <a:endParaRPr b="0" i="0" sz="1200" u="none" cap="none" strike="noStrike">
              <a:solidFill>
                <a:srgbClr val="000000"/>
              </a:solidFill>
              <a:latin typeface="Arial"/>
              <a:ea typeface="Arial"/>
              <a:cs typeface="Arial"/>
              <a:sym typeface="Arial"/>
            </a:endParaRPr>
          </a:p>
        </p:txBody>
      </p:sp>
      <p:sp>
        <p:nvSpPr>
          <p:cNvPr id="215" name="Google Shape;215;p24"/>
          <p:cNvSpPr txBox="1"/>
          <p:nvPr/>
        </p:nvSpPr>
        <p:spPr>
          <a:xfrm>
            <a:off x="6535950" y="4059550"/>
            <a:ext cx="1857600" cy="413400"/>
          </a:xfrm>
          <a:prstGeom prst="rect">
            <a:avLst/>
          </a:prstGeom>
          <a:solidFill>
            <a:srgbClr val="FFF2CC"/>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Mode = </a:t>
            </a:r>
            <a:r>
              <a:rPr b="1" i="0" lang="en" sz="1400" u="none" cap="none" strike="noStrike">
                <a:solidFill>
                  <a:srgbClr val="000000"/>
                </a:solidFill>
                <a:latin typeface="Arial"/>
                <a:ea typeface="Arial"/>
                <a:cs typeface="Arial"/>
                <a:sym typeface="Arial"/>
              </a:rPr>
              <a:t>Medium</a:t>
            </a:r>
            <a:endParaRPr b="1" i="0" sz="1400" u="none" cap="none" strike="noStrike">
              <a:solidFill>
                <a:srgbClr val="000000"/>
              </a:solidFill>
              <a:latin typeface="Arial"/>
              <a:ea typeface="Arial"/>
              <a:cs typeface="Arial"/>
              <a:sym typeface="Arial"/>
            </a:endParaRPr>
          </a:p>
        </p:txBody>
      </p:sp>
      <p:sp>
        <p:nvSpPr>
          <p:cNvPr id="216" name="Google Shape;216;p24"/>
          <p:cNvSpPr/>
          <p:nvPr/>
        </p:nvSpPr>
        <p:spPr>
          <a:xfrm>
            <a:off x="4646175" y="2756625"/>
            <a:ext cx="282900" cy="282600"/>
          </a:xfrm>
          <a:prstGeom prst="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p:nvPr/>
        </p:nvSpPr>
        <p:spPr>
          <a:xfrm>
            <a:off x="6170175" y="2832825"/>
            <a:ext cx="282900" cy="282600"/>
          </a:xfrm>
          <a:prstGeom prst="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txBox="1"/>
          <p:nvPr/>
        </p:nvSpPr>
        <p:spPr>
          <a:xfrm>
            <a:off x="6543725" y="2477575"/>
            <a:ext cx="1946400" cy="10038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sng" cap="none" strike="noStrike">
                <a:solidFill>
                  <a:srgbClr val="000000"/>
                </a:solidFill>
                <a:latin typeface="Arial"/>
                <a:ea typeface="Arial"/>
                <a:cs typeface="Arial"/>
                <a:sym typeface="Arial"/>
              </a:rPr>
              <a:t>Value		Frequency</a:t>
            </a:r>
            <a:endParaRPr b="1" i="0" sz="12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Medium		9</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Low			4</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High			3</a:t>
            </a:r>
            <a:endParaRPr b="0" i="0" sz="1200" u="none" cap="none" strike="noStrike">
              <a:solidFill>
                <a:srgbClr val="000000"/>
              </a:solidFill>
              <a:latin typeface="Arial"/>
              <a:ea typeface="Arial"/>
              <a:cs typeface="Arial"/>
              <a:sym typeface="Arial"/>
            </a:endParaRPr>
          </a:p>
        </p:txBody>
      </p:sp>
      <p:sp>
        <p:nvSpPr>
          <p:cNvPr id="219" name="Google Shape;219;p24"/>
          <p:cNvSpPr/>
          <p:nvPr/>
        </p:nvSpPr>
        <p:spPr>
          <a:xfrm>
            <a:off x="7266700" y="3602400"/>
            <a:ext cx="282900" cy="337200"/>
          </a:xfrm>
          <a:prstGeom prst="downArrow">
            <a:avLst>
              <a:gd fmla="val 50000" name="adj1"/>
              <a:gd fmla="val 38752"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4"/>
          <p:cNvSpPr txBox="1"/>
          <p:nvPr/>
        </p:nvSpPr>
        <p:spPr>
          <a:xfrm>
            <a:off x="304400" y="179350"/>
            <a:ext cx="8547900" cy="76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Central Tendency Measures</a:t>
            </a:r>
            <a:endParaRPr b="1" i="0" sz="3000" u="none" cap="none" strike="noStrike">
              <a:solidFill>
                <a:srgbClr val="FFFFFF"/>
              </a:solidFill>
              <a:latin typeface="Arial"/>
              <a:ea typeface="Arial"/>
              <a:cs typeface="Arial"/>
              <a:sym typeface="Arial"/>
            </a:endParaRPr>
          </a:p>
        </p:txBody>
      </p:sp>
      <p:sp>
        <p:nvSpPr>
          <p:cNvPr id="221" name="Google Shape;221;p24"/>
          <p:cNvSpPr txBox="1"/>
          <p:nvPr/>
        </p:nvSpPr>
        <p:spPr>
          <a:xfrm>
            <a:off x="262800" y="1276675"/>
            <a:ext cx="21405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000" u="none" cap="none" strike="noStrike">
                <a:solidFill>
                  <a:srgbClr val="FFFFFF"/>
                </a:solidFill>
                <a:latin typeface="Arial"/>
                <a:ea typeface="Arial"/>
                <a:cs typeface="Arial"/>
                <a:sym typeface="Arial"/>
              </a:rPr>
              <a:t>Central Tendency</a:t>
            </a:r>
            <a:endParaRPr b="1" i="0" sz="2000" u="none" cap="none" strike="noStrike">
              <a:solidFill>
                <a:srgbClr val="FFFFFF"/>
              </a:solidFill>
              <a:latin typeface="Arial"/>
              <a:ea typeface="Arial"/>
              <a:cs typeface="Arial"/>
              <a:sym typeface="Arial"/>
            </a:endParaRPr>
          </a:p>
        </p:txBody>
      </p:sp>
      <p:sp>
        <p:nvSpPr>
          <p:cNvPr id="222" name="Google Shape;222;p24"/>
          <p:cNvSpPr txBox="1"/>
          <p:nvPr/>
        </p:nvSpPr>
        <p:spPr>
          <a:xfrm>
            <a:off x="456800" y="21910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latin typeface="Arial"/>
                <a:ea typeface="Arial"/>
                <a:cs typeface="Arial"/>
                <a:sym typeface="Arial"/>
              </a:rPr>
              <a:t>Mode</a:t>
            </a:r>
            <a:endParaRPr b="1" i="0" sz="2400" u="none" cap="none" strike="noStrike">
              <a:solidFill>
                <a:srgbClr val="FFFF00"/>
              </a:solidFill>
              <a:latin typeface="Arial"/>
              <a:ea typeface="Arial"/>
              <a:cs typeface="Arial"/>
              <a:sym typeface="Arial"/>
            </a:endParaRPr>
          </a:p>
        </p:txBody>
      </p:sp>
      <p:sp>
        <p:nvSpPr>
          <p:cNvPr id="223" name="Google Shape;223;p24"/>
          <p:cNvSpPr txBox="1"/>
          <p:nvPr/>
        </p:nvSpPr>
        <p:spPr>
          <a:xfrm>
            <a:off x="456800" y="31816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Median</a:t>
            </a:r>
            <a:endParaRPr b="1" i="0" sz="2400" u="none" cap="none" strike="noStrike">
              <a:solidFill>
                <a:srgbClr val="FFFFFF"/>
              </a:solidFill>
              <a:latin typeface="Arial"/>
              <a:ea typeface="Arial"/>
              <a:cs typeface="Arial"/>
              <a:sym typeface="Arial"/>
            </a:endParaRPr>
          </a:p>
        </p:txBody>
      </p:sp>
      <p:sp>
        <p:nvSpPr>
          <p:cNvPr id="224" name="Google Shape;224;p24"/>
          <p:cNvSpPr txBox="1"/>
          <p:nvPr/>
        </p:nvSpPr>
        <p:spPr>
          <a:xfrm>
            <a:off x="380600" y="41722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Mean</a:t>
            </a:r>
            <a:endParaRPr b="1" i="0" sz="24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3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3300"/>
                                        <p:tgtEl>
                                          <p:spTgt spid="219"/>
                                        </p:tgtEl>
                                      </p:cBhvr>
                                    </p:animEffect>
                                  </p:childTnLst>
                                </p:cTn>
                              </p:par>
                            </p:childTnLst>
                          </p:cTn>
                        </p:par>
                        <p:par>
                          <p:cTn fill="hold">
                            <p:stCondLst>
                              <p:cond delay="43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nvSpPr>
        <p:spPr>
          <a:xfrm>
            <a:off x="2819000" y="1505275"/>
            <a:ext cx="5817600" cy="319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The </a:t>
            </a:r>
            <a:r>
              <a:rPr b="1" i="0" lang="en" sz="2400" u="sng" cap="none" strike="noStrike">
                <a:solidFill>
                  <a:srgbClr val="FFFFFF"/>
                </a:solidFill>
                <a:latin typeface="Arial"/>
                <a:ea typeface="Arial"/>
                <a:cs typeface="Arial"/>
                <a:sym typeface="Arial"/>
              </a:rPr>
              <a:t>median</a:t>
            </a:r>
            <a:r>
              <a:rPr b="0" i="0" lang="en" sz="2400" u="none" cap="none" strike="noStrike">
                <a:solidFill>
                  <a:srgbClr val="FFFFFF"/>
                </a:solidFill>
                <a:latin typeface="Arial"/>
                <a:ea typeface="Arial"/>
                <a:cs typeface="Arial"/>
                <a:sym typeface="Arial"/>
              </a:rPr>
              <a:t> is the value separating the higher half from the lower half of a data variable.</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It could be used for any continuous or ordinal data types.</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30" name="Google Shape;230;p25"/>
          <p:cNvSpPr txBox="1"/>
          <p:nvPr/>
        </p:nvSpPr>
        <p:spPr>
          <a:xfrm>
            <a:off x="304400" y="179350"/>
            <a:ext cx="8547900" cy="76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Central Tendency Measures</a:t>
            </a:r>
            <a:endParaRPr b="1" i="0" sz="3000" u="none" cap="none" strike="noStrike">
              <a:solidFill>
                <a:srgbClr val="FFFFFF"/>
              </a:solidFill>
              <a:latin typeface="Arial"/>
              <a:ea typeface="Arial"/>
              <a:cs typeface="Arial"/>
              <a:sym typeface="Arial"/>
            </a:endParaRPr>
          </a:p>
        </p:txBody>
      </p:sp>
      <p:sp>
        <p:nvSpPr>
          <p:cNvPr id="231" name="Google Shape;231;p25"/>
          <p:cNvSpPr txBox="1"/>
          <p:nvPr/>
        </p:nvSpPr>
        <p:spPr>
          <a:xfrm>
            <a:off x="262800" y="1276675"/>
            <a:ext cx="21405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000" u="none" cap="none" strike="noStrike">
                <a:solidFill>
                  <a:srgbClr val="FFFFFF"/>
                </a:solidFill>
                <a:latin typeface="Arial"/>
                <a:ea typeface="Arial"/>
                <a:cs typeface="Arial"/>
                <a:sym typeface="Arial"/>
              </a:rPr>
              <a:t>Central Tendency</a:t>
            </a:r>
            <a:endParaRPr b="1" i="0" sz="2000" u="none" cap="none" strike="noStrike">
              <a:solidFill>
                <a:srgbClr val="FFFFFF"/>
              </a:solidFill>
              <a:latin typeface="Arial"/>
              <a:ea typeface="Arial"/>
              <a:cs typeface="Arial"/>
              <a:sym typeface="Arial"/>
            </a:endParaRPr>
          </a:p>
        </p:txBody>
      </p:sp>
      <p:sp>
        <p:nvSpPr>
          <p:cNvPr id="232" name="Google Shape;232;p25"/>
          <p:cNvSpPr txBox="1"/>
          <p:nvPr/>
        </p:nvSpPr>
        <p:spPr>
          <a:xfrm>
            <a:off x="456800" y="21910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Mode</a:t>
            </a:r>
            <a:endParaRPr b="1" i="0" sz="2400" u="none" cap="none" strike="noStrike">
              <a:solidFill>
                <a:srgbClr val="FFFFFF"/>
              </a:solidFill>
              <a:latin typeface="Arial"/>
              <a:ea typeface="Arial"/>
              <a:cs typeface="Arial"/>
              <a:sym typeface="Arial"/>
            </a:endParaRPr>
          </a:p>
        </p:txBody>
      </p:sp>
      <p:sp>
        <p:nvSpPr>
          <p:cNvPr id="233" name="Google Shape;233;p25"/>
          <p:cNvSpPr txBox="1"/>
          <p:nvPr/>
        </p:nvSpPr>
        <p:spPr>
          <a:xfrm>
            <a:off x="456800" y="31816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latin typeface="Arial"/>
                <a:ea typeface="Arial"/>
                <a:cs typeface="Arial"/>
                <a:sym typeface="Arial"/>
              </a:rPr>
              <a:t>Median</a:t>
            </a:r>
            <a:endParaRPr b="1" i="0" sz="2400" u="none" cap="none" strike="noStrike">
              <a:solidFill>
                <a:srgbClr val="FFFF00"/>
              </a:solidFill>
              <a:latin typeface="Arial"/>
              <a:ea typeface="Arial"/>
              <a:cs typeface="Arial"/>
              <a:sym typeface="Arial"/>
            </a:endParaRPr>
          </a:p>
        </p:txBody>
      </p:sp>
      <p:sp>
        <p:nvSpPr>
          <p:cNvPr id="234" name="Google Shape;234;p25"/>
          <p:cNvSpPr txBox="1"/>
          <p:nvPr/>
        </p:nvSpPr>
        <p:spPr>
          <a:xfrm>
            <a:off x="380600" y="41722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Mean</a:t>
            </a:r>
            <a:endParaRPr b="1" i="0" sz="24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p26"/>
          <p:cNvGrpSpPr/>
          <p:nvPr/>
        </p:nvGrpSpPr>
        <p:grpSpPr>
          <a:xfrm>
            <a:off x="3613666" y="1353126"/>
            <a:ext cx="4283229" cy="3089620"/>
            <a:chOff x="3183775" y="2868975"/>
            <a:chExt cx="2776450" cy="2040700"/>
          </a:xfrm>
        </p:grpSpPr>
        <p:pic>
          <p:nvPicPr>
            <p:cNvPr id="240" name="Google Shape;240;p26"/>
            <p:cNvPicPr preferRelativeResize="0"/>
            <p:nvPr/>
          </p:nvPicPr>
          <p:blipFill rotWithShape="1">
            <a:blip r:embed="rId3">
              <a:alphaModFix/>
            </a:blip>
            <a:srcRect b="0" l="0" r="0" t="0"/>
            <a:stretch/>
          </p:blipFill>
          <p:spPr>
            <a:xfrm>
              <a:off x="3183775" y="2868975"/>
              <a:ext cx="2776450" cy="2040700"/>
            </a:xfrm>
            <a:prstGeom prst="rect">
              <a:avLst/>
            </a:prstGeom>
            <a:noFill/>
            <a:ln>
              <a:noFill/>
            </a:ln>
          </p:spPr>
        </p:pic>
        <p:sp>
          <p:nvSpPr>
            <p:cNvPr id="241" name="Google Shape;241;p26"/>
            <p:cNvSpPr/>
            <p:nvPr/>
          </p:nvSpPr>
          <p:spPr>
            <a:xfrm>
              <a:off x="3718975" y="3029125"/>
              <a:ext cx="937500" cy="326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6"/>
            <p:cNvSpPr/>
            <p:nvPr/>
          </p:nvSpPr>
          <p:spPr>
            <a:xfrm>
              <a:off x="4480975" y="3029125"/>
              <a:ext cx="937500" cy="3261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6"/>
            <p:cNvSpPr/>
            <p:nvPr/>
          </p:nvSpPr>
          <p:spPr>
            <a:xfrm>
              <a:off x="3642775" y="3791125"/>
              <a:ext cx="937500" cy="326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6"/>
            <p:cNvSpPr/>
            <p:nvPr/>
          </p:nvSpPr>
          <p:spPr>
            <a:xfrm>
              <a:off x="4580275" y="3791125"/>
              <a:ext cx="937500" cy="3261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26"/>
          <p:cNvSpPr txBox="1"/>
          <p:nvPr/>
        </p:nvSpPr>
        <p:spPr>
          <a:xfrm>
            <a:off x="304400" y="179350"/>
            <a:ext cx="8547900" cy="76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Central Tendency Measures</a:t>
            </a:r>
            <a:endParaRPr b="1" i="0" sz="3000" u="none" cap="none" strike="noStrike">
              <a:solidFill>
                <a:srgbClr val="FFFFFF"/>
              </a:solidFill>
              <a:latin typeface="Arial"/>
              <a:ea typeface="Arial"/>
              <a:cs typeface="Arial"/>
              <a:sym typeface="Arial"/>
            </a:endParaRPr>
          </a:p>
        </p:txBody>
      </p:sp>
      <p:sp>
        <p:nvSpPr>
          <p:cNvPr id="246" name="Google Shape;246;p26"/>
          <p:cNvSpPr txBox="1"/>
          <p:nvPr/>
        </p:nvSpPr>
        <p:spPr>
          <a:xfrm>
            <a:off x="262800" y="1276675"/>
            <a:ext cx="21405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000" u="none" cap="none" strike="noStrike">
                <a:solidFill>
                  <a:srgbClr val="FFFFFF"/>
                </a:solidFill>
                <a:latin typeface="Arial"/>
                <a:ea typeface="Arial"/>
                <a:cs typeface="Arial"/>
                <a:sym typeface="Arial"/>
              </a:rPr>
              <a:t>Central Tendency</a:t>
            </a:r>
            <a:endParaRPr b="1" i="0" sz="2000" u="none" cap="none" strike="noStrike">
              <a:solidFill>
                <a:srgbClr val="FFFFFF"/>
              </a:solidFill>
              <a:latin typeface="Arial"/>
              <a:ea typeface="Arial"/>
              <a:cs typeface="Arial"/>
              <a:sym typeface="Arial"/>
            </a:endParaRPr>
          </a:p>
        </p:txBody>
      </p:sp>
      <p:sp>
        <p:nvSpPr>
          <p:cNvPr id="247" name="Google Shape;247;p26"/>
          <p:cNvSpPr txBox="1"/>
          <p:nvPr/>
        </p:nvSpPr>
        <p:spPr>
          <a:xfrm>
            <a:off x="456800" y="21910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Mode</a:t>
            </a:r>
            <a:endParaRPr b="1" i="0" sz="2400" u="none" cap="none" strike="noStrike">
              <a:solidFill>
                <a:srgbClr val="FFFFFF"/>
              </a:solidFill>
              <a:latin typeface="Arial"/>
              <a:ea typeface="Arial"/>
              <a:cs typeface="Arial"/>
              <a:sym typeface="Arial"/>
            </a:endParaRPr>
          </a:p>
        </p:txBody>
      </p:sp>
      <p:sp>
        <p:nvSpPr>
          <p:cNvPr id="248" name="Google Shape;248;p26"/>
          <p:cNvSpPr txBox="1"/>
          <p:nvPr/>
        </p:nvSpPr>
        <p:spPr>
          <a:xfrm>
            <a:off x="456800" y="31816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latin typeface="Arial"/>
                <a:ea typeface="Arial"/>
                <a:cs typeface="Arial"/>
                <a:sym typeface="Arial"/>
              </a:rPr>
              <a:t>Median</a:t>
            </a:r>
            <a:endParaRPr b="1" i="0" sz="2400" u="none" cap="none" strike="noStrike">
              <a:solidFill>
                <a:srgbClr val="FFFF00"/>
              </a:solidFill>
              <a:latin typeface="Arial"/>
              <a:ea typeface="Arial"/>
              <a:cs typeface="Arial"/>
              <a:sym typeface="Arial"/>
            </a:endParaRPr>
          </a:p>
        </p:txBody>
      </p:sp>
      <p:sp>
        <p:nvSpPr>
          <p:cNvPr id="249" name="Google Shape;249;p26"/>
          <p:cNvSpPr txBox="1"/>
          <p:nvPr/>
        </p:nvSpPr>
        <p:spPr>
          <a:xfrm>
            <a:off x="380600" y="41722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Mean</a:t>
            </a:r>
            <a:endParaRPr b="1" i="0" sz="24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9"/>
                                        </p:tgtEl>
                                      </p:cBhvr>
                                    </p:animEffect>
                                    <p:set>
                                      <p:cBhvr>
                                        <p:cTn dur="1" fill="hold">
                                          <p:stCondLst>
                                            <p:cond delay="1000"/>
                                          </p:stCondLst>
                                        </p:cTn>
                                        <p:tgtEl>
                                          <p:spTgt spid="23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nvSpPr>
        <p:spPr>
          <a:xfrm>
            <a:off x="2895200" y="1125475"/>
            <a:ext cx="5817600" cy="38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FFFFFF"/>
                </a:solidFill>
                <a:latin typeface="Arial"/>
                <a:ea typeface="Arial"/>
                <a:cs typeface="Arial"/>
                <a:sym typeface="Arial"/>
              </a:rPr>
              <a:t>Mean (Arithmetic mean, Average)</a:t>
            </a:r>
            <a:r>
              <a:rPr b="0" i="0" lang="en" sz="2400" u="none" cap="none" strike="noStrike">
                <a:solidFill>
                  <a:srgbClr val="FFFFFF"/>
                </a:solidFill>
                <a:latin typeface="Arial"/>
                <a:ea typeface="Arial"/>
                <a:cs typeface="Arial"/>
                <a:sym typeface="Arial"/>
              </a:rPr>
              <a:t> is the sum of the values of all the observations divided by the total number of observations. It is sometimes represented with the greek character µ.</a:t>
            </a:r>
            <a:endParaRPr b="0" i="0" sz="2400" u="none" cap="none" strike="noStrike">
              <a:solidFill>
                <a:srgbClr val="FFFFFF"/>
              </a:solidFill>
              <a:latin typeface="Arial"/>
              <a:ea typeface="Arial"/>
              <a:cs typeface="Arial"/>
              <a:sym typeface="Arial"/>
            </a:endParaRPr>
          </a:p>
        </p:txBody>
      </p:sp>
      <p:grpSp>
        <p:nvGrpSpPr>
          <p:cNvPr id="255" name="Google Shape;255;p27"/>
          <p:cNvGrpSpPr/>
          <p:nvPr/>
        </p:nvGrpSpPr>
        <p:grpSpPr>
          <a:xfrm>
            <a:off x="4105479" y="3638450"/>
            <a:ext cx="3868021" cy="782029"/>
            <a:chOff x="761200" y="2821825"/>
            <a:chExt cx="4458300" cy="1054800"/>
          </a:xfrm>
        </p:grpSpPr>
        <p:sp>
          <p:nvSpPr>
            <p:cNvPr id="256" name="Google Shape;256;p27"/>
            <p:cNvSpPr/>
            <p:nvPr/>
          </p:nvSpPr>
          <p:spPr>
            <a:xfrm>
              <a:off x="761200" y="2821825"/>
              <a:ext cx="4458300" cy="105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7" name="Google Shape;257;p27"/>
            <p:cNvPicPr preferRelativeResize="0"/>
            <p:nvPr/>
          </p:nvPicPr>
          <p:blipFill rotWithShape="1">
            <a:blip r:embed="rId3">
              <a:alphaModFix/>
            </a:blip>
            <a:srcRect b="0" l="0" r="0" t="0"/>
            <a:stretch/>
          </p:blipFill>
          <p:spPr>
            <a:xfrm>
              <a:off x="899850" y="2944613"/>
              <a:ext cx="4181000" cy="809225"/>
            </a:xfrm>
            <a:prstGeom prst="rect">
              <a:avLst/>
            </a:prstGeom>
            <a:noFill/>
            <a:ln>
              <a:noFill/>
            </a:ln>
          </p:spPr>
        </p:pic>
      </p:grpSp>
      <p:sp>
        <p:nvSpPr>
          <p:cNvPr id="258" name="Google Shape;258;p27"/>
          <p:cNvSpPr txBox="1"/>
          <p:nvPr/>
        </p:nvSpPr>
        <p:spPr>
          <a:xfrm>
            <a:off x="304400" y="179350"/>
            <a:ext cx="8547900" cy="76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Arial"/>
                <a:ea typeface="Arial"/>
                <a:cs typeface="Arial"/>
                <a:sym typeface="Arial"/>
              </a:rPr>
              <a:t>Central Tendency Measures</a:t>
            </a:r>
            <a:endParaRPr b="1" i="0" sz="3000" u="none" cap="none" strike="noStrike">
              <a:solidFill>
                <a:srgbClr val="FFFFFF"/>
              </a:solidFill>
              <a:latin typeface="Arial"/>
              <a:ea typeface="Arial"/>
              <a:cs typeface="Arial"/>
              <a:sym typeface="Arial"/>
            </a:endParaRPr>
          </a:p>
        </p:txBody>
      </p:sp>
      <p:sp>
        <p:nvSpPr>
          <p:cNvPr id="259" name="Google Shape;259;p27"/>
          <p:cNvSpPr txBox="1"/>
          <p:nvPr/>
        </p:nvSpPr>
        <p:spPr>
          <a:xfrm>
            <a:off x="262800" y="1276675"/>
            <a:ext cx="2140500" cy="5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000" u="none" cap="none" strike="noStrike">
                <a:solidFill>
                  <a:srgbClr val="FFFFFF"/>
                </a:solidFill>
                <a:latin typeface="Arial"/>
                <a:ea typeface="Arial"/>
                <a:cs typeface="Arial"/>
                <a:sym typeface="Arial"/>
              </a:rPr>
              <a:t>Central Tendency</a:t>
            </a:r>
            <a:endParaRPr b="1" i="0" sz="2000" u="none" cap="none" strike="noStrike">
              <a:solidFill>
                <a:srgbClr val="FFFFFF"/>
              </a:solidFill>
              <a:latin typeface="Arial"/>
              <a:ea typeface="Arial"/>
              <a:cs typeface="Arial"/>
              <a:sym typeface="Arial"/>
            </a:endParaRPr>
          </a:p>
        </p:txBody>
      </p:sp>
      <p:sp>
        <p:nvSpPr>
          <p:cNvPr id="260" name="Google Shape;260;p27"/>
          <p:cNvSpPr txBox="1"/>
          <p:nvPr/>
        </p:nvSpPr>
        <p:spPr>
          <a:xfrm>
            <a:off x="456800" y="21910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Mode</a:t>
            </a:r>
            <a:endParaRPr b="1" i="0" sz="2400" u="none" cap="none" strike="noStrike">
              <a:solidFill>
                <a:srgbClr val="FFFFFF"/>
              </a:solidFill>
              <a:latin typeface="Arial"/>
              <a:ea typeface="Arial"/>
              <a:cs typeface="Arial"/>
              <a:sym typeface="Arial"/>
            </a:endParaRPr>
          </a:p>
        </p:txBody>
      </p:sp>
      <p:sp>
        <p:nvSpPr>
          <p:cNvPr id="261" name="Google Shape;261;p27"/>
          <p:cNvSpPr txBox="1"/>
          <p:nvPr/>
        </p:nvSpPr>
        <p:spPr>
          <a:xfrm>
            <a:off x="456800" y="31816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Median</a:t>
            </a:r>
            <a:endParaRPr b="1" i="0" sz="2400" u="none" cap="none" strike="noStrike">
              <a:solidFill>
                <a:srgbClr val="FFFFFF"/>
              </a:solidFill>
              <a:latin typeface="Arial"/>
              <a:ea typeface="Arial"/>
              <a:cs typeface="Arial"/>
              <a:sym typeface="Arial"/>
            </a:endParaRPr>
          </a:p>
        </p:txBody>
      </p:sp>
      <p:sp>
        <p:nvSpPr>
          <p:cNvPr id="262" name="Google Shape;262;p27"/>
          <p:cNvSpPr txBox="1"/>
          <p:nvPr/>
        </p:nvSpPr>
        <p:spPr>
          <a:xfrm>
            <a:off x="380600" y="4172275"/>
            <a:ext cx="1946400" cy="5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00"/>
                </a:solidFill>
                <a:latin typeface="Arial"/>
                <a:ea typeface="Arial"/>
                <a:cs typeface="Arial"/>
                <a:sym typeface="Arial"/>
              </a:rPr>
              <a:t>Mean</a:t>
            </a:r>
            <a:endParaRPr b="1" i="0" sz="2400" u="none" cap="none" strike="noStrike">
              <a:solidFill>
                <a:srgbClr val="FFFF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301350" y="263800"/>
            <a:ext cx="85413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solidFill>
                  <a:schemeClr val="lt1"/>
                </a:solidFill>
              </a:rPr>
              <a:t>Deviation Measures</a:t>
            </a:r>
            <a:endParaRPr sz="3000"/>
          </a:p>
        </p:txBody>
      </p:sp>
      <p:sp>
        <p:nvSpPr>
          <p:cNvPr id="268" name="Google Shape;268;p28"/>
          <p:cNvSpPr txBox="1"/>
          <p:nvPr/>
        </p:nvSpPr>
        <p:spPr>
          <a:xfrm>
            <a:off x="645375" y="1310175"/>
            <a:ext cx="7955700" cy="36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Arial"/>
                <a:ea typeface="Arial"/>
                <a:cs typeface="Arial"/>
                <a:sym typeface="Arial"/>
              </a:rPr>
              <a:t>Deviation Measures refers to the degree of dispersion (variability or spread) of the data around a central measure.</a:t>
            </a:r>
            <a:endParaRPr b="1" i="0" sz="2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Arial"/>
                <a:ea typeface="Arial"/>
                <a:cs typeface="Arial"/>
                <a:sym typeface="Arial"/>
              </a:rPr>
              <a:t>This deviation depends of the data distribution type.</a:t>
            </a:r>
            <a:endParaRPr b="1" i="0" sz="2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Arial"/>
                <a:ea typeface="Arial"/>
                <a:cs typeface="Arial"/>
                <a:sym typeface="Arial"/>
              </a:rPr>
              <a:t>For each data type different deviation measures are recommended. </a:t>
            </a:r>
            <a:endParaRPr b="1" i="0" sz="2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Scienc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