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Spectral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5AE370-B72F-4D26-8EA3-75DC7E31E9D1}">
  <a:tblStyle styleId="{995AE370-B72F-4D26-8EA3-75DC7E31E9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pectralExtraBold-bold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pectral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527375" y="1797050"/>
            <a:ext cx="3461400" cy="12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endParaRPr b="1" i="0" sz="3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idx="4294967295" type="body"/>
          </p:nvPr>
        </p:nvSpPr>
        <p:spPr>
          <a:xfrm>
            <a:off x="2971200" y="1095075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 ∩ B) = P(A) * P(B)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5396275" y="1891800"/>
            <a:ext cx="3251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P(e ∩ e) = ½ * ½ 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5794500" y="2976375"/>
            <a:ext cx="272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¼  = 0.25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7125100" y="25063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7125100" y="35731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5592000" y="4119375"/>
            <a:ext cx="3055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P(e ∩ e) = 25%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850" y="2129475"/>
            <a:ext cx="2233525" cy="22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idx="4294967295" type="body"/>
          </p:nvPr>
        </p:nvSpPr>
        <p:spPr>
          <a:xfrm>
            <a:off x="2949575" y="1245025"/>
            <a:ext cx="5763300" cy="3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00"/>
                </a:solidFill>
              </a:rPr>
              <a:t>אירועים תלוים</a:t>
            </a:r>
            <a:endParaRPr b="1" sz="3600">
              <a:solidFill>
                <a:srgbClr val="FFFF00"/>
              </a:solidFill>
            </a:endParaRPr>
          </a:p>
          <a:p>
            <a:pPr indent="0" lvl="0" marL="0" rt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chemeClr val="lt1"/>
                </a:solidFill>
              </a:rPr>
              <a:t>בינתן שני אירועים, כאשר התוצאה של אחד מהם משפיע באופן ישיר על התוצאה של השני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3000">
                <a:solidFill>
                  <a:srgbClr val="FFFFFF"/>
                </a:solidFill>
              </a:rPr>
              <a:t>P(A ∩ B) = P(A) * P(B|A)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idx="4294967295" type="body"/>
          </p:nvPr>
        </p:nvSpPr>
        <p:spPr>
          <a:xfrm>
            <a:off x="2873375" y="1171275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 ∩ B) = P(A) * P(B|A)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5320075" y="1891800"/>
            <a:ext cx="3251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P(K ∩ A) = 4/52 * 4/51 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4830650" y="2976375"/>
            <a:ext cx="3534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16/2652  = 0.006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6591700" y="25063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6667900" y="35731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5134800" y="4043175"/>
            <a:ext cx="3055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P(K ∩ A) = 0.6%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776" y="2070813"/>
            <a:ext cx="1963824" cy="2256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0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idx="4294967295" type="body"/>
          </p:nvPr>
        </p:nvSpPr>
        <p:spPr>
          <a:xfrm>
            <a:off x="2895000" y="1247475"/>
            <a:ext cx="56763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 ∩ B) = P(A) * P(B|A)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5396275" y="1891800"/>
            <a:ext cx="3251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P(A ∩ A) = 4/52 * 3/51 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4983050" y="2976375"/>
            <a:ext cx="3534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12/2652  = 0.0045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6667900" y="25063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6667900" y="35731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5211000" y="4043175"/>
            <a:ext cx="3055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P(A ∩ A) = 0.45%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400" y="2441100"/>
            <a:ext cx="2143360" cy="15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idx="4294967295" type="body"/>
          </p:nvPr>
        </p:nvSpPr>
        <p:spPr>
          <a:xfrm>
            <a:off x="2742600" y="1095075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00"/>
                </a:solidFill>
              </a:rPr>
              <a:t>אירועים סותרים</a:t>
            </a:r>
            <a:endParaRPr b="1" sz="3600">
              <a:solidFill>
                <a:srgbClr val="FFFF00"/>
              </a:solidFill>
            </a:endParaRPr>
          </a:p>
          <a:p>
            <a:pPr indent="0" lvl="0" marL="0" rt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chemeClr val="lt1"/>
                </a:solidFill>
              </a:rPr>
              <a:t>בינתן שני אירועים, ההסתברות שהתוצאה </a:t>
            </a:r>
            <a:r>
              <a:rPr b="1" lang="en" sz="2400">
                <a:solidFill>
                  <a:schemeClr val="lt1"/>
                </a:solidFill>
              </a:rPr>
              <a:t>ת</a:t>
            </a:r>
            <a:r>
              <a:rPr b="1" lang="en" sz="2400">
                <a:solidFill>
                  <a:schemeClr val="lt1"/>
                </a:solidFill>
              </a:rPr>
              <a:t>היה אחד משניהם, אך לא שניהם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3000">
                <a:solidFill>
                  <a:srgbClr val="FFFFFF"/>
                </a:solidFill>
              </a:rPr>
              <a:t>P(A OR B) = P(A) + P(B)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sz="3000">
                <a:solidFill>
                  <a:srgbClr val="FFFFFF"/>
                </a:solidFill>
              </a:rPr>
              <a:t>P(A ∪ B) = P(A) + P(B)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idx="4294967295" type="body"/>
          </p:nvPr>
        </p:nvSpPr>
        <p:spPr>
          <a:xfrm>
            <a:off x="2971200" y="1171275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 ∪ B) = P(A) + P(B)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357" name="Google Shape;3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550" y="2242525"/>
            <a:ext cx="2218950" cy="17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 txBox="1"/>
          <p:nvPr/>
        </p:nvSpPr>
        <p:spPr>
          <a:xfrm>
            <a:off x="5396275" y="1891800"/>
            <a:ext cx="3251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P(5 ∪ 6) = ⅙ + ⅙  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5794500" y="2976375"/>
            <a:ext cx="272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2/6 = 0.333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3"/>
          <p:cNvSpPr/>
          <p:nvPr/>
        </p:nvSpPr>
        <p:spPr>
          <a:xfrm>
            <a:off x="7125100" y="25063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7125100" y="35731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5592000" y="4119375"/>
            <a:ext cx="3055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P(5 ∪ 6) = 33.3%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idx="4294967295" type="body"/>
          </p:nvPr>
        </p:nvSpPr>
        <p:spPr>
          <a:xfrm>
            <a:off x="2971200" y="1171275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 ∪ B) = P(A) + P(B)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5070050" y="1891800"/>
            <a:ext cx="35778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P(K ∪ A) = 4/52 + 4/52 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4906850" y="2976375"/>
            <a:ext cx="3534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8/52  = 0.154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6667900" y="25063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6744100" y="35731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5211000" y="4043175"/>
            <a:ext cx="3055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P(K ∪ A) = 15.4%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976" y="2223213"/>
            <a:ext cx="1963824" cy="22566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4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idx="4294967295" type="body"/>
          </p:nvPr>
        </p:nvSpPr>
        <p:spPr>
          <a:xfrm>
            <a:off x="2742600" y="1095075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00"/>
                </a:solidFill>
              </a:rPr>
              <a:t>אירועים שאינם בלעדיים</a:t>
            </a:r>
            <a:endParaRPr b="1" sz="3600">
              <a:solidFill>
                <a:srgbClr val="FFFF00"/>
              </a:solidFill>
            </a:endParaRPr>
          </a:p>
          <a:p>
            <a:pPr indent="0" lvl="0" marL="0" rt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בינתן שני אירועים, ההסתברות שהתוצאה תהיה אחד משניהם או שניהם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 OR B) = P(A) + P(B) - P(A AND B)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 ∪ B) = P(A) + P(B) - P(A ∩ B)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idx="4294967295" type="body"/>
          </p:nvPr>
        </p:nvSpPr>
        <p:spPr>
          <a:xfrm>
            <a:off x="2971200" y="1095075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 ∪ B) = P(A) + P(B) - P(A ∩ B)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2511850" y="1854050"/>
            <a:ext cx="3207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Numbers that divide by 2 </a:t>
            </a:r>
            <a:endParaRPr b="1" i="0" sz="1800" u="none" cap="none" strike="noStrike">
              <a:solidFill>
                <a:srgbClr val="FF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OR</a:t>
            </a:r>
            <a:endParaRPr b="1" i="0" sz="1800" u="none" cap="none" strike="noStrike">
              <a:solidFill>
                <a:srgbClr val="FF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</a:rPr>
              <a:t>Numbers that divide by 3</a:t>
            </a:r>
            <a:endParaRPr b="1" i="0" sz="1800" u="none" cap="none" strike="noStrike">
              <a:solidFill>
                <a:srgbClr val="FFFF00"/>
              </a:solidFill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5559850" y="1930250"/>
            <a:ext cx="32079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6B8AF"/>
                </a:solidFill>
              </a:rPr>
              <a:t>Divide by 2:  [2, 4, 6]</a:t>
            </a:r>
            <a:endParaRPr b="1" i="0" sz="1800" u="none" cap="none" strike="noStrike">
              <a:solidFill>
                <a:srgbClr val="E6B8AF"/>
              </a:solidFill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5559850" y="2504150"/>
            <a:ext cx="3207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B6D7A8"/>
                </a:solidFill>
              </a:rPr>
              <a:t>Divide by 3: [3, 6]</a:t>
            </a:r>
            <a:endParaRPr b="1" i="0" sz="1800" u="none" cap="none" strike="noStrike">
              <a:solidFill>
                <a:srgbClr val="B6D7A8"/>
              </a:solidFill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5058225" y="3647775"/>
            <a:ext cx="3207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P(d2 ∪ d3) = 3/6 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pic>
        <p:nvPicPr>
          <p:cNvPr id="406" name="Google Shape;4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6350" y="3123288"/>
            <a:ext cx="1417725" cy="11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6"/>
          <p:cNvSpPr txBox="1"/>
          <p:nvPr/>
        </p:nvSpPr>
        <p:spPr>
          <a:xfrm>
            <a:off x="5715000" y="3123300"/>
            <a:ext cx="274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B6D7A8"/>
                </a:solidFill>
              </a:rPr>
              <a:t>Divide by 2 AND 3: [6]</a:t>
            </a:r>
            <a:endParaRPr b="1" i="0" sz="1800" u="none" cap="none" strike="noStrike">
              <a:solidFill>
                <a:srgbClr val="B6D7A8"/>
              </a:solidFill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6940075" y="3647775"/>
            <a:ext cx="9237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+2/6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7397275" y="3647775"/>
            <a:ext cx="9237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-1/6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7930675" y="3647775"/>
            <a:ext cx="9237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= 4/6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4928675" y="4181175"/>
            <a:ext cx="3642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P(d2 ∪ d3) = 0.666 = 66.6%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idx="4294967295" type="body"/>
          </p:nvPr>
        </p:nvSpPr>
        <p:spPr>
          <a:xfrm>
            <a:off x="750550" y="1473375"/>
            <a:ext cx="78513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Bayesian inference is a method of statistical inference in which Bayes' theorem is used to update the probability for an hypothesis as more evidence or information becomes available. 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Bayesian Inference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Probability</a:t>
            </a:r>
            <a:endParaRPr b="1"/>
          </a:p>
        </p:txBody>
      </p:sp>
      <p:sp>
        <p:nvSpPr>
          <p:cNvPr id="182" name="Google Shape;182;p20"/>
          <p:cNvSpPr txBox="1"/>
          <p:nvPr/>
        </p:nvSpPr>
        <p:spPr>
          <a:xfrm>
            <a:off x="1303850" y="1332025"/>
            <a:ext cx="64161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הסתברויות:</a:t>
            </a:r>
            <a:endParaRPr b="1" i="0" sz="24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</a:rPr>
              <a:t>הסתברות לאירועים תלויים ועצמאיים</a:t>
            </a:r>
            <a:endParaRPr b="1" i="0" sz="2400" u="none" cap="none" strike="noStrike">
              <a:solidFill>
                <a:srgbClr val="FFFFFF"/>
              </a:solidFill>
            </a:endParaRPr>
          </a:p>
          <a:p>
            <a:pPr indent="-38100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משפט בייסיאנית והסתברות מותנית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Prior and posterior distribution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</a:rPr>
              <a:t>סימולציות מונטה-קרלו</a:t>
            </a:r>
            <a:endParaRPr b="1" i="0" sz="2400" u="none" cap="none" strike="noStrike">
              <a:solidFill>
                <a:srgbClr val="FFFFFF"/>
              </a:solidFill>
            </a:endParaRPr>
          </a:p>
          <a:p>
            <a:pPr indent="-38100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</a:rPr>
              <a:t>מודלים שרשרת מרקוב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idx="4294967295" type="body"/>
          </p:nvPr>
        </p:nvSpPr>
        <p:spPr>
          <a:xfrm>
            <a:off x="371650" y="3226050"/>
            <a:ext cx="48390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However, on a trial we get that 7 coins falled on the same side. Thus, the data driven probability (called the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Posterior probability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shows a different distribution.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400"/>
              <a:t>Prior and Posterior distribution</a:t>
            </a:r>
            <a:endParaRPr b="1" sz="2400"/>
          </a:p>
        </p:txBody>
      </p:sp>
      <p:sp>
        <p:nvSpPr>
          <p:cNvPr id="430" name="Google Shape;430;p38"/>
          <p:cNvSpPr txBox="1"/>
          <p:nvPr>
            <p:ph idx="4294967295" type="body"/>
          </p:nvPr>
        </p:nvSpPr>
        <p:spPr>
          <a:xfrm>
            <a:off x="371650" y="1321050"/>
            <a:ext cx="48390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prior distributions represents what we believe the probability of an event will be. If we toss a coin 10 times, we believe that the number of coins that fall on a certain side will be 5 (50% probabilities).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6925" y="1206975"/>
            <a:ext cx="3618975" cy="36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3025" y="1206975"/>
            <a:ext cx="3618975" cy="36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idx="4294967295" type="body"/>
          </p:nvPr>
        </p:nvSpPr>
        <p:spPr>
          <a:xfrm>
            <a:off x="219250" y="1266598"/>
            <a:ext cx="85890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we believe that we know the prior distribution (like in the case of coins, dices, poker cards or well known diseases) we say that the prior is informative.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we are not sure of our prior (like in some uncommon diseases) and we have to imagine a possible prior distribution, we say that the prior is uninformative.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cases of informative priors, the posterior will be determined by both the prior and the data driven probability. The posterior is calculated using the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Bayes Theorem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cases of uninformative priors, the posterior will be determined by the data (data-driven).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400"/>
              <a:t>Prior and Posterior distribution</a:t>
            </a:r>
            <a:endParaRPr b="1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idx="4294967295" type="body"/>
          </p:nvPr>
        </p:nvSpPr>
        <p:spPr>
          <a:xfrm>
            <a:off x="1080750" y="1364550"/>
            <a:ext cx="69555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conditional probability for dependent events says that: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9CB9C"/>
                </a:solidFill>
                <a:latin typeface="Arial"/>
                <a:ea typeface="Arial"/>
                <a:cs typeface="Arial"/>
                <a:sym typeface="Arial"/>
              </a:rPr>
              <a:t>P(A ∩ B) = P(A) * P(B|A) </a:t>
            </a:r>
            <a:endParaRPr b="1" i="0" sz="1800" u="none" cap="none" strike="noStrike">
              <a:solidFill>
                <a:srgbClr val="F9CB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Bayes Theorem</a:t>
            </a:r>
            <a:endParaRPr b="1"/>
          </a:p>
        </p:txBody>
      </p:sp>
      <p:sp>
        <p:nvSpPr>
          <p:cNvPr id="445" name="Google Shape;445;p40"/>
          <p:cNvSpPr txBox="1"/>
          <p:nvPr>
            <p:ph idx="4294967295" type="body"/>
          </p:nvPr>
        </p:nvSpPr>
        <p:spPr>
          <a:xfrm>
            <a:off x="2441175" y="4129950"/>
            <a:ext cx="4886400" cy="5529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P(A|B)</a:t>
            </a: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r>
              <a:rPr b="1" i="0" lang="en" sz="2400" u="none" cap="none" strike="noStrike">
                <a:solidFill>
                  <a:srgbClr val="F9CB9C"/>
                </a:solidFill>
                <a:latin typeface="Arial"/>
                <a:ea typeface="Arial"/>
                <a:cs typeface="Arial"/>
                <a:sym typeface="Arial"/>
              </a:rPr>
              <a:t>P(B|A) * P(A)</a:t>
            </a: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P(B)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0"/>
          <p:cNvSpPr txBox="1"/>
          <p:nvPr>
            <p:ph idx="4294967295" type="body"/>
          </p:nvPr>
        </p:nvSpPr>
        <p:spPr>
          <a:xfrm>
            <a:off x="775950" y="3367900"/>
            <a:ext cx="62205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P(A ∩ B) = </a:t>
            </a:r>
            <a:r>
              <a:rPr b="1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P(A|B) * P(B)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" sz="2400" u="none" cap="none" strike="noStrike">
                <a:solidFill>
                  <a:srgbClr val="F9CB9C"/>
                </a:solidFill>
                <a:latin typeface="Arial"/>
                <a:ea typeface="Arial"/>
                <a:cs typeface="Arial"/>
                <a:sym typeface="Arial"/>
              </a:rPr>
              <a:t>P(B|A) * P(A)</a:t>
            </a:r>
            <a:endParaRPr b="1" i="0" sz="2400" u="none" cap="none" strike="noStrike">
              <a:solidFill>
                <a:srgbClr val="F9CB9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0"/>
          <p:cNvSpPr txBox="1"/>
          <p:nvPr>
            <p:ph idx="4294967295" type="body"/>
          </p:nvPr>
        </p:nvSpPr>
        <p:spPr>
          <a:xfrm>
            <a:off x="2394550" y="2605900"/>
            <a:ext cx="4321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P(B ∩ A) = P(B) * P(A|B) 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0"/>
          <p:cNvSpPr txBox="1"/>
          <p:nvPr>
            <p:ph idx="4294967295" type="body"/>
          </p:nvPr>
        </p:nvSpPr>
        <p:spPr>
          <a:xfrm>
            <a:off x="547575" y="3920800"/>
            <a:ext cx="16707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Bayes </a:t>
            </a:r>
            <a:endParaRPr b="1" i="0" sz="2400" u="none" cap="none" strike="noStrike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Theorem </a:t>
            </a:r>
            <a:endParaRPr b="1" i="0" sz="1800" u="none" cap="none" strike="noStrike">
              <a:solidFill>
                <a:srgbClr val="B6D7A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Bayesian Inference</a:t>
            </a:r>
            <a:endParaRPr b="1" sz="3000"/>
          </a:p>
        </p:txBody>
      </p:sp>
      <p:sp>
        <p:nvSpPr>
          <p:cNvPr id="454" name="Google Shape;454;p41"/>
          <p:cNvSpPr txBox="1"/>
          <p:nvPr>
            <p:ph idx="4294967295" type="body"/>
          </p:nvPr>
        </p:nvSpPr>
        <p:spPr>
          <a:xfrm>
            <a:off x="273750" y="1027350"/>
            <a:ext cx="87186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Bayesian inference involve the following steps: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the </a:t>
            </a:r>
            <a:r>
              <a:rPr b="1" i="0" lang="en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prior distribution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that incorporates your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subjective beliefs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about a parameter (in your example the parameter of interest is the proportion of left-handers). The prior can be uninformative or informative.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the data.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your prior distribution with the data using </a:t>
            </a: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Bayes' theorem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obtain a </a:t>
            </a:r>
            <a:r>
              <a:rPr b="1" i="0" lang="en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posterior distribution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The posterior distribution is a probability distribution that represents your updated beliefs about the parameter after having seen the data.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Analyze the posterior distribution and summarize it (mean, median, sd, quantiles, ...)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Naive Bayes Algorithm</a:t>
            </a:r>
            <a:endParaRPr b="1" sz="3000"/>
          </a:p>
        </p:txBody>
      </p:sp>
      <p:sp>
        <p:nvSpPr>
          <p:cNvPr id="460" name="Google Shape;460;p42"/>
          <p:cNvSpPr txBox="1"/>
          <p:nvPr>
            <p:ph idx="4294967295" type="body"/>
          </p:nvPr>
        </p:nvSpPr>
        <p:spPr>
          <a:xfrm>
            <a:off x="618150" y="973825"/>
            <a:ext cx="8374800" cy="3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R Naive Bayes is implemented in the package ‘e1071’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library(e1071)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tcars &lt;- data.frame(mtcars)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nbmod &lt;- naiveBayes(am ~ cyl + hp + wt, data=mtcars) 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pred &lt;- predict(nbmod,mtcars)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Python Naive Bayes is implemented in ‘scikit-learn’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 import datasets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iris = datasets.load_iris()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sklearn.naive_bayes import GaussianNB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gnb = GaussianNB()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y_pred = gnb.fit(iris.data, iris.target).predict(iris.data)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Monte-Carlo Simulations</a:t>
            </a:r>
            <a:endParaRPr b="1" sz="3000"/>
          </a:p>
        </p:txBody>
      </p:sp>
      <p:sp>
        <p:nvSpPr>
          <p:cNvPr id="466" name="Google Shape;466;p43"/>
          <p:cNvSpPr/>
          <p:nvPr/>
        </p:nvSpPr>
        <p:spPr>
          <a:xfrm>
            <a:off x="3186150" y="1832250"/>
            <a:ext cx="2381400" cy="2598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3"/>
          <p:cNvSpPr/>
          <p:nvPr/>
        </p:nvSpPr>
        <p:spPr>
          <a:xfrm>
            <a:off x="1315775" y="1930950"/>
            <a:ext cx="1272300" cy="488400"/>
          </a:xfrm>
          <a:prstGeom prst="ellipse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1315775" y="2616750"/>
            <a:ext cx="1272300" cy="488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1315775" y="3302550"/>
            <a:ext cx="1272300" cy="488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1315775" y="3988350"/>
            <a:ext cx="1272300" cy="488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3"/>
          <p:cNvSpPr/>
          <p:nvPr/>
        </p:nvSpPr>
        <p:spPr>
          <a:xfrm>
            <a:off x="2740300" y="2049625"/>
            <a:ext cx="337200" cy="2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3"/>
          <p:cNvSpPr/>
          <p:nvPr/>
        </p:nvSpPr>
        <p:spPr>
          <a:xfrm>
            <a:off x="2740300" y="2735425"/>
            <a:ext cx="337200" cy="2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3"/>
          <p:cNvSpPr/>
          <p:nvPr/>
        </p:nvSpPr>
        <p:spPr>
          <a:xfrm>
            <a:off x="2740300" y="3421225"/>
            <a:ext cx="337200" cy="2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3"/>
          <p:cNvSpPr/>
          <p:nvPr/>
        </p:nvSpPr>
        <p:spPr>
          <a:xfrm>
            <a:off x="2740300" y="4107025"/>
            <a:ext cx="337200" cy="2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5676325" y="2713050"/>
            <a:ext cx="870000" cy="96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/>
          <p:nvPr/>
        </p:nvSpPr>
        <p:spPr>
          <a:xfrm>
            <a:off x="6655100" y="2468400"/>
            <a:ext cx="1848600" cy="1457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45F06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 b="1" i="0" sz="18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Markov Chain Models</a:t>
            </a:r>
            <a:endParaRPr b="1" sz="3000"/>
          </a:p>
        </p:txBody>
      </p:sp>
      <p:sp>
        <p:nvSpPr>
          <p:cNvPr id="482" name="Google Shape;482;p44"/>
          <p:cNvSpPr txBox="1"/>
          <p:nvPr>
            <p:ph idx="4294967295" type="body"/>
          </p:nvPr>
        </p:nvSpPr>
        <p:spPr>
          <a:xfrm>
            <a:off x="793100" y="1597875"/>
            <a:ext cx="74760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Markov Chains are dynamic models of discrete transitions. Those transitions depends only on what is occurring now and are not influenced by past events.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Markov Chain Models</a:t>
            </a:r>
            <a:endParaRPr b="1" sz="3000"/>
          </a:p>
        </p:txBody>
      </p:sp>
      <p:grpSp>
        <p:nvGrpSpPr>
          <p:cNvPr id="488" name="Google Shape;488;p45"/>
          <p:cNvGrpSpPr/>
          <p:nvPr/>
        </p:nvGrpSpPr>
        <p:grpSpPr>
          <a:xfrm>
            <a:off x="869975" y="1685550"/>
            <a:ext cx="1914000" cy="1772400"/>
            <a:chOff x="1109175" y="1538625"/>
            <a:chExt cx="1914000" cy="1772400"/>
          </a:xfrm>
        </p:grpSpPr>
        <p:sp>
          <p:nvSpPr>
            <p:cNvPr id="489" name="Google Shape;489;p45"/>
            <p:cNvSpPr/>
            <p:nvPr/>
          </p:nvSpPr>
          <p:spPr>
            <a:xfrm>
              <a:off x="1109175" y="1538625"/>
              <a:ext cx="1914000" cy="1772400"/>
            </a:xfrm>
            <a:prstGeom prst="rect">
              <a:avLst/>
            </a:prstGeom>
            <a:solidFill>
              <a:srgbClr val="99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FFFF"/>
                  </a:solidFill>
                  <a:latin typeface="Arial"/>
                  <a:ea typeface="Arial"/>
                  <a:cs typeface="Arial"/>
                  <a:sym typeface="Arial"/>
                </a:rPr>
                <a:t>Work From Home</a:t>
              </a:r>
              <a:endParaRPr b="1" i="0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" name="Google Shape;49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9863" y="1940075"/>
              <a:ext cx="1641725" cy="1263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" name="Google Shape;491;p45"/>
          <p:cNvGrpSpPr/>
          <p:nvPr/>
        </p:nvGrpSpPr>
        <p:grpSpPr>
          <a:xfrm>
            <a:off x="3414700" y="3066750"/>
            <a:ext cx="1914000" cy="1772400"/>
            <a:chOff x="3414700" y="3066750"/>
            <a:chExt cx="1914000" cy="1772400"/>
          </a:xfrm>
        </p:grpSpPr>
        <p:sp>
          <p:nvSpPr>
            <p:cNvPr id="492" name="Google Shape;492;p45"/>
            <p:cNvSpPr/>
            <p:nvPr/>
          </p:nvSpPr>
          <p:spPr>
            <a:xfrm>
              <a:off x="3414700" y="3066750"/>
              <a:ext cx="1914000" cy="17724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Work in Office</a:t>
              </a:r>
              <a:endParaRPr b="1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3" name="Google Shape;493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25075" y="3457950"/>
              <a:ext cx="1687175" cy="1168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" name="Google Shape;494;p45"/>
          <p:cNvGrpSpPr/>
          <p:nvPr/>
        </p:nvGrpSpPr>
        <p:grpSpPr>
          <a:xfrm>
            <a:off x="5959425" y="1751125"/>
            <a:ext cx="2043900" cy="1592700"/>
            <a:chOff x="5959425" y="1751125"/>
            <a:chExt cx="2043900" cy="1592700"/>
          </a:xfrm>
        </p:grpSpPr>
        <p:sp>
          <p:nvSpPr>
            <p:cNvPr id="495" name="Google Shape;495;p45"/>
            <p:cNvSpPr/>
            <p:nvPr/>
          </p:nvSpPr>
          <p:spPr>
            <a:xfrm>
              <a:off x="5959425" y="1751125"/>
              <a:ext cx="2043900" cy="1592700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Work in Coffee shop</a:t>
              </a:r>
              <a:endParaRPr b="1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6" name="Google Shape;496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24651" y="2147600"/>
              <a:ext cx="1792028" cy="112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" name="Google Shape;497;p45"/>
          <p:cNvSpPr/>
          <p:nvPr/>
        </p:nvSpPr>
        <p:spPr>
          <a:xfrm>
            <a:off x="6698525" y="3408825"/>
            <a:ext cx="804600" cy="663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5"/>
          <p:cNvSpPr/>
          <p:nvPr/>
        </p:nvSpPr>
        <p:spPr>
          <a:xfrm>
            <a:off x="5382100" y="3941825"/>
            <a:ext cx="609000" cy="685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5"/>
          <p:cNvSpPr/>
          <p:nvPr/>
        </p:nvSpPr>
        <p:spPr>
          <a:xfrm>
            <a:off x="1620425" y="3648225"/>
            <a:ext cx="804600" cy="663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5"/>
          <p:cNvSpPr/>
          <p:nvPr/>
        </p:nvSpPr>
        <p:spPr>
          <a:xfrm rot="-2232912">
            <a:off x="2909893" y="2416001"/>
            <a:ext cx="278765" cy="685152"/>
          </a:xfrm>
          <a:prstGeom prst="downArrow">
            <a:avLst>
              <a:gd fmla="val 50000" name="adj1"/>
              <a:gd fmla="val 5084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5"/>
          <p:cNvSpPr/>
          <p:nvPr/>
        </p:nvSpPr>
        <p:spPr>
          <a:xfrm rot="2700000">
            <a:off x="5385437" y="2473209"/>
            <a:ext cx="299530" cy="685186"/>
          </a:xfrm>
          <a:prstGeom prst="downArrow">
            <a:avLst>
              <a:gd fmla="val 50000" name="adj1"/>
              <a:gd fmla="val 50840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5"/>
          <p:cNvSpPr/>
          <p:nvPr/>
        </p:nvSpPr>
        <p:spPr>
          <a:xfrm rot="-5400000">
            <a:off x="4225500" y="783925"/>
            <a:ext cx="228300" cy="2803800"/>
          </a:xfrm>
          <a:prstGeom prst="downArrow">
            <a:avLst>
              <a:gd fmla="val 50000" name="adj1"/>
              <a:gd fmla="val 5084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5"/>
          <p:cNvSpPr/>
          <p:nvPr/>
        </p:nvSpPr>
        <p:spPr>
          <a:xfrm rot="5400000">
            <a:off x="4225500" y="479125"/>
            <a:ext cx="228300" cy="2803800"/>
          </a:xfrm>
          <a:prstGeom prst="downArrow">
            <a:avLst>
              <a:gd fmla="val 50000" name="adj1"/>
              <a:gd fmla="val 50840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5"/>
          <p:cNvSpPr/>
          <p:nvPr/>
        </p:nvSpPr>
        <p:spPr>
          <a:xfrm rot="8618134">
            <a:off x="2902875" y="2988018"/>
            <a:ext cx="292451" cy="685107"/>
          </a:xfrm>
          <a:prstGeom prst="downArrow">
            <a:avLst>
              <a:gd fmla="val 50000" name="adj1"/>
              <a:gd fmla="val 5084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5"/>
          <p:cNvSpPr/>
          <p:nvPr/>
        </p:nvSpPr>
        <p:spPr>
          <a:xfrm rot="-7835327">
            <a:off x="5494564" y="2800556"/>
            <a:ext cx="297867" cy="685088"/>
          </a:xfrm>
          <a:prstGeom prst="downArrow">
            <a:avLst>
              <a:gd fmla="val 50000" name="adj1"/>
              <a:gd fmla="val 5084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5"/>
          <p:cNvSpPr txBox="1"/>
          <p:nvPr/>
        </p:nvSpPr>
        <p:spPr>
          <a:xfrm>
            <a:off x="1565625" y="4333125"/>
            <a:ext cx="8589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p=0.20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5"/>
          <p:cNvSpPr txBox="1"/>
          <p:nvPr/>
        </p:nvSpPr>
        <p:spPr>
          <a:xfrm>
            <a:off x="5437100" y="4627025"/>
            <a:ext cx="1402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p = </a:t>
            </a:r>
            <a:r>
              <a:rPr b="1" i="0" lang="en" sz="1400" u="none" cap="none" strike="noStrike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0.65</a:t>
            </a:r>
            <a:endParaRPr b="1" i="0" sz="1400" u="none" cap="none" strike="noStrike">
              <a:solidFill>
                <a:srgbClr val="D9EA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5"/>
          <p:cNvSpPr txBox="1"/>
          <p:nvPr/>
        </p:nvSpPr>
        <p:spPr>
          <a:xfrm>
            <a:off x="6737025" y="4104525"/>
            <a:ext cx="1402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rPr>
              <a:t>p = </a:t>
            </a:r>
            <a:r>
              <a:rPr b="1" i="0" lang="en" sz="1400" u="none" cap="none" strike="noStrike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rPr>
              <a:t>0.00</a:t>
            </a:r>
            <a:endParaRPr b="1" i="0" sz="1400" u="none" cap="none" strike="noStrike">
              <a:solidFill>
                <a:srgbClr val="EAD1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5"/>
          <p:cNvSpPr txBox="1"/>
          <p:nvPr/>
        </p:nvSpPr>
        <p:spPr>
          <a:xfrm>
            <a:off x="3765225" y="1437525"/>
            <a:ext cx="1402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p=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0.15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5"/>
          <p:cNvSpPr txBox="1"/>
          <p:nvPr/>
        </p:nvSpPr>
        <p:spPr>
          <a:xfrm>
            <a:off x="3765225" y="1818525"/>
            <a:ext cx="1402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p = </a:t>
            </a: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0.10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5"/>
          <p:cNvSpPr txBox="1"/>
          <p:nvPr/>
        </p:nvSpPr>
        <p:spPr>
          <a:xfrm>
            <a:off x="5398000" y="3310875"/>
            <a:ext cx="858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p = </a:t>
            </a:r>
            <a:r>
              <a:rPr b="1" i="0" lang="en" sz="1400" u="none" cap="none" strike="noStrike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0.05</a:t>
            </a:r>
            <a:endParaRPr b="1" i="0" sz="1400" u="none" cap="none" strike="noStrike">
              <a:solidFill>
                <a:srgbClr val="D9EA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5"/>
          <p:cNvSpPr txBox="1"/>
          <p:nvPr/>
        </p:nvSpPr>
        <p:spPr>
          <a:xfrm>
            <a:off x="4708375" y="2472675"/>
            <a:ext cx="939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rPr>
              <a:t>p = </a:t>
            </a:r>
            <a:r>
              <a:rPr b="1" i="0" lang="en" sz="1400" u="none" cap="none" strike="noStrike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rPr>
              <a:t>0.85</a:t>
            </a:r>
            <a:endParaRPr b="1" i="0" sz="1400" u="none" cap="none" strike="noStrike">
              <a:solidFill>
                <a:srgbClr val="EAD1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5"/>
          <p:cNvSpPr txBox="1"/>
          <p:nvPr/>
        </p:nvSpPr>
        <p:spPr>
          <a:xfrm>
            <a:off x="3112000" y="2472675"/>
            <a:ext cx="858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B8AF"/>
                </a:solidFill>
                <a:latin typeface="Arial"/>
                <a:ea typeface="Arial"/>
                <a:cs typeface="Arial"/>
                <a:sym typeface="Arial"/>
              </a:rPr>
              <a:t>p = </a:t>
            </a:r>
            <a:r>
              <a:rPr b="1" i="0" lang="en" sz="1400" u="none" cap="none" strike="noStrike">
                <a:solidFill>
                  <a:srgbClr val="E6B8AF"/>
                </a:solidFill>
                <a:latin typeface="Arial"/>
                <a:ea typeface="Arial"/>
                <a:cs typeface="Arial"/>
                <a:sym typeface="Arial"/>
              </a:rPr>
              <a:t>0.70</a:t>
            </a:r>
            <a:endParaRPr b="1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2426200" y="3539475"/>
            <a:ext cx="858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p = </a:t>
            </a:r>
            <a:r>
              <a:rPr b="1" i="0" lang="en" sz="1400" u="none" cap="none" strike="noStrike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0.30</a:t>
            </a:r>
            <a:endParaRPr b="1" i="0" sz="1400" u="none" cap="none" strike="noStrike">
              <a:solidFill>
                <a:srgbClr val="D9EA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4482725" y="1297825"/>
            <a:ext cx="1006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b="1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45"/>
          <p:cNvCxnSpPr/>
          <p:nvPr/>
        </p:nvCxnSpPr>
        <p:spPr>
          <a:xfrm flipH="1">
            <a:off x="2359725" y="1756100"/>
            <a:ext cx="1805100" cy="6201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45"/>
          <p:cNvCxnSpPr/>
          <p:nvPr/>
        </p:nvCxnSpPr>
        <p:spPr>
          <a:xfrm>
            <a:off x="5647375" y="1651700"/>
            <a:ext cx="782400" cy="828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45"/>
          <p:cNvCxnSpPr/>
          <p:nvPr/>
        </p:nvCxnSpPr>
        <p:spPr>
          <a:xfrm>
            <a:off x="5045625" y="1753675"/>
            <a:ext cx="0" cy="15876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Markov Chain Models</a:t>
            </a:r>
            <a:endParaRPr b="1" sz="3000"/>
          </a:p>
        </p:txBody>
      </p:sp>
      <p:graphicFrame>
        <p:nvGraphicFramePr>
          <p:cNvPr id="524" name="Google Shape;524;p46"/>
          <p:cNvGraphicFramePr/>
          <p:nvPr/>
        </p:nvGraphicFramePr>
        <p:xfrm>
          <a:off x="2042913" y="23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{995AE370-B72F-4D26-8EA3-75DC7E31E9D1}</a:tableStyleId>
              </a:tblPr>
              <a:tblGrid>
                <a:gridCol w="1320400"/>
                <a:gridCol w="820200"/>
                <a:gridCol w="798475"/>
                <a:gridCol w="1423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00"/>
                          </a:solidFill>
                        </a:rPr>
                        <a:t>Home</a:t>
                      </a:r>
                      <a:endParaRPr b="1"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00"/>
                          </a:solidFill>
                        </a:rPr>
                        <a:t>Office</a:t>
                      </a:r>
                      <a:endParaRPr b="1"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00"/>
                          </a:solidFill>
                        </a:rPr>
                        <a:t>Coffee shop</a:t>
                      </a:r>
                      <a:endParaRPr b="1"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00"/>
                          </a:solidFill>
                        </a:rPr>
                        <a:t>Home</a:t>
                      </a:r>
                      <a:endParaRPr b="1"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0.20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0.30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0.15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00"/>
                          </a:solidFill>
                        </a:rPr>
                        <a:t>Office</a:t>
                      </a:r>
                      <a:endParaRPr b="1"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0.70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0.65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0.85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00"/>
                          </a:solidFill>
                        </a:rPr>
                        <a:t>Coffee shop</a:t>
                      </a:r>
                      <a:endParaRPr b="1"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0.10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0.05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0.00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5" name="Google Shape;525;p46"/>
          <p:cNvSpPr txBox="1"/>
          <p:nvPr/>
        </p:nvSpPr>
        <p:spPr>
          <a:xfrm>
            <a:off x="750325" y="1364325"/>
            <a:ext cx="43623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Transition Matrix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6" name="Google Shape;526;p46"/>
          <p:cNvGraphicFramePr/>
          <p:nvPr/>
        </p:nvGraphicFramePr>
        <p:xfrm>
          <a:off x="872425" y="27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{995AE370-B72F-4D26-8EA3-75DC7E31E9D1}</a:tableStyleId>
              </a:tblPr>
              <a:tblGrid>
                <a:gridCol w="600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0.20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0.70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0.10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7" name="Google Shape;527;p46"/>
          <p:cNvSpPr txBox="1"/>
          <p:nvPr/>
        </p:nvSpPr>
        <p:spPr>
          <a:xfrm>
            <a:off x="6567475" y="1575675"/>
            <a:ext cx="17217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Starting Probability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8" name="Google Shape;528;p46"/>
          <p:cNvGraphicFramePr/>
          <p:nvPr/>
        </p:nvGraphicFramePr>
        <p:xfrm>
          <a:off x="7133125" y="27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{995AE370-B72F-4D26-8EA3-75DC7E31E9D1}</a:tableStyleId>
              </a:tblPr>
              <a:tblGrid>
                <a:gridCol w="600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1.0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9" name="Google Shape;529;p46"/>
          <p:cNvGraphicFramePr/>
          <p:nvPr/>
        </p:nvGraphicFramePr>
        <p:xfrm>
          <a:off x="7133125" y="27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{995AE370-B72F-4D26-8EA3-75DC7E31E9D1}</a:tableStyleId>
              </a:tblPr>
              <a:tblGrid>
                <a:gridCol w="600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0.20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0.70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0.10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0" name="Google Shape;530;p46"/>
          <p:cNvGraphicFramePr/>
          <p:nvPr/>
        </p:nvGraphicFramePr>
        <p:xfrm>
          <a:off x="872425" y="27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{995AE370-B72F-4D26-8EA3-75DC7E31E9D1}</a:tableStyleId>
              </a:tblPr>
              <a:tblGrid>
                <a:gridCol w="600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0.27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0.68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0.06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1" name="Google Shape;531;p46"/>
          <p:cNvSpPr txBox="1"/>
          <p:nvPr/>
        </p:nvSpPr>
        <p:spPr>
          <a:xfrm>
            <a:off x="4233775" y="1969425"/>
            <a:ext cx="756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From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532" name="Google Shape;532;p46"/>
          <p:cNvSpPr txBox="1"/>
          <p:nvPr/>
        </p:nvSpPr>
        <p:spPr>
          <a:xfrm rot="-5400000">
            <a:off x="1566835" y="3036269"/>
            <a:ext cx="403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To</a:t>
            </a:r>
            <a:endParaRPr b="1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/>
        </p:nvSpPr>
        <p:spPr>
          <a:xfrm>
            <a:off x="478200" y="1119675"/>
            <a:ext cx="83643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19th century Bayesian inference was very popular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the 20th century Frequentist inference gain a lot of popularity and credibility. Bayesian inference was abandoned.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Today, Bayesian inference is gaining many adepts and there are debates about which is better.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end, the final results of both are very similar, but the way the calculations are done is different.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400"/>
              <a:t>Frequentists vs Bayesians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Probability</a:t>
            </a:r>
            <a:endParaRPr b="1"/>
          </a:p>
        </p:txBody>
      </p:sp>
      <p:sp>
        <p:nvSpPr>
          <p:cNvPr id="188" name="Google Shape;188;p21"/>
          <p:cNvSpPr txBox="1"/>
          <p:nvPr/>
        </p:nvSpPr>
        <p:spPr>
          <a:xfrm>
            <a:off x="697400" y="1255825"/>
            <a:ext cx="77082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</a:rPr>
              <a:t>שיעור המקרים שבהם מתרחש אירוע</a:t>
            </a:r>
            <a:endParaRPr b="1" i="0" sz="2400" u="none" cap="none" strike="noStrike">
              <a:solidFill>
                <a:srgbClr val="FFFF00"/>
              </a:solidFill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</a:rPr>
              <a:t>הסתברות יכול להיות על אירוע אחד או שורה של אירועים</a:t>
            </a:r>
            <a:endParaRPr b="1" i="0" sz="2000" u="none" cap="none" strike="noStrike">
              <a:solidFill>
                <a:srgbClr val="FFFFFF"/>
              </a:solidFill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</a:rPr>
              <a:t>במקרה של מספר אירועים, חייבים להבדיל בין ארבעה סוגים של אירועים:</a:t>
            </a:r>
            <a:endParaRPr b="1" i="0" sz="2000" u="none" cap="none" strike="noStrike">
              <a:solidFill>
                <a:srgbClr val="FFFFFF"/>
              </a:solidFill>
            </a:endParaRPr>
          </a:p>
          <a:p>
            <a:pPr indent="-355600" lvl="0" marL="457200" marR="0" rt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i="0" lang="en" sz="2000" u="none" cap="none" strike="noStrike">
                <a:solidFill>
                  <a:srgbClr val="FFFFFF"/>
                </a:solidFill>
              </a:rPr>
              <a:t>אירועים בלתי תלויים</a:t>
            </a:r>
            <a:endParaRPr b="1" i="0" sz="2000" u="none" cap="none" strike="noStrike">
              <a:solidFill>
                <a:srgbClr val="FFFFFF"/>
              </a:solidFill>
            </a:endParaRPr>
          </a:p>
          <a:p>
            <a:pPr indent="-355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i="0" lang="en" sz="2000" u="none" cap="none" strike="noStrike">
                <a:solidFill>
                  <a:srgbClr val="FFFFFF"/>
                </a:solidFill>
              </a:rPr>
              <a:t>אירועים תלויים</a:t>
            </a:r>
            <a:endParaRPr b="1" i="0" sz="2000" u="none" cap="none" strike="noStrike">
              <a:solidFill>
                <a:srgbClr val="FFFFFF"/>
              </a:solidFill>
            </a:endParaRPr>
          </a:p>
          <a:p>
            <a:pPr indent="-355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i="0" lang="en" sz="2000" u="none" cap="none" strike="noStrike">
                <a:solidFill>
                  <a:srgbClr val="FFFFFF"/>
                </a:solidFill>
              </a:rPr>
              <a:t>אירועים סותרים</a:t>
            </a:r>
            <a:endParaRPr b="1" i="0" sz="2000" u="none" cap="none" strike="noStrike">
              <a:solidFill>
                <a:srgbClr val="FFFFFF"/>
              </a:solidFill>
            </a:endParaRPr>
          </a:p>
          <a:p>
            <a:pPr indent="-355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i="0" lang="en" sz="2000" u="none" cap="none" strike="noStrike">
                <a:solidFill>
                  <a:srgbClr val="FFFFFF"/>
                </a:solidFill>
              </a:rPr>
              <a:t>אירועים שאינם בלעדיים</a:t>
            </a:r>
            <a:endParaRPr b="1" i="0" sz="2000" u="none" cap="none" strike="noStrike">
              <a:solidFill>
                <a:srgbClr val="FFFFFF"/>
              </a:solidFill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</a:rPr>
              <a:t>החישוב של ההסתברות שונה בכל אחד מהסוגים</a:t>
            </a:r>
            <a:endParaRPr b="1" i="0" sz="2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400"/>
              <a:t>Frequentists vs Bayesians</a:t>
            </a:r>
            <a:endParaRPr b="1" sz="2400"/>
          </a:p>
        </p:txBody>
      </p:sp>
      <p:sp>
        <p:nvSpPr>
          <p:cNvPr id="544" name="Google Shape;544;p48"/>
          <p:cNvSpPr txBox="1"/>
          <p:nvPr/>
        </p:nvSpPr>
        <p:spPr>
          <a:xfrm>
            <a:off x="311700" y="1076275"/>
            <a:ext cx="38532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FFFFFF"/>
                </a:solidFill>
              </a:rPr>
              <a:t>Bayesian inference </a:t>
            </a:r>
            <a:endParaRPr b="1" i="0" sz="1800" u="sng" cap="none" strike="noStrike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Uses priors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Logically impeccable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Probabilities can be interpreted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Prior is subjective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8"/>
          <p:cNvSpPr txBox="1"/>
          <p:nvPr/>
        </p:nvSpPr>
        <p:spPr>
          <a:xfrm>
            <a:off x="4088700" y="1011175"/>
            <a:ext cx="4719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FFFFFF"/>
                </a:solidFill>
              </a:rPr>
              <a:t>Frequentist inference </a:t>
            </a:r>
            <a:endParaRPr b="1" i="0" sz="1800" u="sng" cap="none" strike="noStrike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prior Objective –everyone gets the same answer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Logically complex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Conditional probability of error is often misinterpreted as total probability of error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Requires complete description of experimental protocol and data analysis protocol before starting the experiment. (This is both good and bad)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4294967295" type="body"/>
          </p:nvPr>
        </p:nvSpPr>
        <p:spPr>
          <a:xfrm>
            <a:off x="3047525" y="1386375"/>
            <a:ext cx="56763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3600">
                <a:solidFill>
                  <a:srgbClr val="FFFF00"/>
                </a:solidFill>
              </a:rPr>
              <a:t>אירועים בודדים</a:t>
            </a:r>
            <a:endParaRPr b="1" sz="36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ההסתברות שאירועה יתרחש הינו היחס של האירוע ביחס לסה”כ האירועים האפשריים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3600">
                <a:solidFill>
                  <a:srgbClr val="FFFFFF"/>
                </a:solidFill>
              </a:rPr>
              <a:t>P(A) = n/N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4294967295" type="body"/>
          </p:nvPr>
        </p:nvSpPr>
        <p:spPr>
          <a:xfrm>
            <a:off x="2895125" y="1081900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P(A) = n/N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6091975" y="1891800"/>
            <a:ext cx="22968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P(e) = 1:2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6482413" y="2976375"/>
            <a:ext cx="1914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½ = 0.5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7125100" y="25063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7125100" y="35731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6190000" y="3966975"/>
            <a:ext cx="2381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P(e) = 50%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248" y="1998975"/>
            <a:ext cx="2161223" cy="24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4294967295" type="body"/>
          </p:nvPr>
        </p:nvSpPr>
        <p:spPr>
          <a:xfrm>
            <a:off x="2895125" y="1081900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P(A) = n/N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5972425" y="1891800"/>
            <a:ext cx="2381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 = 1:6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6146500" y="2976375"/>
            <a:ext cx="2294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⅙ = 0.167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7048900" y="25063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7048900" y="35731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6025825" y="3966975"/>
            <a:ext cx="244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 = 16.7%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750" y="2242525"/>
            <a:ext cx="2218950" cy="17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4294967295" type="body"/>
          </p:nvPr>
        </p:nvSpPr>
        <p:spPr>
          <a:xfrm>
            <a:off x="2895125" y="1081900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P(A) = n/N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5972425" y="1891800"/>
            <a:ext cx="2381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 = 4:52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5995300" y="2976375"/>
            <a:ext cx="244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4/52  = 0.077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7048900" y="25063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7048900" y="35731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025825" y="3966975"/>
            <a:ext cx="244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 = 7.7%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619" y="2060594"/>
            <a:ext cx="1578475" cy="24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idx="4294967295" type="body"/>
          </p:nvPr>
        </p:nvSpPr>
        <p:spPr>
          <a:xfrm>
            <a:off x="2971200" y="1095075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3600">
                <a:solidFill>
                  <a:srgbClr val="FFFF00"/>
                </a:solidFill>
              </a:rPr>
              <a:t>אירועים בלתי תלוים</a:t>
            </a:r>
            <a:endParaRPr b="1" sz="3600">
              <a:solidFill>
                <a:srgbClr val="FFFF00"/>
              </a:solidFill>
            </a:endParaRPr>
          </a:p>
          <a:p>
            <a:pPr indent="0" lvl="0" marL="0" rt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בינתן שני אירועים, כאשר התוצאה של אחד מהם לא משפיע על התוצאה של השני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3000">
                <a:solidFill>
                  <a:srgbClr val="FFFFFF"/>
                </a:solidFill>
              </a:rPr>
              <a:t>P(A AND B) = P(A) * P(B)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3000">
                <a:solidFill>
                  <a:srgbClr val="FFFFFF"/>
                </a:solidFill>
              </a:rPr>
              <a:t>P(A </a:t>
            </a:r>
            <a:r>
              <a:rPr b="1" lang="en" sz="2400">
                <a:solidFill>
                  <a:srgbClr val="FFFFFF"/>
                </a:solidFill>
              </a:rPr>
              <a:t>∩</a:t>
            </a:r>
            <a:r>
              <a:rPr b="1" lang="en" sz="3000">
                <a:solidFill>
                  <a:srgbClr val="FFFFFF"/>
                </a:solidFill>
              </a:rPr>
              <a:t> B) = P(A) * P(B)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idx="4294967295" type="body"/>
          </p:nvPr>
        </p:nvSpPr>
        <p:spPr>
          <a:xfrm>
            <a:off x="2895000" y="1095075"/>
            <a:ext cx="56763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rgbClr val="FFFFFF"/>
                </a:solidFill>
              </a:rPr>
              <a:t>P(A ∩ B) = P(A) * P(B)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5320075" y="1891800"/>
            <a:ext cx="3251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P(5 ∩ 5) = ⅙ * ⅙  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718300" y="2976375"/>
            <a:ext cx="272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1/36 = 0.0278</a:t>
            </a:r>
            <a:endParaRPr b="1" i="0" sz="3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7048900" y="25063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7048900" y="3573150"/>
            <a:ext cx="4566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5515800" y="4119375"/>
            <a:ext cx="3055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P(5 ∩ 5) = 2.78%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5500" y="2658909"/>
            <a:ext cx="1914000" cy="13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358850" y="157525"/>
            <a:ext cx="8364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Probability of an event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10800" y="1157775"/>
            <a:ext cx="2308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event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439400" y="1846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Independent events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363200" y="3367575"/>
            <a:ext cx="2142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363200" y="2608575"/>
            <a:ext cx="1914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Dependent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287000" y="4129575"/>
            <a:ext cx="22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Non-mutually exclusive events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