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Spectral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64F55C-8982-432C-83FE-26F314070300}">
  <a:tblStyle styleId="{1F64F55C-8982-432C-83FE-26F3140703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pectral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Spectral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596a3ce8b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596a3ce8b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596a3ce8b_1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596a3ce8b_1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596a3ce8b_1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596a3ce8b_1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32fd9fb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532fd9fb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יחס סיכונים = % cases for exposed / % cases for unexposed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יחס סיכויים = % exposed for cases / % exposed for controls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32fd9fb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532fd9fb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596a3ce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596a3ce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596a3ce8b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596a3ce8b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596a3ce8b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596a3ce8b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596a3ce8b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596a3ce8b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596a3ce8b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596a3ce8b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bg>
      <p:bgPr>
        <a:solidFill>
          <a:srgbClr val="1C458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3">
    <p:bg>
      <p:bgPr>
        <a:solidFill>
          <a:srgbClr val="1C458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4">
    <p:bg>
      <p:bgPr>
        <a:solidFill>
          <a:srgbClr val="1C4587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5">
    <p:bg>
      <p:bgPr>
        <a:solidFill>
          <a:srgbClr val="1C4587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348525" y="1778800"/>
            <a:ext cx="3768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47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 b="1" i="0" sz="47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  <p:grpSp>
        <p:nvGrpSpPr>
          <p:cNvPr id="609" name="Google Shape;609;p32"/>
          <p:cNvGrpSpPr/>
          <p:nvPr/>
        </p:nvGrpSpPr>
        <p:grpSpPr>
          <a:xfrm>
            <a:off x="511649" y="1603773"/>
            <a:ext cx="2673047" cy="2370145"/>
            <a:chOff x="3864275" y="2060900"/>
            <a:chExt cx="3262200" cy="2673900"/>
          </a:xfrm>
        </p:grpSpPr>
        <p:grpSp>
          <p:nvGrpSpPr>
            <p:cNvPr id="610" name="Google Shape;610;p32"/>
            <p:cNvGrpSpPr/>
            <p:nvPr/>
          </p:nvGrpSpPr>
          <p:grpSpPr>
            <a:xfrm>
              <a:off x="4397675" y="2060900"/>
              <a:ext cx="2582400" cy="2673900"/>
              <a:chOff x="4397675" y="2060900"/>
              <a:chExt cx="2582400" cy="2673900"/>
            </a:xfrm>
          </p:grpSpPr>
          <p:cxnSp>
            <p:nvCxnSpPr>
              <p:cNvPr id="611" name="Google Shape;611;p32"/>
              <p:cNvCxnSpPr/>
              <p:nvPr/>
            </p:nvCxnSpPr>
            <p:spPr>
              <a:xfrm>
                <a:off x="4713025" y="2060900"/>
                <a:ext cx="10800" cy="267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32"/>
              <p:cNvCxnSpPr/>
              <p:nvPr/>
            </p:nvCxnSpPr>
            <p:spPr>
              <a:xfrm flipH="1" rot="10800000">
                <a:off x="4397675" y="4591075"/>
                <a:ext cx="2582400" cy="24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3" name="Google Shape;613;p32"/>
              <p:cNvSpPr/>
              <p:nvPr/>
            </p:nvSpPr>
            <p:spPr>
              <a:xfrm>
                <a:off x="4701825" y="38877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4701825" y="40401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4701825" y="30495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4701825" y="35829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4701825" y="32781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4701825" y="37353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701825" y="30495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701825" y="36591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701825" y="30495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701825" y="34305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701825" y="28971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701825" y="31257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701825" y="33543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701825" y="33543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4701825" y="27447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4701825" y="38115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4701825" y="34305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4701825" y="25161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4701825" y="29733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4701825" y="32781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4701825" y="38877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4701825" y="41163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4701825" y="28209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701825" y="32019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4701825" y="25161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701825" y="2439975"/>
                <a:ext cx="87000" cy="978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9" name="Google Shape;639;p32"/>
            <p:cNvGrpSpPr/>
            <p:nvPr/>
          </p:nvGrpSpPr>
          <p:grpSpPr>
            <a:xfrm>
              <a:off x="3864275" y="2461678"/>
              <a:ext cx="3262200" cy="1779197"/>
              <a:chOff x="587675" y="2461678"/>
              <a:chExt cx="3262200" cy="1779197"/>
            </a:xfrm>
          </p:grpSpPr>
          <p:cxnSp>
            <p:nvCxnSpPr>
              <p:cNvPr id="640" name="Google Shape;640;p32"/>
              <p:cNvCxnSpPr/>
              <p:nvPr/>
            </p:nvCxnSpPr>
            <p:spPr>
              <a:xfrm>
                <a:off x="1160566" y="3364772"/>
                <a:ext cx="3000" cy="36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32"/>
              <p:cNvCxnSpPr/>
              <p:nvPr/>
            </p:nvCxnSpPr>
            <p:spPr>
              <a:xfrm flipH="1">
                <a:off x="1035550" y="3389675"/>
                <a:ext cx="2400" cy="360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32"/>
              <p:cNvCxnSpPr/>
              <p:nvPr/>
            </p:nvCxnSpPr>
            <p:spPr>
              <a:xfrm>
                <a:off x="1869375" y="2884363"/>
                <a:ext cx="1500" cy="491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32"/>
              <p:cNvCxnSpPr/>
              <p:nvPr/>
            </p:nvCxnSpPr>
            <p:spPr>
              <a:xfrm flipH="1" rot="10800000">
                <a:off x="939900" y="3358450"/>
                <a:ext cx="12000" cy="522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32"/>
              <p:cNvCxnSpPr/>
              <p:nvPr/>
            </p:nvCxnSpPr>
            <p:spPr>
              <a:xfrm>
                <a:off x="2082825" y="2629150"/>
                <a:ext cx="9300" cy="735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32"/>
              <p:cNvCxnSpPr/>
              <p:nvPr/>
            </p:nvCxnSpPr>
            <p:spPr>
              <a:xfrm flipH="1">
                <a:off x="1409000" y="3407975"/>
                <a:ext cx="900" cy="12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32"/>
              <p:cNvCxnSpPr/>
              <p:nvPr/>
            </p:nvCxnSpPr>
            <p:spPr>
              <a:xfrm flipH="1">
                <a:off x="1768825" y="3071350"/>
                <a:ext cx="3000" cy="33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32"/>
              <p:cNvCxnSpPr/>
              <p:nvPr/>
            </p:nvCxnSpPr>
            <p:spPr>
              <a:xfrm rot="10800000">
                <a:off x="748275" y="3394575"/>
                <a:ext cx="6900" cy="84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32"/>
              <p:cNvCxnSpPr/>
              <p:nvPr/>
            </p:nvCxnSpPr>
            <p:spPr>
              <a:xfrm>
                <a:off x="1988600" y="2742200"/>
                <a:ext cx="0" cy="621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32"/>
              <p:cNvCxnSpPr/>
              <p:nvPr/>
            </p:nvCxnSpPr>
            <p:spPr>
              <a:xfrm>
                <a:off x="2230016" y="2461678"/>
                <a:ext cx="9000" cy="879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32"/>
              <p:cNvCxnSpPr/>
              <p:nvPr/>
            </p:nvCxnSpPr>
            <p:spPr>
              <a:xfrm flipH="1">
                <a:off x="1243416" y="3386397"/>
                <a:ext cx="12600" cy="291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32"/>
              <p:cNvCxnSpPr/>
              <p:nvPr/>
            </p:nvCxnSpPr>
            <p:spPr>
              <a:xfrm flipH="1">
                <a:off x="1329200" y="3407975"/>
                <a:ext cx="4500" cy="210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32"/>
              <p:cNvCxnSpPr/>
              <p:nvPr/>
            </p:nvCxnSpPr>
            <p:spPr>
              <a:xfrm flipH="1">
                <a:off x="1561400" y="3255575"/>
                <a:ext cx="900" cy="126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32"/>
              <p:cNvCxnSpPr/>
              <p:nvPr/>
            </p:nvCxnSpPr>
            <p:spPr>
              <a:xfrm flipH="1">
                <a:off x="1637650" y="3137850"/>
                <a:ext cx="2400" cy="243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32"/>
              <p:cNvCxnSpPr/>
              <p:nvPr/>
            </p:nvCxnSpPr>
            <p:spPr>
              <a:xfrm flipH="1" rot="10800000">
                <a:off x="587675" y="3385075"/>
                <a:ext cx="3262200" cy="11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32"/>
              <p:cNvCxnSpPr/>
              <p:nvPr/>
            </p:nvCxnSpPr>
            <p:spPr>
              <a:xfrm flipH="1" rot="10800000">
                <a:off x="820500" y="3394550"/>
                <a:ext cx="3900" cy="657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56" name="Google Shape;656;p32"/>
          <p:cNvGrpSpPr/>
          <p:nvPr/>
        </p:nvGrpSpPr>
        <p:grpSpPr>
          <a:xfrm>
            <a:off x="6178454" y="1755969"/>
            <a:ext cx="2320077" cy="2113183"/>
            <a:chOff x="5388275" y="2060900"/>
            <a:chExt cx="3262200" cy="2673900"/>
          </a:xfrm>
        </p:grpSpPr>
        <p:grpSp>
          <p:nvGrpSpPr>
            <p:cNvPr id="657" name="Google Shape;657;p32"/>
            <p:cNvGrpSpPr/>
            <p:nvPr/>
          </p:nvGrpSpPr>
          <p:grpSpPr>
            <a:xfrm>
              <a:off x="5388275" y="2060900"/>
              <a:ext cx="3262200" cy="2673900"/>
              <a:chOff x="282875" y="1756100"/>
              <a:chExt cx="3262200" cy="2673900"/>
            </a:xfrm>
          </p:grpSpPr>
          <p:cxnSp>
            <p:nvCxnSpPr>
              <p:cNvPr id="658" name="Google Shape;658;p32"/>
              <p:cNvCxnSpPr/>
              <p:nvPr/>
            </p:nvCxnSpPr>
            <p:spPr>
              <a:xfrm>
                <a:off x="598225" y="1756100"/>
                <a:ext cx="10800" cy="267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32"/>
              <p:cNvCxnSpPr/>
              <p:nvPr/>
            </p:nvCxnSpPr>
            <p:spPr>
              <a:xfrm flipH="1" rot="10800000">
                <a:off x="282875" y="4299475"/>
                <a:ext cx="3262200" cy="11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0" name="Google Shape;660;p32"/>
              <p:cNvSpPr/>
              <p:nvPr/>
            </p:nvSpPr>
            <p:spPr>
              <a:xfrm>
                <a:off x="891825" y="3582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1044225" y="3735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1272825" y="2744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1349025" y="3278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1501425" y="2973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1653825" y="3430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1806225" y="2744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1958625" y="3354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2111025" y="2744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2263425" y="3125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2415825" y="2592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2568225" y="2820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1806225" y="3049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1958625" y="3049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111025" y="2439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263425" y="3506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492025" y="3125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568225" y="2211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720625" y="2668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873025" y="2973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1272825" y="3582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1501425" y="3811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3101625" y="2516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3254025" y="2897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873025" y="2211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3101625" y="2135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86" name="Google Shape;686;p32"/>
            <p:cNvCxnSpPr/>
            <p:nvPr/>
          </p:nvCxnSpPr>
          <p:spPr>
            <a:xfrm flipH="1" rot="10800000">
              <a:off x="5633098" y="2341978"/>
              <a:ext cx="2933400" cy="2337900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7" name="Google Shape;687;p32"/>
          <p:cNvSpPr txBox="1"/>
          <p:nvPr>
            <p:ph idx="4294967295" type="body"/>
          </p:nvPr>
        </p:nvSpPr>
        <p:spPr>
          <a:xfrm>
            <a:off x="6069500" y="969500"/>
            <a:ext cx="27225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SSE = 𝞢( y -  yhat )</a:t>
            </a:r>
            <a:r>
              <a:rPr b="1" baseline="30000" lang="en" sz="1600">
                <a:solidFill>
                  <a:srgbClr val="FFFFFF"/>
                </a:solidFill>
              </a:rPr>
              <a:t>2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Var(SSE) = SSE / 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88" name="Google Shape;688;p32"/>
          <p:cNvSpPr txBox="1"/>
          <p:nvPr>
            <p:ph idx="4294967295" type="body"/>
          </p:nvPr>
        </p:nvSpPr>
        <p:spPr>
          <a:xfrm>
            <a:off x="898250" y="982650"/>
            <a:ext cx="26253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SS</a:t>
            </a:r>
            <a:r>
              <a:rPr lang="en" sz="1600">
                <a:solidFill>
                  <a:srgbClr val="FFFFFF"/>
                </a:solidFill>
              </a:rPr>
              <a:t>𝞵</a:t>
            </a:r>
            <a:r>
              <a:rPr b="1" lang="en" sz="1600">
                <a:solidFill>
                  <a:srgbClr val="FFFFFF"/>
                </a:solidFill>
              </a:rPr>
              <a:t> = 𝞢( y -  </a:t>
            </a:r>
            <a:r>
              <a:rPr lang="en" sz="1600">
                <a:solidFill>
                  <a:srgbClr val="FFFFFF"/>
                </a:solidFill>
              </a:rPr>
              <a:t>𝞵</a:t>
            </a:r>
            <a:r>
              <a:rPr b="1" lang="en" sz="1600">
                <a:solidFill>
                  <a:srgbClr val="FFFFFF"/>
                </a:solidFill>
              </a:rPr>
              <a:t> )</a:t>
            </a:r>
            <a:r>
              <a:rPr b="1" baseline="30000" lang="en" sz="1600">
                <a:solidFill>
                  <a:srgbClr val="FFFFFF"/>
                </a:solidFill>
              </a:rPr>
              <a:t>2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             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Var𝞵 = SS𝞵 / 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89" name="Google Shape;689;p32"/>
          <p:cNvSpPr txBox="1"/>
          <p:nvPr>
            <p:ph idx="4294967295" type="body"/>
          </p:nvPr>
        </p:nvSpPr>
        <p:spPr>
          <a:xfrm>
            <a:off x="2628575" y="2157300"/>
            <a:ext cx="3655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R</a:t>
            </a:r>
            <a:r>
              <a:rPr b="1" baseline="30000" lang="en">
                <a:solidFill>
                  <a:srgbClr val="FFFFFF"/>
                </a:solidFill>
              </a:rPr>
              <a:t>2 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= (Var(𝞵) - </a:t>
            </a:r>
            <a:r>
              <a:rPr lang="en">
                <a:solidFill>
                  <a:srgbClr val="FFFFFF"/>
                </a:solidFill>
              </a:rPr>
              <a:t>Var(SSE)) / </a:t>
            </a:r>
            <a:r>
              <a:rPr lang="en">
                <a:solidFill>
                  <a:srgbClr val="FFFFFF"/>
                </a:solidFill>
              </a:rPr>
              <a:t>Var(𝞵)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32"/>
          <p:cNvSpPr/>
          <p:nvPr/>
        </p:nvSpPr>
        <p:spPr>
          <a:xfrm rot="-2222861">
            <a:off x="3072948" y="1560468"/>
            <a:ext cx="348062" cy="6528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2"/>
          <p:cNvSpPr txBox="1"/>
          <p:nvPr>
            <p:ph idx="4294967295" type="body"/>
          </p:nvPr>
        </p:nvSpPr>
        <p:spPr>
          <a:xfrm>
            <a:off x="2447700" y="3846050"/>
            <a:ext cx="42486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    </a:t>
            </a:r>
            <a:r>
              <a:rPr lang="en">
                <a:solidFill>
                  <a:srgbClr val="FFFFFF"/>
                </a:solidFill>
              </a:rPr>
              <a:t>(Var(𝞵) - Var(SSE)) / (p</a:t>
            </a:r>
            <a:r>
              <a:rPr baseline="-25000" lang="en">
                <a:solidFill>
                  <a:srgbClr val="FFFFFF"/>
                </a:solidFill>
              </a:rPr>
              <a:t>𝞵</a:t>
            </a:r>
            <a:r>
              <a:rPr lang="en">
                <a:solidFill>
                  <a:srgbClr val="FFFFFF"/>
                </a:solidFill>
              </a:rPr>
              <a:t> - p</a:t>
            </a:r>
            <a:r>
              <a:rPr baseline="-25000" lang="en">
                <a:solidFill>
                  <a:srgbClr val="FFFFFF"/>
                </a:solidFill>
              </a:rPr>
              <a:t>SSE</a:t>
            </a:r>
            <a:r>
              <a:rPr lang="en">
                <a:solidFill>
                  <a:srgbClr val="FFFFFF"/>
                </a:solidFill>
              </a:rPr>
              <a:t>)</a:t>
            </a:r>
            <a:endParaRPr baseline="-25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r>
              <a:rPr b="1" baseline="30000"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=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     Var𝞵 / (n - p</a:t>
            </a:r>
            <a:r>
              <a:rPr baseline="-25000" lang="en">
                <a:solidFill>
                  <a:srgbClr val="FFFFFF"/>
                </a:solidFill>
              </a:rPr>
              <a:t>SSE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 rot="2387195">
            <a:off x="5892216" y="1560404"/>
            <a:ext cx="347851" cy="65287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3" name="Google Shape;693;p32"/>
          <p:cNvCxnSpPr/>
          <p:nvPr/>
        </p:nvCxnSpPr>
        <p:spPr>
          <a:xfrm>
            <a:off x="3127850" y="4371925"/>
            <a:ext cx="32688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32"/>
          <p:cNvSpPr/>
          <p:nvPr/>
        </p:nvSpPr>
        <p:spPr>
          <a:xfrm>
            <a:off x="4254575" y="2658500"/>
            <a:ext cx="348000" cy="117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2"/>
          <p:cNvSpPr/>
          <p:nvPr/>
        </p:nvSpPr>
        <p:spPr>
          <a:xfrm rot="-5400000">
            <a:off x="6730353" y="4074981"/>
            <a:ext cx="348300" cy="652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2"/>
          <p:cNvSpPr txBox="1"/>
          <p:nvPr>
            <p:ph idx="4294967295" type="body"/>
          </p:nvPr>
        </p:nvSpPr>
        <p:spPr>
          <a:xfrm>
            <a:off x="7312550" y="4106550"/>
            <a:ext cx="1383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p-value</a:t>
            </a:r>
            <a:endParaRPr b="1" sz="24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02" name="Google Shape;702;p33"/>
          <p:cNvSpPr txBox="1"/>
          <p:nvPr/>
        </p:nvSpPr>
        <p:spPr>
          <a:xfrm>
            <a:off x="864250" y="3925325"/>
            <a:ext cx="3686400" cy="679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weight  =  1.13*height - 127.69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3" name="Google Shape;703;p33"/>
          <p:cNvGraphicFramePr/>
          <p:nvPr/>
        </p:nvGraphicFramePr>
        <p:xfrm>
          <a:off x="635650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{1F64F55C-8982-432C-83FE-26F314070300}</a:tableStyleId>
              </a:tblPr>
              <a:tblGrid>
                <a:gridCol w="906175"/>
                <a:gridCol w="9405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Height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Weight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180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75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174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71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184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83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168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63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178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70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9EAD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4" name="Google Shape;704;p33"/>
          <p:cNvSpPr txBox="1"/>
          <p:nvPr/>
        </p:nvSpPr>
        <p:spPr>
          <a:xfrm>
            <a:off x="2632150" y="1424800"/>
            <a:ext cx="24105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function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f(y)  =  𝝱</a:t>
            </a: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+ 𝝱</a:t>
            </a: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5" name="Google Shape;7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448" y="1424800"/>
            <a:ext cx="3438450" cy="31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3"/>
          <p:cNvSpPr txBox="1"/>
          <p:nvPr/>
        </p:nvSpPr>
        <p:spPr>
          <a:xfrm>
            <a:off x="2632150" y="2750825"/>
            <a:ext cx="27441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Pearson correlation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0.941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 0.8856, </a:t>
            </a: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 R</a:t>
            </a:r>
            <a:r>
              <a:rPr b="1" baseline="30000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0.8475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12" name="Google Shape;712;p34"/>
          <p:cNvSpPr txBox="1"/>
          <p:nvPr/>
        </p:nvSpPr>
        <p:spPr>
          <a:xfrm>
            <a:off x="3435175" y="2666738"/>
            <a:ext cx="5238900" cy="662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weight  =  0.88728*height + 0.00625*calories - 94.1577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3" name="Google Shape;713;p34"/>
          <p:cNvGraphicFramePr/>
          <p:nvPr/>
        </p:nvGraphicFramePr>
        <p:xfrm>
          <a:off x="647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{1F64F55C-8982-432C-83FE-26F314070300}</a:tableStyleId>
              </a:tblPr>
              <a:tblGrid>
                <a:gridCol w="856725"/>
                <a:gridCol w="889175"/>
                <a:gridCol w="8891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Height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Weight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Calories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180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75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1750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174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71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1350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184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83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2120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168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63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1430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178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70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</a:rPr>
                        <a:t>1100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4" name="Google Shape;714;p34"/>
          <p:cNvSpPr txBox="1"/>
          <p:nvPr/>
        </p:nvSpPr>
        <p:spPr>
          <a:xfrm>
            <a:off x="4339825" y="1371600"/>
            <a:ext cx="35979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function</a:t>
            </a: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f(y)  =  𝝱</a:t>
            </a:r>
            <a:r>
              <a:rPr b="1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𝝱</a:t>
            </a:r>
            <a:r>
              <a:rPr b="1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 𝝱</a:t>
            </a:r>
            <a:r>
              <a:rPr b="1" i="0" lang="en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4339825" y="3508050"/>
            <a:ext cx="37182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3000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 0.9571, </a:t>
            </a:r>
            <a:r>
              <a:rPr b="1" i="0" lang="en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 R</a:t>
            </a:r>
            <a:r>
              <a:rPr b="1" baseline="30000" i="0" lang="en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0.9143</a:t>
            </a:r>
            <a:endParaRPr b="1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/>
          <p:nvPr/>
        </p:nvSpPr>
        <p:spPr>
          <a:xfrm>
            <a:off x="424325" y="2034400"/>
            <a:ext cx="50193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2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Binary Logistic function</a:t>
            </a: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logit(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𝞹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)=log(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𝞹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/(1−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𝞹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))=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+…+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π is a probability of "success". The outcome variable is binary (0/1, False/True, No/Yes, etc)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722" name="Google Shape;7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4250" y="1577200"/>
            <a:ext cx="37052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5"/>
          <p:cNvSpPr txBox="1"/>
          <p:nvPr/>
        </p:nvSpPr>
        <p:spPr>
          <a:xfrm>
            <a:off x="6230925" y="4045550"/>
            <a:ext cx="228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Sigmoid function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Models</a:t>
            </a:r>
            <a:endParaRPr b="1" sz="3000"/>
          </a:p>
        </p:txBody>
      </p:sp>
      <p:pic>
        <p:nvPicPr>
          <p:cNvPr id="729" name="Google Shape;7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325" y="1437825"/>
            <a:ext cx="2480600" cy="165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36"/>
          <p:cNvGrpSpPr/>
          <p:nvPr/>
        </p:nvGrpSpPr>
        <p:grpSpPr>
          <a:xfrm>
            <a:off x="664338" y="880525"/>
            <a:ext cx="7854049" cy="3912000"/>
            <a:chOff x="261125" y="842850"/>
            <a:chExt cx="8492700" cy="3912000"/>
          </a:xfrm>
        </p:grpSpPr>
        <p:sp>
          <p:nvSpPr>
            <p:cNvPr id="731" name="Google Shape;731;p36"/>
            <p:cNvSpPr txBox="1"/>
            <p:nvPr/>
          </p:nvSpPr>
          <p:spPr>
            <a:xfrm>
              <a:off x="261125" y="842850"/>
              <a:ext cx="8492700" cy="39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</a:rPr>
                <a:t>The formula of logistic regression is: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</a:rPr>
                <a:t>        z  =  𝝱1X1 + 𝝱2X2 + 𝝱0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</a:rPr>
                <a:t>  ŷ = 𝛔(z)         P(y=1| x)</a:t>
              </a:r>
              <a:endParaRPr sz="3000">
                <a:solidFill>
                  <a:srgbClr val="FFFFFF"/>
                </a:solidFill>
              </a:endParaRPr>
            </a:p>
            <a:p>
              <a:pPr indent="457200" lvl="0" marL="18288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</a:rPr>
                <a:t>The sigmoid function is defined as follows: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</a:rPr>
                <a:t>		   	   		   1</a:t>
              </a:r>
              <a:endParaRPr sz="3000">
                <a:solidFill>
                  <a:srgbClr val="FFFFFF"/>
                </a:solidFill>
              </a:endParaRPr>
            </a:p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</a:rPr>
                <a:t>𝛔(Z) = </a:t>
              </a:r>
              <a:endParaRPr sz="1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</a:rPr>
                <a:t>					1 + e</a:t>
              </a:r>
              <a:r>
                <a:rPr baseline="30000" lang="en" sz="3000">
                  <a:solidFill>
                    <a:srgbClr val="FFFFFF"/>
                  </a:solidFill>
                </a:rPr>
                <a:t>-Z</a:t>
              </a:r>
              <a:endParaRPr baseline="30000" sz="3000">
                <a:solidFill>
                  <a:srgbClr val="FFFFFF"/>
                </a:solidFill>
              </a:endParaRPr>
            </a:p>
          </p:txBody>
        </p:sp>
        <p:cxnSp>
          <p:nvCxnSpPr>
            <p:cNvPr id="732" name="Google Shape;732;p36"/>
            <p:cNvCxnSpPr/>
            <p:nvPr/>
          </p:nvCxnSpPr>
          <p:spPr>
            <a:xfrm>
              <a:off x="2604817" y="4206450"/>
              <a:ext cx="15225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3" name="Google Shape;733;p36"/>
            <p:cNvSpPr/>
            <p:nvPr/>
          </p:nvSpPr>
          <p:spPr>
            <a:xfrm>
              <a:off x="2791514" y="2702325"/>
              <a:ext cx="413100" cy="217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</a:t>
            </a:r>
            <a:endParaRPr b="1" sz="3000"/>
          </a:p>
        </p:txBody>
      </p:sp>
      <p:sp>
        <p:nvSpPr>
          <p:cNvPr id="739" name="Google Shape;739;p37"/>
          <p:cNvSpPr txBox="1"/>
          <p:nvPr/>
        </p:nvSpPr>
        <p:spPr>
          <a:xfrm>
            <a:off x="0" y="1168825"/>
            <a:ext cx="8699400" cy="3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 R logistic models are generated using the Generalized Linear Models (GLM):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	        </a:t>
            </a:r>
            <a:r>
              <a:rPr b="1" lang="en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mod &lt;- glm(y ~ x, family=”binomial”)</a:t>
            </a:r>
            <a:endParaRPr b="1" sz="2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result of the algorithm is the probability of y = 1 given x.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To calculate the predicted category we select a cutoff value (default is 0.5)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To calculate the accuracy of the model we use a contingency table (2x2 table) with the predicted and observed y’s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Poisson Regression</a:t>
            </a:r>
            <a:endParaRPr/>
          </a:p>
        </p:txBody>
      </p:sp>
      <p:sp>
        <p:nvSpPr>
          <p:cNvPr id="745" name="Google Shape;745;p38"/>
          <p:cNvSpPr txBox="1"/>
          <p:nvPr/>
        </p:nvSpPr>
        <p:spPr>
          <a:xfrm>
            <a:off x="544025" y="1120000"/>
            <a:ext cx="57591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Poisson function</a:t>
            </a:r>
            <a:r>
              <a:rPr b="1" i="0" lang="en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log(μ</a:t>
            </a:r>
            <a:r>
              <a:rPr b="1" baseline="-2500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= λ + λ</a:t>
            </a:r>
            <a:r>
              <a:rPr b="1" baseline="-2500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λ</a:t>
            </a:r>
            <a:r>
              <a:rPr b="1" baseline="-2500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baseline="3000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+…+ λ</a:t>
            </a:r>
            <a:r>
              <a:rPr b="1" baseline="-2500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3000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+…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outcome is an ordinal variables (count)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If the mean = variance of the outcome variable we use the </a:t>
            </a:r>
            <a:r>
              <a:rPr b="1" lang="en" sz="1800">
                <a:solidFill>
                  <a:srgbClr val="FFFF00"/>
                </a:solidFill>
              </a:rPr>
              <a:t>log-linear poisson regression</a:t>
            </a:r>
            <a:r>
              <a:rPr b="1" lang="en" sz="1800">
                <a:solidFill>
                  <a:srgbClr val="FFFFFF"/>
                </a:solidFill>
              </a:rPr>
              <a:t> [glm(... , family=”poison”)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If the variance &gt; mean we use a </a:t>
            </a:r>
            <a:r>
              <a:rPr b="1" lang="en" sz="1800">
                <a:solidFill>
                  <a:srgbClr val="FFFF00"/>
                </a:solidFill>
              </a:rPr>
              <a:t>negative binomial regression</a:t>
            </a:r>
            <a:r>
              <a:rPr b="1" lang="en" sz="1800">
                <a:solidFill>
                  <a:srgbClr val="FFFFFF"/>
                </a:solidFill>
              </a:rPr>
              <a:t> [MASS::glm.nb()]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If the variance &lt; mean (and has high count for zeros, use </a:t>
            </a:r>
            <a:r>
              <a:rPr b="1" lang="en" sz="1800">
                <a:solidFill>
                  <a:srgbClr val="FFFF00"/>
                </a:solidFill>
              </a:rPr>
              <a:t>Zero-inflated regression</a:t>
            </a:r>
            <a:r>
              <a:rPr b="1" lang="en" sz="1800">
                <a:solidFill>
                  <a:srgbClr val="FFFFFF"/>
                </a:solidFill>
              </a:rPr>
              <a:t> model [pscl::zeroinfl()]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46" name="Google Shape;746;p38"/>
          <p:cNvSpPr txBox="1"/>
          <p:nvPr/>
        </p:nvSpPr>
        <p:spPr>
          <a:xfrm>
            <a:off x="6307125" y="2064350"/>
            <a:ext cx="2349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Poisson regression</a:t>
            </a:r>
            <a:endParaRPr b="1" i="0" sz="1200" u="none" cap="none" strike="noStrike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</a:rPr>
              <a:t> </a:t>
            </a:r>
            <a:endParaRPr b="1" i="0" sz="1800" u="none" cap="none" strike="noStrike">
              <a:solidFill>
                <a:srgbClr val="FFFFFF"/>
              </a:solidFill>
            </a:endParaRPr>
          </a:p>
        </p:txBody>
      </p:sp>
      <p:pic>
        <p:nvPicPr>
          <p:cNvPr id="747" name="Google Shape;7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338" y="2552750"/>
            <a:ext cx="2415176" cy="181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9"/>
          <p:cNvSpPr txBox="1"/>
          <p:nvPr/>
        </p:nvSpPr>
        <p:spPr>
          <a:xfrm>
            <a:off x="1982400" y="1626400"/>
            <a:ext cx="52827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Explanatory</a:t>
            </a:r>
            <a:endParaRPr b="1" i="0" sz="51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FF00"/>
                </a:solidFill>
              </a:rPr>
              <a:t>vs</a:t>
            </a:r>
            <a:endParaRPr b="1" sz="5100">
              <a:solidFill>
                <a:srgbClr val="FFFF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  <a:endParaRPr b="1" i="0" sz="5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Models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759" name="Google Shape;759;p40"/>
          <p:cNvSpPr txBox="1"/>
          <p:nvPr/>
        </p:nvSpPr>
        <p:spPr>
          <a:xfrm>
            <a:off x="619250" y="1152675"/>
            <a:ext cx="79386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Generalized linear models (GLM)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f(y)  = 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... +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Explanatory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We want to understand the influence of each variable - we focus on the betas - Odds ratios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Predictive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We want to know what will happen - we focus on the f(y)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765" name="Google Shape;765;p41"/>
          <p:cNvSpPr txBox="1"/>
          <p:nvPr/>
        </p:nvSpPr>
        <p:spPr>
          <a:xfrm>
            <a:off x="3849800" y="1201450"/>
            <a:ext cx="5012700" cy="3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Ratio (RR):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RR=(a/(a+b))/(c/(c+d))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Odds Ratio (OR):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OR=(a/c)/(b/d)=(a*d)/(b*c)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6" name="Google Shape;766;p41"/>
          <p:cNvGraphicFramePr/>
          <p:nvPr/>
        </p:nvGraphicFramePr>
        <p:xfrm>
          <a:off x="496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{1F64F55C-8982-432C-83FE-26F314070300}</a:tableStyleId>
              </a:tblPr>
              <a:tblGrid>
                <a:gridCol w="1144900"/>
                <a:gridCol w="1144900"/>
                <a:gridCol w="11449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Cases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Controls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Exposed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Not exposed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c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d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7" name="Google Shape;767;p41"/>
          <p:cNvGraphicFramePr/>
          <p:nvPr/>
        </p:nvGraphicFramePr>
        <p:xfrm>
          <a:off x="496000" y="340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{1F64F55C-8982-432C-83FE-26F314070300}</a:tableStyleId>
              </a:tblPr>
              <a:tblGrid>
                <a:gridCol w="1144900"/>
                <a:gridCol w="1144900"/>
                <a:gridCol w="11449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Cases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Controls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Exposed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10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Not exposed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8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8" name="Google Shape;768;p41"/>
          <p:cNvSpPr txBox="1"/>
          <p:nvPr/>
        </p:nvSpPr>
        <p:spPr>
          <a:xfrm>
            <a:off x="4001700" y="3863350"/>
            <a:ext cx="48498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= (10*8)/(4*2) = 80/8 = 10 -&gt; 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odds of exposed is 10 times higher than the odds of unexposed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1"/>
          <p:cNvSpPr txBox="1"/>
          <p:nvPr/>
        </p:nvSpPr>
        <p:spPr>
          <a:xfrm>
            <a:off x="4001700" y="2034550"/>
            <a:ext cx="48498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RR = (10/(10+4)/2/(2+8) = (10/14)/(2/10) = 100/28 = 3.6 -&gt; </a:t>
            </a:r>
            <a:r>
              <a:rPr b="0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risk of the exposed is 3.6 times higher than those unexposed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222" name="Google Shape;222;p24"/>
          <p:cNvSpPr txBox="1"/>
          <p:nvPr>
            <p:ph idx="4294967295" type="body"/>
          </p:nvPr>
        </p:nvSpPr>
        <p:spPr>
          <a:xfrm>
            <a:off x="1119225" y="1231150"/>
            <a:ext cx="65625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Regression Models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Linear Regression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Logistic Regression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Poisson Regression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Time Series Analysis - ARIMA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775" name="Google Shape;775;p42"/>
          <p:cNvSpPr txBox="1"/>
          <p:nvPr/>
        </p:nvSpPr>
        <p:spPr>
          <a:xfrm>
            <a:off x="619250" y="1533675"/>
            <a:ext cx="81024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●"/>
            </a:pPr>
            <a:r>
              <a:rPr b="1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Explanatory: 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○"/>
            </a:pPr>
            <a:r>
              <a:rPr b="1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Ratio (RR)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○"/>
            </a:pPr>
            <a:r>
              <a:rPr b="1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Odds Ratio (OR)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●"/>
            </a:pPr>
            <a:r>
              <a:rPr b="1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models: exp(beta) -&gt; Risk Ratio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Char char="●"/>
            </a:pPr>
            <a:r>
              <a:rPr b="1" i="0" lang="en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Logistic models: exp(beta) -&gt; Odds Ratios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b="1" lang="en" sz="2700">
                <a:solidFill>
                  <a:srgbClr val="FFFFFF"/>
                </a:solidFill>
              </a:rPr>
              <a:t>Poisson models: exp(beta) -&gt; Risk Ratio</a:t>
            </a:r>
            <a:endParaRPr b="1"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Models</a:t>
            </a:r>
            <a:endParaRPr/>
          </a:p>
        </p:txBody>
      </p:sp>
      <p:pic>
        <p:nvPicPr>
          <p:cNvPr id="781" name="Google Shape;7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575" y="1024100"/>
            <a:ext cx="5718474" cy="39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787" name="Google Shape;787;p44"/>
          <p:cNvSpPr txBox="1"/>
          <p:nvPr/>
        </p:nvSpPr>
        <p:spPr>
          <a:xfrm>
            <a:off x="446500" y="1264925"/>
            <a:ext cx="8396100" cy="3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we have to avoid in explanatory models:</a:t>
            </a:r>
            <a:endParaRPr b="1" i="0" sz="26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Relationship vs Causality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Collinearity (vif)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Beware of confounders (affect both x’s and y)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Drug abuse + Homeless :  crime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 + years of experience : salary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pic>
        <p:nvPicPr>
          <p:cNvPr id="793" name="Google Shape;7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300" y="1161050"/>
            <a:ext cx="4167400" cy="37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799" name="Google Shape;799;p46"/>
          <p:cNvSpPr txBox="1"/>
          <p:nvPr/>
        </p:nvSpPr>
        <p:spPr>
          <a:xfrm>
            <a:off x="812025" y="1325650"/>
            <a:ext cx="7419900" cy="3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data are characterized by four components: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Trend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main direction of the time series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Seasonality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variations occurring at regular time periods  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Cyclicity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medium term variations which repeats at irregular times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Irregularity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changes on short irregular time periods (random noise)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805" name="Google Shape;805;p47"/>
          <p:cNvSpPr txBox="1"/>
          <p:nvPr/>
        </p:nvSpPr>
        <p:spPr>
          <a:xfrm>
            <a:off x="422700" y="1174450"/>
            <a:ext cx="5220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Autoregressive integrated moving </a:t>
            </a:r>
            <a:endParaRPr b="1" i="0" sz="22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average (ARIMA).</a:t>
            </a:r>
            <a:endParaRPr b="1" i="0" sz="22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7"/>
          <p:cNvSpPr txBox="1"/>
          <p:nvPr/>
        </p:nvSpPr>
        <p:spPr>
          <a:xfrm>
            <a:off x="412550" y="2044650"/>
            <a:ext cx="52311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apply a regression model to a time-series data the data must be a </a:t>
            </a:r>
            <a:r>
              <a:rPr b="1" i="0" lang="en" sz="2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stationary</a:t>
            </a: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series: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7" name="Google Shape;80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247" y="1294325"/>
            <a:ext cx="2909764" cy="12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8275" y="2429605"/>
            <a:ext cx="2900732" cy="126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8275" y="3484774"/>
            <a:ext cx="2900700" cy="12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47"/>
          <p:cNvSpPr txBox="1"/>
          <p:nvPr/>
        </p:nvSpPr>
        <p:spPr>
          <a:xfrm>
            <a:off x="489550" y="3184100"/>
            <a:ext cx="5589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mean must be constant and not changing over time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7"/>
          <p:cNvSpPr txBox="1"/>
          <p:nvPr/>
        </p:nvSpPr>
        <p:spPr>
          <a:xfrm>
            <a:off x="489550" y="4153175"/>
            <a:ext cx="558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covariance must not change over time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7"/>
          <p:cNvSpPr txBox="1"/>
          <p:nvPr/>
        </p:nvSpPr>
        <p:spPr>
          <a:xfrm>
            <a:off x="489550" y="3793700"/>
            <a:ext cx="558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variance must not change over time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ARIMA</a:t>
            </a:r>
            <a:endParaRPr/>
          </a:p>
        </p:txBody>
      </p:sp>
      <p:pic>
        <p:nvPicPr>
          <p:cNvPr id="818" name="Google Shape;8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75" y="987025"/>
            <a:ext cx="3436675" cy="15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475" y="2272650"/>
            <a:ext cx="3436675" cy="149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475" y="3477575"/>
            <a:ext cx="3436676" cy="151191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8"/>
          <p:cNvSpPr/>
          <p:nvPr/>
        </p:nvSpPr>
        <p:spPr>
          <a:xfrm>
            <a:off x="4045450" y="2810900"/>
            <a:ext cx="4548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48"/>
          <p:cNvGrpSpPr/>
          <p:nvPr/>
        </p:nvGrpSpPr>
        <p:grpSpPr>
          <a:xfrm>
            <a:off x="4579647" y="1609567"/>
            <a:ext cx="4204383" cy="2876125"/>
            <a:chOff x="4271625" y="1563600"/>
            <a:chExt cx="4761475" cy="3074425"/>
          </a:xfrm>
        </p:grpSpPr>
        <p:pic>
          <p:nvPicPr>
            <p:cNvPr id="823" name="Google Shape;823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71625" y="1563600"/>
              <a:ext cx="4761475" cy="307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Google Shape;824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01050" y="3657600"/>
              <a:ext cx="4432050" cy="850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8"/>
            <p:cNvSpPr txBox="1"/>
            <p:nvPr/>
          </p:nvSpPr>
          <p:spPr>
            <a:xfrm rot="-5400000">
              <a:off x="4083975" y="1803750"/>
              <a:ext cx="6594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8"/>
            <p:cNvSpPr txBox="1"/>
            <p:nvPr/>
          </p:nvSpPr>
          <p:spPr>
            <a:xfrm rot="-5400000">
              <a:off x="3957075" y="2529550"/>
              <a:ext cx="9132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Season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8"/>
            <p:cNvSpPr txBox="1"/>
            <p:nvPr/>
          </p:nvSpPr>
          <p:spPr>
            <a:xfrm rot="-5400000">
              <a:off x="4083975" y="3251550"/>
              <a:ext cx="6594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Trend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8"/>
            <p:cNvSpPr txBox="1"/>
            <p:nvPr/>
          </p:nvSpPr>
          <p:spPr>
            <a:xfrm rot="-5400000">
              <a:off x="4083975" y="3937350"/>
              <a:ext cx="6594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Noise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834" name="Google Shape;834;p49"/>
          <p:cNvSpPr/>
          <p:nvPr/>
        </p:nvSpPr>
        <p:spPr>
          <a:xfrm rot="2010712">
            <a:off x="4741155" y="3027297"/>
            <a:ext cx="454801" cy="488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5" y="1201525"/>
            <a:ext cx="5071725" cy="25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9"/>
          <p:cNvPicPr preferRelativeResize="0"/>
          <p:nvPr/>
        </p:nvPicPr>
        <p:blipFill rotWithShape="1">
          <a:blip r:embed="rId4">
            <a:alphaModFix amt="87000"/>
          </a:blip>
          <a:srcRect b="0" l="0" r="0" t="0"/>
          <a:stretch/>
        </p:blipFill>
        <p:spPr>
          <a:xfrm>
            <a:off x="4818950" y="2607625"/>
            <a:ext cx="4226468" cy="25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9"/>
          <p:cNvSpPr txBox="1"/>
          <p:nvPr/>
        </p:nvSpPr>
        <p:spPr>
          <a:xfrm>
            <a:off x="1001075" y="3737400"/>
            <a:ext cx="2653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Decomposition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9"/>
          <p:cNvSpPr txBox="1"/>
          <p:nvPr/>
        </p:nvSpPr>
        <p:spPr>
          <a:xfrm>
            <a:off x="5807000" y="1962750"/>
            <a:ext cx="2653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Recomposition</a:t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  <p:cxnSp>
        <p:nvCxnSpPr>
          <p:cNvPr id="228" name="Google Shape;228;p25"/>
          <p:cNvCxnSpPr/>
          <p:nvPr/>
        </p:nvCxnSpPr>
        <p:spPr>
          <a:xfrm>
            <a:off x="1859800" y="2017000"/>
            <a:ext cx="0" cy="2316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5"/>
          <p:cNvCxnSpPr/>
          <p:nvPr/>
        </p:nvCxnSpPr>
        <p:spPr>
          <a:xfrm>
            <a:off x="783275" y="4017875"/>
            <a:ext cx="3360300" cy="10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5"/>
          <p:cNvSpPr txBox="1"/>
          <p:nvPr/>
        </p:nvSpPr>
        <p:spPr>
          <a:xfrm>
            <a:off x="4176175" y="3865150"/>
            <a:ext cx="435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737775" y="1655350"/>
            <a:ext cx="435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2229525" y="313707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306225" y="2332350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5"/>
          <p:cNvCxnSpPr/>
          <p:nvPr/>
        </p:nvCxnSpPr>
        <p:spPr>
          <a:xfrm flipH="1" rot="10800000">
            <a:off x="902875" y="2017000"/>
            <a:ext cx="3006900" cy="2240100"/>
          </a:xfrm>
          <a:prstGeom prst="straightConnector1">
            <a:avLst/>
          </a:prstGeom>
          <a:noFill/>
          <a:ln cap="flat" cmpd="sng" w="3810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5"/>
          <p:cNvCxnSpPr/>
          <p:nvPr/>
        </p:nvCxnSpPr>
        <p:spPr>
          <a:xfrm flipH="1" rot="10800000">
            <a:off x="2403525" y="3245763"/>
            <a:ext cx="1098300" cy="219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6" name="Google Shape;236;p25"/>
          <p:cNvCxnSpPr>
            <a:endCxn id="233" idx="5"/>
          </p:cNvCxnSpPr>
          <p:nvPr/>
        </p:nvCxnSpPr>
        <p:spPr>
          <a:xfrm rot="10800000">
            <a:off x="3454743" y="2471650"/>
            <a:ext cx="25200" cy="7743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7" name="Google Shape;237;p25"/>
          <p:cNvSpPr txBox="1"/>
          <p:nvPr/>
        </p:nvSpPr>
        <p:spPr>
          <a:xfrm>
            <a:off x="3566575" y="3026950"/>
            <a:ext cx="435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1809675" y="2793550"/>
            <a:ext cx="1013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(x1,y1)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3501825" y="2196450"/>
            <a:ext cx="1013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(x2,y2)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5"/>
          <p:cNvGrpSpPr/>
          <p:nvPr/>
        </p:nvGrpSpPr>
        <p:grpSpPr>
          <a:xfrm>
            <a:off x="5598950" y="1349250"/>
            <a:ext cx="2654100" cy="1016700"/>
            <a:chOff x="6056150" y="1349250"/>
            <a:chExt cx="2654100" cy="1016700"/>
          </a:xfrm>
        </p:grpSpPr>
        <p:sp>
          <p:nvSpPr>
            <p:cNvPr id="241" name="Google Shape;241;p25"/>
            <p:cNvSpPr txBox="1"/>
            <p:nvPr/>
          </p:nvSpPr>
          <p:spPr>
            <a:xfrm>
              <a:off x="6056150" y="1349250"/>
              <a:ext cx="2654100" cy="10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(y</a:t>
              </a: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-  y</a:t>
              </a: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 =    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 (x</a:t>
              </a: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- x</a:t>
              </a:r>
              <a:r>
                <a:rPr b="1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25"/>
            <p:cNvCxnSpPr/>
            <p:nvPr/>
          </p:nvCxnSpPr>
          <p:spPr>
            <a:xfrm>
              <a:off x="6698500" y="1844950"/>
              <a:ext cx="1054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3" name="Google Shape;243;p25"/>
          <p:cNvSpPr txBox="1"/>
          <p:nvPr/>
        </p:nvSpPr>
        <p:spPr>
          <a:xfrm>
            <a:off x="6241300" y="4094075"/>
            <a:ext cx="1768500" cy="488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 =  mX + b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373475" y="2477925"/>
            <a:ext cx="2654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m(x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=  (y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 y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528650" y="3007138"/>
            <a:ext cx="2654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m(x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=  (y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y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772800" y="3436175"/>
            <a:ext cx="174000" cy="16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022950" y="3245800"/>
            <a:ext cx="1013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(x0,y0)</a:t>
            </a:r>
            <a:endParaRPr b="1" i="0" sz="1400" u="none" cap="none" strike="noStrik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966575" y="3487125"/>
            <a:ext cx="201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m(x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  y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334875" y="1258725"/>
            <a:ext cx="2654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algebra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1740200" y="4420200"/>
            <a:ext cx="296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426000" y="4420200"/>
            <a:ext cx="296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978200" y="4420200"/>
            <a:ext cx="370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3111800" y="4420200"/>
            <a:ext cx="296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5"/>
          <p:cNvCxnSpPr/>
          <p:nvPr/>
        </p:nvCxnSpPr>
        <p:spPr>
          <a:xfrm>
            <a:off x="2566625" y="3887450"/>
            <a:ext cx="1200" cy="315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25"/>
          <p:cNvCxnSpPr/>
          <p:nvPr/>
        </p:nvCxnSpPr>
        <p:spPr>
          <a:xfrm>
            <a:off x="3252425" y="3887450"/>
            <a:ext cx="1200" cy="315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25"/>
          <p:cNvCxnSpPr/>
          <p:nvPr/>
        </p:nvCxnSpPr>
        <p:spPr>
          <a:xfrm>
            <a:off x="1195025" y="3887450"/>
            <a:ext cx="1200" cy="3153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  <p:cxnSp>
        <p:nvCxnSpPr>
          <p:cNvPr id="262" name="Google Shape;262;p26"/>
          <p:cNvCxnSpPr/>
          <p:nvPr/>
        </p:nvCxnSpPr>
        <p:spPr>
          <a:xfrm>
            <a:off x="1555000" y="2093200"/>
            <a:ext cx="0" cy="2316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26"/>
          <p:cNvCxnSpPr/>
          <p:nvPr/>
        </p:nvCxnSpPr>
        <p:spPr>
          <a:xfrm>
            <a:off x="478475" y="4094075"/>
            <a:ext cx="3360300" cy="108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26"/>
          <p:cNvSpPr txBox="1"/>
          <p:nvPr/>
        </p:nvSpPr>
        <p:spPr>
          <a:xfrm>
            <a:off x="3871375" y="3941350"/>
            <a:ext cx="435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1432975" y="1731550"/>
            <a:ext cx="435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1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924725" y="321327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153650" y="26405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 flipH="1" rot="10800000">
            <a:off x="902550" y="1680025"/>
            <a:ext cx="3305700" cy="2511900"/>
          </a:xfrm>
          <a:prstGeom prst="straightConnector1">
            <a:avLst/>
          </a:prstGeom>
          <a:noFill/>
          <a:ln cap="flat" cmpd="sng" w="3810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6"/>
          <p:cNvSpPr txBox="1"/>
          <p:nvPr/>
        </p:nvSpPr>
        <p:spPr>
          <a:xfrm>
            <a:off x="5642650" y="1933725"/>
            <a:ext cx="1768500" cy="488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 =  mX + b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2164100" y="26405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2794475" y="31050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3610850" y="18023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3545750" y="2490150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3064188" y="19439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020400" y="35549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3979975" y="21257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2696450" y="24881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2467850" y="2107125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817725" y="3048713"/>
            <a:ext cx="174000" cy="16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523200" y="3087525"/>
            <a:ext cx="2088000" cy="996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function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f(y)  = 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+ 𝝱</a:t>
            </a:r>
            <a:r>
              <a:rPr b="1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6338625" y="2495725"/>
            <a:ext cx="337200" cy="53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4294967295" type="body"/>
          </p:nvPr>
        </p:nvSpPr>
        <p:spPr>
          <a:xfrm>
            <a:off x="4697800" y="2473800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y  =  mx + n</a:t>
            </a:r>
            <a:endParaRPr b="1" sz="3600">
              <a:solidFill>
                <a:srgbClr val="FFFFFF"/>
              </a:solidFill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282875" y="1756100"/>
            <a:ext cx="3262200" cy="2673900"/>
            <a:chOff x="282875" y="1756100"/>
            <a:chExt cx="3262200" cy="2673900"/>
          </a:xfrm>
        </p:grpSpPr>
        <p:cxnSp>
          <p:nvCxnSpPr>
            <p:cNvPr id="288" name="Google Shape;288;p27"/>
            <p:cNvCxnSpPr/>
            <p:nvPr/>
          </p:nvCxnSpPr>
          <p:spPr>
            <a:xfrm>
              <a:off x="598225" y="17561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7"/>
            <p:cNvCxnSpPr/>
            <p:nvPr/>
          </p:nvCxnSpPr>
          <p:spPr>
            <a:xfrm flipH="1" rot="10800000">
              <a:off x="282875" y="40708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0" name="Google Shape;290;p27"/>
            <p:cNvSpPr/>
            <p:nvPr/>
          </p:nvSpPr>
          <p:spPr>
            <a:xfrm>
              <a:off x="891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44225" y="3735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2728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349025" y="3278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5014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653825" y="3430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8062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958625" y="3354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21110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2634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415825" y="2592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568225" y="2820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8062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9586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111025" y="2439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263425" y="3506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4920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25682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720625" y="2668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8730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272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501425" y="3811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3101625" y="2516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3254025" y="2897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28730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3101625" y="2135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6" name="Google Shape;316;p27"/>
          <p:cNvCxnSpPr/>
          <p:nvPr/>
        </p:nvCxnSpPr>
        <p:spPr>
          <a:xfrm flipH="1" rot="10800000">
            <a:off x="375298" y="20371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27"/>
          <p:cNvSpPr txBox="1"/>
          <p:nvPr>
            <p:ph idx="4294967295" type="body"/>
          </p:nvPr>
        </p:nvSpPr>
        <p:spPr>
          <a:xfrm>
            <a:off x="4697800" y="2473800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y  =  </a:t>
            </a:r>
            <a:r>
              <a:rPr b="1" lang="en" sz="3600">
                <a:solidFill>
                  <a:srgbClr val="00FF00"/>
                </a:solidFill>
              </a:rPr>
              <a:t>m</a:t>
            </a:r>
            <a:r>
              <a:rPr b="1" lang="en" sz="3600">
                <a:solidFill>
                  <a:srgbClr val="FFFFFF"/>
                </a:solidFill>
              </a:rPr>
              <a:t>x + n</a:t>
            </a:r>
            <a:endParaRPr b="1" sz="3600">
              <a:solidFill>
                <a:srgbClr val="FFFFFF"/>
              </a:solidFill>
            </a:endParaRPr>
          </a:p>
        </p:txBody>
      </p:sp>
      <p:grpSp>
        <p:nvGrpSpPr>
          <p:cNvPr id="318" name="Google Shape;318;p27"/>
          <p:cNvGrpSpPr/>
          <p:nvPr/>
        </p:nvGrpSpPr>
        <p:grpSpPr>
          <a:xfrm>
            <a:off x="2177904" y="2395607"/>
            <a:ext cx="1208996" cy="554768"/>
            <a:chOff x="2177904" y="2395607"/>
            <a:chExt cx="1208996" cy="554768"/>
          </a:xfrm>
        </p:grpSpPr>
        <p:cxnSp>
          <p:nvCxnSpPr>
            <p:cNvPr id="319" name="Google Shape;319;p27"/>
            <p:cNvCxnSpPr/>
            <p:nvPr/>
          </p:nvCxnSpPr>
          <p:spPr>
            <a:xfrm>
              <a:off x="2811077" y="2395607"/>
              <a:ext cx="27000" cy="5481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7"/>
            <p:cNvCxnSpPr/>
            <p:nvPr/>
          </p:nvCxnSpPr>
          <p:spPr>
            <a:xfrm rot="10800000">
              <a:off x="2177904" y="2943559"/>
              <a:ext cx="687000" cy="3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7"/>
            <p:cNvSpPr txBox="1"/>
            <p:nvPr/>
          </p:nvSpPr>
          <p:spPr>
            <a:xfrm>
              <a:off x="2864900" y="2526175"/>
              <a:ext cx="5220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FF00"/>
                  </a:solidFill>
                </a:rPr>
                <a:t>m</a:t>
              </a:r>
              <a:endParaRPr b="1" sz="1800">
                <a:solidFill>
                  <a:srgbClr val="00FF00"/>
                </a:solidFill>
              </a:endParaRPr>
            </a:p>
          </p:txBody>
        </p:sp>
      </p:grpSp>
      <p:sp>
        <p:nvSpPr>
          <p:cNvPr id="322" name="Google Shape;322;p27"/>
          <p:cNvSpPr txBox="1"/>
          <p:nvPr>
            <p:ph idx="4294967295" type="body"/>
          </p:nvPr>
        </p:nvSpPr>
        <p:spPr>
          <a:xfrm>
            <a:off x="4697800" y="2473800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y  =  </a:t>
            </a:r>
            <a:r>
              <a:rPr b="1" lang="en" sz="3600">
                <a:solidFill>
                  <a:srgbClr val="00FF00"/>
                </a:solidFill>
              </a:rPr>
              <a:t>m</a:t>
            </a:r>
            <a:r>
              <a:rPr b="1" lang="en" sz="3600">
                <a:solidFill>
                  <a:srgbClr val="FFFFFF"/>
                </a:solidFill>
              </a:rPr>
              <a:t>x + </a:t>
            </a:r>
            <a:r>
              <a:rPr b="1" lang="en" sz="3600">
                <a:solidFill>
                  <a:srgbClr val="FF00FF"/>
                </a:solidFill>
              </a:rPr>
              <a:t>n</a:t>
            </a:r>
            <a:endParaRPr b="1" sz="3600">
              <a:solidFill>
                <a:srgbClr val="FF00FF"/>
              </a:solidFill>
            </a:endParaRPr>
          </a:p>
        </p:txBody>
      </p:sp>
      <p:grpSp>
        <p:nvGrpSpPr>
          <p:cNvPr id="323" name="Google Shape;323;p27"/>
          <p:cNvGrpSpPr/>
          <p:nvPr/>
        </p:nvGrpSpPr>
        <p:grpSpPr>
          <a:xfrm>
            <a:off x="511250" y="4050175"/>
            <a:ext cx="682525" cy="424200"/>
            <a:chOff x="511250" y="4050175"/>
            <a:chExt cx="682525" cy="424200"/>
          </a:xfrm>
        </p:grpSpPr>
        <p:sp>
          <p:nvSpPr>
            <p:cNvPr id="324" name="Google Shape;324;p27"/>
            <p:cNvSpPr/>
            <p:nvPr/>
          </p:nvSpPr>
          <p:spPr>
            <a:xfrm>
              <a:off x="511250" y="4104950"/>
              <a:ext cx="173700" cy="1836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671775" y="4050175"/>
              <a:ext cx="5220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FF"/>
                  </a:solidFill>
                </a:rPr>
                <a:t>n</a:t>
              </a:r>
              <a:endParaRPr b="1" sz="1800">
                <a:solidFill>
                  <a:srgbClr val="FF00FF"/>
                </a:solidFill>
              </a:endParaRPr>
            </a:p>
          </p:txBody>
        </p:sp>
      </p:grpSp>
      <p:sp>
        <p:nvSpPr>
          <p:cNvPr id="326" name="Google Shape;326;p27"/>
          <p:cNvSpPr txBox="1"/>
          <p:nvPr>
            <p:ph idx="4294967295" type="body"/>
          </p:nvPr>
        </p:nvSpPr>
        <p:spPr>
          <a:xfrm>
            <a:off x="5404700" y="1690225"/>
            <a:ext cx="12615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slope</a:t>
            </a:r>
            <a:endParaRPr b="1" sz="3000">
              <a:solidFill>
                <a:srgbClr val="00FF00"/>
              </a:solidFill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5839525" y="2256325"/>
            <a:ext cx="261000" cy="38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 txBox="1"/>
          <p:nvPr>
            <p:ph idx="4294967295" type="body"/>
          </p:nvPr>
        </p:nvSpPr>
        <p:spPr>
          <a:xfrm>
            <a:off x="6700100" y="1690225"/>
            <a:ext cx="18147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00FF"/>
                </a:solidFill>
              </a:rPr>
              <a:t>intercept</a:t>
            </a:r>
            <a:endParaRPr b="1" sz="3000">
              <a:solidFill>
                <a:srgbClr val="FF00FF"/>
              </a:solidFill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6982525" y="2256325"/>
            <a:ext cx="261000" cy="38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 txBox="1"/>
          <p:nvPr>
            <p:ph idx="4294967295" type="body"/>
          </p:nvPr>
        </p:nvSpPr>
        <p:spPr>
          <a:xfrm>
            <a:off x="5045775" y="3519025"/>
            <a:ext cx="16203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weight</a:t>
            </a:r>
            <a:endParaRPr b="1" sz="3000">
              <a:solidFill>
                <a:srgbClr val="00FF00"/>
              </a:solidFill>
            </a:endParaRPr>
          </a:p>
        </p:txBody>
      </p:sp>
      <p:sp>
        <p:nvSpPr>
          <p:cNvPr id="331" name="Google Shape;331;p27"/>
          <p:cNvSpPr txBox="1"/>
          <p:nvPr>
            <p:ph idx="4294967295" type="body"/>
          </p:nvPr>
        </p:nvSpPr>
        <p:spPr>
          <a:xfrm>
            <a:off x="6700100" y="3519025"/>
            <a:ext cx="18147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00FF"/>
                </a:solidFill>
              </a:rPr>
              <a:t>bias</a:t>
            </a:r>
            <a:endParaRPr b="1" sz="3000">
              <a:solidFill>
                <a:srgbClr val="FF00FF"/>
              </a:solidFill>
            </a:endParaRPr>
          </a:p>
        </p:txBody>
      </p:sp>
      <p:sp>
        <p:nvSpPr>
          <p:cNvPr id="332" name="Google Shape;332;p27"/>
          <p:cNvSpPr/>
          <p:nvPr/>
        </p:nvSpPr>
        <p:spPr>
          <a:xfrm flipH="1" rot="10800000">
            <a:off x="5839525" y="3155749"/>
            <a:ext cx="261000" cy="42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 flipH="1" rot="10800000">
            <a:off x="6982525" y="3155749"/>
            <a:ext cx="261000" cy="42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 txBox="1"/>
          <p:nvPr>
            <p:ph idx="4294967295" type="body"/>
          </p:nvPr>
        </p:nvSpPr>
        <p:spPr>
          <a:xfrm>
            <a:off x="4697800" y="2463475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y  =  </a:t>
            </a:r>
            <a:r>
              <a:rPr b="1" lang="en" sz="3600">
                <a:solidFill>
                  <a:srgbClr val="00FF00"/>
                </a:solidFill>
              </a:rPr>
              <a:t>w</a:t>
            </a:r>
            <a:r>
              <a:rPr b="1" lang="en" sz="3600">
                <a:solidFill>
                  <a:srgbClr val="FFFFFF"/>
                </a:solidFill>
              </a:rPr>
              <a:t>x + </a:t>
            </a:r>
            <a:r>
              <a:rPr b="1" lang="en" sz="3600">
                <a:solidFill>
                  <a:srgbClr val="FF00FF"/>
                </a:solidFill>
              </a:rPr>
              <a:t>b</a:t>
            </a:r>
            <a:endParaRPr b="1" sz="3600">
              <a:solidFill>
                <a:srgbClr val="FF00FF"/>
              </a:solidFill>
            </a:endParaRPr>
          </a:p>
        </p:txBody>
      </p:sp>
      <p:sp>
        <p:nvSpPr>
          <p:cNvPr id="335" name="Google Shape;335;p27"/>
          <p:cNvSpPr txBox="1"/>
          <p:nvPr>
            <p:ph idx="4294967295" type="body"/>
          </p:nvPr>
        </p:nvSpPr>
        <p:spPr>
          <a:xfrm>
            <a:off x="761350" y="12330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Linear Regression</a:t>
            </a:r>
            <a:endParaRPr b="1" sz="3000">
              <a:solidFill>
                <a:srgbClr val="FFFF00"/>
              </a:solidFill>
            </a:endParaRPr>
          </a:p>
        </p:txBody>
      </p:sp>
      <p:sp>
        <p:nvSpPr>
          <p:cNvPr id="336" name="Google Shape;336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8"/>
          <p:cNvGrpSpPr/>
          <p:nvPr/>
        </p:nvGrpSpPr>
        <p:grpSpPr>
          <a:xfrm>
            <a:off x="282875" y="2137100"/>
            <a:ext cx="3262200" cy="2673900"/>
            <a:chOff x="282875" y="1756100"/>
            <a:chExt cx="3262200" cy="2673900"/>
          </a:xfrm>
        </p:grpSpPr>
        <p:cxnSp>
          <p:nvCxnSpPr>
            <p:cNvPr id="342" name="Google Shape;342;p28"/>
            <p:cNvCxnSpPr/>
            <p:nvPr/>
          </p:nvCxnSpPr>
          <p:spPr>
            <a:xfrm>
              <a:off x="598225" y="17561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8"/>
            <p:cNvCxnSpPr/>
            <p:nvPr/>
          </p:nvCxnSpPr>
          <p:spPr>
            <a:xfrm flipH="1" rot="10800000">
              <a:off x="282875" y="42994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4" name="Google Shape;344;p28"/>
            <p:cNvSpPr/>
            <p:nvPr/>
          </p:nvSpPr>
          <p:spPr>
            <a:xfrm>
              <a:off x="891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044225" y="3735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2728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349025" y="3278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5014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653825" y="3430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8062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958625" y="3354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21110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2634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2415825" y="2592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2568225" y="2820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8062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19586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111025" y="2439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263425" y="3506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24920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5682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720625" y="2668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28730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1272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1501425" y="3811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101625" y="2516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254025" y="2897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28730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101625" y="2135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0" name="Google Shape;370;p28"/>
          <p:cNvCxnSpPr/>
          <p:nvPr/>
        </p:nvCxnSpPr>
        <p:spPr>
          <a:xfrm flipH="1" rot="10800000">
            <a:off x="375298" y="22657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8"/>
          <p:cNvSpPr txBox="1"/>
          <p:nvPr>
            <p:ph idx="4294967295" type="body"/>
          </p:nvPr>
        </p:nvSpPr>
        <p:spPr>
          <a:xfrm>
            <a:off x="4982050" y="2615725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y  =  wx + b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372" name="Google Shape;372;p28"/>
          <p:cNvSpPr txBox="1"/>
          <p:nvPr>
            <p:ph idx="4294967295" type="body"/>
          </p:nvPr>
        </p:nvSpPr>
        <p:spPr>
          <a:xfrm>
            <a:off x="532750" y="10806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Linear Regression</a:t>
            </a:r>
            <a:endParaRPr b="1" sz="3000">
              <a:solidFill>
                <a:srgbClr val="FFFF00"/>
              </a:solidFill>
            </a:endParaRPr>
          </a:p>
        </p:txBody>
      </p:sp>
      <p:sp>
        <p:nvSpPr>
          <p:cNvPr id="373" name="Google Shape;373;p28"/>
          <p:cNvSpPr txBox="1"/>
          <p:nvPr>
            <p:ph idx="4294967295" type="body"/>
          </p:nvPr>
        </p:nvSpPr>
        <p:spPr>
          <a:xfrm>
            <a:off x="4874150" y="1668150"/>
            <a:ext cx="1161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w =  1</a:t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b  =  1</a:t>
            </a:r>
            <a:endParaRPr b="1" sz="2400">
              <a:solidFill>
                <a:srgbClr val="FFFF00"/>
              </a:solidFill>
            </a:endParaRPr>
          </a:p>
        </p:txBody>
      </p:sp>
      <p:cxnSp>
        <p:nvCxnSpPr>
          <p:cNvPr id="374" name="Google Shape;374;p28"/>
          <p:cNvCxnSpPr/>
          <p:nvPr/>
        </p:nvCxnSpPr>
        <p:spPr>
          <a:xfrm flipH="1" rot="10800000">
            <a:off x="299098" y="19609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8"/>
          <p:cNvSpPr txBox="1"/>
          <p:nvPr>
            <p:ph idx="4294967295" type="body"/>
          </p:nvPr>
        </p:nvSpPr>
        <p:spPr>
          <a:xfrm>
            <a:off x="6017050" y="1668150"/>
            <a:ext cx="1161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w =  1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b  =  2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376" name="Google Shape;376;p28"/>
          <p:cNvSpPr txBox="1"/>
          <p:nvPr>
            <p:ph idx="4294967295" type="body"/>
          </p:nvPr>
        </p:nvSpPr>
        <p:spPr>
          <a:xfrm>
            <a:off x="7160050" y="1668150"/>
            <a:ext cx="1161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w =  1</a:t>
            </a:r>
            <a:endParaRPr b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b  =  3</a:t>
            </a:r>
            <a:endParaRPr b="1" sz="2400">
              <a:solidFill>
                <a:srgbClr val="FF00FF"/>
              </a:solidFill>
            </a:endParaRPr>
          </a:p>
        </p:txBody>
      </p:sp>
      <p:cxnSp>
        <p:nvCxnSpPr>
          <p:cNvPr id="377" name="Google Shape;377;p28"/>
          <p:cNvCxnSpPr/>
          <p:nvPr/>
        </p:nvCxnSpPr>
        <p:spPr>
          <a:xfrm flipH="1" rot="10800000">
            <a:off x="222898" y="16561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8"/>
          <p:cNvSpPr txBox="1"/>
          <p:nvPr>
            <p:ph idx="4294967295" type="body"/>
          </p:nvPr>
        </p:nvSpPr>
        <p:spPr>
          <a:xfrm>
            <a:off x="4797950" y="3573150"/>
            <a:ext cx="1161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w =  1</a:t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b  =  1</a:t>
            </a:r>
            <a:endParaRPr b="1" sz="2400">
              <a:solidFill>
                <a:srgbClr val="FFFF00"/>
              </a:solidFill>
            </a:endParaRPr>
          </a:p>
        </p:txBody>
      </p:sp>
      <p:sp>
        <p:nvSpPr>
          <p:cNvPr id="379" name="Google Shape;379;p28"/>
          <p:cNvSpPr txBox="1"/>
          <p:nvPr>
            <p:ph idx="4294967295" type="body"/>
          </p:nvPr>
        </p:nvSpPr>
        <p:spPr>
          <a:xfrm>
            <a:off x="5893975" y="3573150"/>
            <a:ext cx="13701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w =  0.5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b  =  1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380" name="Google Shape;380;p28"/>
          <p:cNvSpPr txBox="1"/>
          <p:nvPr>
            <p:ph idx="4294967295" type="body"/>
          </p:nvPr>
        </p:nvSpPr>
        <p:spPr>
          <a:xfrm>
            <a:off x="7312450" y="3573150"/>
            <a:ext cx="11613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w =  2</a:t>
            </a:r>
            <a:endParaRPr b="1"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b  =  1</a:t>
            </a:r>
            <a:endParaRPr b="1" sz="2400">
              <a:solidFill>
                <a:srgbClr val="FF00FF"/>
              </a:solidFill>
            </a:endParaRPr>
          </a:p>
        </p:txBody>
      </p:sp>
      <p:cxnSp>
        <p:nvCxnSpPr>
          <p:cNvPr id="381" name="Google Shape;381;p28"/>
          <p:cNvCxnSpPr/>
          <p:nvPr/>
        </p:nvCxnSpPr>
        <p:spPr>
          <a:xfrm flipH="1" rot="10800000">
            <a:off x="293750" y="3039150"/>
            <a:ext cx="3218400" cy="1522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8"/>
          <p:cNvCxnSpPr/>
          <p:nvPr/>
        </p:nvCxnSpPr>
        <p:spPr>
          <a:xfrm flipH="1" rot="10800000">
            <a:off x="402500" y="2049750"/>
            <a:ext cx="2174700" cy="2642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9"/>
          <p:cNvGrpSpPr/>
          <p:nvPr/>
        </p:nvGrpSpPr>
        <p:grpSpPr>
          <a:xfrm>
            <a:off x="282875" y="2060900"/>
            <a:ext cx="3262200" cy="2673900"/>
            <a:chOff x="282875" y="1756100"/>
            <a:chExt cx="3262200" cy="2673900"/>
          </a:xfrm>
        </p:grpSpPr>
        <p:cxnSp>
          <p:nvCxnSpPr>
            <p:cNvPr id="389" name="Google Shape;389;p29"/>
            <p:cNvCxnSpPr/>
            <p:nvPr/>
          </p:nvCxnSpPr>
          <p:spPr>
            <a:xfrm>
              <a:off x="598225" y="17561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29"/>
            <p:cNvCxnSpPr/>
            <p:nvPr/>
          </p:nvCxnSpPr>
          <p:spPr>
            <a:xfrm flipH="1" rot="10800000">
              <a:off x="282875" y="42994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" name="Google Shape;391;p29"/>
            <p:cNvSpPr/>
            <p:nvPr/>
          </p:nvSpPr>
          <p:spPr>
            <a:xfrm>
              <a:off x="891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044225" y="3735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2728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349025" y="3278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5014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653825" y="3430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8062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958625" y="3354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21110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2634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415825" y="2592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2568225" y="2820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8062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9586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2111025" y="2439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2263425" y="3506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24920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5682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720625" y="2668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8730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272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01425" y="3811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101625" y="2516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254025" y="2897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28730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101625" y="2135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7" name="Google Shape;417;p29"/>
          <p:cNvCxnSpPr/>
          <p:nvPr/>
        </p:nvCxnSpPr>
        <p:spPr>
          <a:xfrm flipH="1" rot="10800000">
            <a:off x="527698" y="2341978"/>
            <a:ext cx="2933400" cy="2337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9"/>
          <p:cNvSpPr txBox="1"/>
          <p:nvPr>
            <p:ph idx="4294967295" type="body"/>
          </p:nvPr>
        </p:nvSpPr>
        <p:spPr>
          <a:xfrm>
            <a:off x="4829650" y="1244125"/>
            <a:ext cx="2685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y  =  wx + b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419" name="Google Shape;419;p29"/>
          <p:cNvSpPr txBox="1"/>
          <p:nvPr>
            <p:ph idx="4294967295" type="body"/>
          </p:nvPr>
        </p:nvSpPr>
        <p:spPr>
          <a:xfrm>
            <a:off x="532750" y="10806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Linear Regression</a:t>
            </a:r>
            <a:endParaRPr b="1" sz="3000">
              <a:solidFill>
                <a:srgbClr val="FFFF00"/>
              </a:solidFill>
            </a:endParaRPr>
          </a:p>
        </p:txBody>
      </p:sp>
      <p:cxnSp>
        <p:nvCxnSpPr>
          <p:cNvPr id="420" name="Google Shape;420;p29"/>
          <p:cNvCxnSpPr/>
          <p:nvPr/>
        </p:nvCxnSpPr>
        <p:spPr>
          <a:xfrm>
            <a:off x="931966" y="3974372"/>
            <a:ext cx="3000" cy="364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9"/>
          <p:cNvCxnSpPr/>
          <p:nvPr/>
        </p:nvCxnSpPr>
        <p:spPr>
          <a:xfrm flipH="1">
            <a:off x="1560850" y="3923075"/>
            <a:ext cx="10500" cy="253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9"/>
          <p:cNvCxnSpPr/>
          <p:nvPr/>
        </p:nvCxnSpPr>
        <p:spPr>
          <a:xfrm>
            <a:off x="1564575" y="3341563"/>
            <a:ext cx="1500" cy="491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9"/>
          <p:cNvCxnSpPr/>
          <p:nvPr/>
        </p:nvCxnSpPr>
        <p:spPr>
          <a:xfrm flipH="1" rot="10800000">
            <a:off x="1854300" y="3053650"/>
            <a:ext cx="12000" cy="522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9"/>
          <p:cNvCxnSpPr/>
          <p:nvPr/>
        </p:nvCxnSpPr>
        <p:spPr>
          <a:xfrm>
            <a:off x="2154525" y="2785575"/>
            <a:ext cx="0" cy="568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9"/>
          <p:cNvCxnSpPr/>
          <p:nvPr/>
        </p:nvCxnSpPr>
        <p:spPr>
          <a:xfrm flipH="1">
            <a:off x="2913300" y="2810875"/>
            <a:ext cx="34200" cy="510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9"/>
          <p:cNvCxnSpPr/>
          <p:nvPr/>
        </p:nvCxnSpPr>
        <p:spPr>
          <a:xfrm flipH="1">
            <a:off x="1104200" y="40937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9"/>
          <p:cNvCxnSpPr>
            <a:stCxn id="400" idx="0"/>
          </p:cNvCxnSpPr>
          <p:nvPr/>
        </p:nvCxnSpPr>
        <p:spPr>
          <a:xfrm flipH="1">
            <a:off x="2276025" y="3430575"/>
            <a:ext cx="30900" cy="90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9"/>
          <p:cNvCxnSpPr/>
          <p:nvPr/>
        </p:nvCxnSpPr>
        <p:spPr>
          <a:xfrm>
            <a:off x="2647625" y="2628025"/>
            <a:ext cx="11100" cy="265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9"/>
          <p:cNvCxnSpPr/>
          <p:nvPr/>
        </p:nvCxnSpPr>
        <p:spPr>
          <a:xfrm flipH="1">
            <a:off x="2530825" y="3147550"/>
            <a:ext cx="3000" cy="334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9"/>
          <p:cNvCxnSpPr/>
          <p:nvPr/>
        </p:nvCxnSpPr>
        <p:spPr>
          <a:xfrm flipH="1" rot="10800000">
            <a:off x="2346500" y="3318325"/>
            <a:ext cx="1800" cy="573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9"/>
          <p:cNvCxnSpPr/>
          <p:nvPr/>
        </p:nvCxnSpPr>
        <p:spPr>
          <a:xfrm flipH="1">
            <a:off x="3312275" y="2512800"/>
            <a:ext cx="17400" cy="6687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9"/>
          <p:cNvCxnSpPr/>
          <p:nvPr/>
        </p:nvCxnSpPr>
        <p:spPr>
          <a:xfrm flipH="1">
            <a:off x="3142075" y="2628025"/>
            <a:ext cx="7800" cy="266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9"/>
          <p:cNvCxnSpPr/>
          <p:nvPr/>
        </p:nvCxnSpPr>
        <p:spPr>
          <a:xfrm>
            <a:off x="1315616" y="3147478"/>
            <a:ext cx="9000" cy="879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9"/>
          <p:cNvCxnSpPr/>
          <p:nvPr/>
        </p:nvCxnSpPr>
        <p:spPr>
          <a:xfrm flipH="1">
            <a:off x="1395816" y="3691197"/>
            <a:ext cx="12600" cy="291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9"/>
          <p:cNvCxnSpPr/>
          <p:nvPr/>
        </p:nvCxnSpPr>
        <p:spPr>
          <a:xfrm flipH="1" rot="10800000">
            <a:off x="2177784" y="3056853"/>
            <a:ext cx="7500" cy="359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29"/>
          <p:cNvSpPr txBox="1"/>
          <p:nvPr>
            <p:ph idx="4294967295" type="body"/>
          </p:nvPr>
        </p:nvSpPr>
        <p:spPr>
          <a:xfrm rot="-2306744">
            <a:off x="2524359" y="3712826"/>
            <a:ext cx="1291628" cy="48853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FF00"/>
                </a:solidFill>
              </a:rPr>
              <a:t>Error</a:t>
            </a:r>
            <a:endParaRPr b="1" sz="2400">
              <a:solidFill>
                <a:srgbClr val="00FF00"/>
              </a:solidFill>
            </a:endParaRPr>
          </a:p>
        </p:txBody>
      </p:sp>
      <p:sp>
        <p:nvSpPr>
          <p:cNvPr id="437" name="Google Shape;437;p29"/>
          <p:cNvSpPr/>
          <p:nvPr/>
        </p:nvSpPr>
        <p:spPr>
          <a:xfrm rot="3196961">
            <a:off x="2576763" y="2341534"/>
            <a:ext cx="450602" cy="284994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3588650" y="3974375"/>
            <a:ext cx="9834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 txBox="1"/>
          <p:nvPr>
            <p:ph idx="4294967295" type="body"/>
          </p:nvPr>
        </p:nvSpPr>
        <p:spPr>
          <a:xfrm>
            <a:off x="4799950" y="39762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00FFFF"/>
                </a:solidFill>
              </a:rPr>
              <a:t>Cost (loss) function</a:t>
            </a:r>
            <a:endParaRPr b="1" sz="2800">
              <a:solidFill>
                <a:srgbClr val="00FFFF"/>
              </a:solidFill>
            </a:endParaRPr>
          </a:p>
        </p:txBody>
      </p:sp>
      <p:sp>
        <p:nvSpPr>
          <p:cNvPr id="440" name="Google Shape;440;p29"/>
          <p:cNvSpPr txBox="1"/>
          <p:nvPr>
            <p:ph idx="4294967295" type="body"/>
          </p:nvPr>
        </p:nvSpPr>
        <p:spPr>
          <a:xfrm>
            <a:off x="4418950" y="2376025"/>
            <a:ext cx="37587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</a:rPr>
              <a:t>Sum of Squared Errors </a:t>
            </a:r>
            <a:endParaRPr b="1" sz="2000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FFFF"/>
                </a:solidFill>
              </a:rPr>
              <a:t>SSE = </a:t>
            </a:r>
            <a:r>
              <a:rPr b="1" lang="en" sz="2400">
                <a:solidFill>
                  <a:srgbClr val="00FFFF"/>
                </a:solidFill>
              </a:rPr>
              <a:t>𝞢</a:t>
            </a:r>
            <a:r>
              <a:rPr b="1" lang="en" sz="2000">
                <a:solidFill>
                  <a:srgbClr val="00FFFF"/>
                </a:solidFill>
              </a:rPr>
              <a:t>( y -  yhat )</a:t>
            </a:r>
            <a:r>
              <a:rPr b="1" baseline="30000" lang="en" sz="2000">
                <a:solidFill>
                  <a:srgbClr val="00FFFF"/>
                </a:solidFill>
              </a:rPr>
              <a:t>2</a:t>
            </a:r>
            <a:r>
              <a:rPr b="1" lang="en" sz="2000">
                <a:solidFill>
                  <a:srgbClr val="00FFFF"/>
                </a:solidFill>
              </a:rPr>
              <a:t> </a:t>
            </a:r>
            <a:endParaRPr b="1" sz="2000">
              <a:solidFill>
                <a:srgbClr val="00FFFF"/>
              </a:solidFill>
            </a:endParaRPr>
          </a:p>
        </p:txBody>
      </p:sp>
      <p:sp>
        <p:nvSpPr>
          <p:cNvPr id="441" name="Google Shape;441;p29"/>
          <p:cNvSpPr/>
          <p:nvPr/>
        </p:nvSpPr>
        <p:spPr>
          <a:xfrm rot="-5398023">
            <a:off x="6036221" y="3519910"/>
            <a:ext cx="521700" cy="4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29"/>
          <p:cNvCxnSpPr/>
          <p:nvPr/>
        </p:nvCxnSpPr>
        <p:spPr>
          <a:xfrm flipH="1">
            <a:off x="2018600" y="35603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9"/>
          <p:cNvCxnSpPr/>
          <p:nvPr/>
        </p:nvCxnSpPr>
        <p:spPr>
          <a:xfrm flipH="1">
            <a:off x="2475800" y="29507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9"/>
          <p:cNvCxnSpPr/>
          <p:nvPr/>
        </p:nvCxnSpPr>
        <p:spPr>
          <a:xfrm flipH="1">
            <a:off x="2265438" y="3334850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9"/>
          <p:cNvCxnSpPr/>
          <p:nvPr/>
        </p:nvCxnSpPr>
        <p:spPr>
          <a:xfrm flipH="1">
            <a:off x="2628200" y="30269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9"/>
          <p:cNvCxnSpPr/>
          <p:nvPr/>
        </p:nvCxnSpPr>
        <p:spPr>
          <a:xfrm flipH="1">
            <a:off x="2933000" y="2569775"/>
            <a:ext cx="900" cy="126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idx="4294967295" type="body"/>
          </p:nvPr>
        </p:nvSpPr>
        <p:spPr>
          <a:xfrm rot="-5400000">
            <a:off x="2151850" y="1640150"/>
            <a:ext cx="8334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Error</a:t>
            </a:r>
            <a:endParaRPr b="1">
              <a:solidFill>
                <a:srgbClr val="00FFFF"/>
              </a:solidFill>
            </a:endParaRPr>
          </a:p>
        </p:txBody>
      </p:sp>
      <p:grpSp>
        <p:nvGrpSpPr>
          <p:cNvPr id="453" name="Google Shape;453;p30"/>
          <p:cNvGrpSpPr/>
          <p:nvPr/>
        </p:nvGrpSpPr>
        <p:grpSpPr>
          <a:xfrm>
            <a:off x="2797475" y="1603175"/>
            <a:ext cx="3262200" cy="2706875"/>
            <a:chOff x="282875" y="1984700"/>
            <a:chExt cx="3262200" cy="2706875"/>
          </a:xfrm>
        </p:grpSpPr>
        <p:cxnSp>
          <p:nvCxnSpPr>
            <p:cNvPr id="454" name="Google Shape;454;p30"/>
            <p:cNvCxnSpPr/>
            <p:nvPr/>
          </p:nvCxnSpPr>
          <p:spPr>
            <a:xfrm>
              <a:off x="293425" y="19847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30"/>
            <p:cNvCxnSpPr/>
            <p:nvPr/>
          </p:nvCxnSpPr>
          <p:spPr>
            <a:xfrm flipH="1" rot="10800000">
              <a:off x="282875" y="46804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6" name="Google Shape;456;p30"/>
          <p:cNvSpPr txBox="1"/>
          <p:nvPr>
            <p:ph idx="4294967295" type="body"/>
          </p:nvPr>
        </p:nvSpPr>
        <p:spPr>
          <a:xfrm>
            <a:off x="5238375" y="4386775"/>
            <a:ext cx="10725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Weight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457" name="Google Shape;457;p30"/>
          <p:cNvSpPr/>
          <p:nvPr/>
        </p:nvSpPr>
        <p:spPr>
          <a:xfrm rot="-5400000">
            <a:off x="3340700" y="1620000"/>
            <a:ext cx="2289000" cy="2778300"/>
          </a:xfrm>
          <a:prstGeom prst="moon">
            <a:avLst>
              <a:gd fmla="val 1012" name="adj"/>
            </a:avLst>
          </a:prstGeom>
          <a:solidFill>
            <a:srgbClr val="FFFF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3275550" y="3122175"/>
            <a:ext cx="195600" cy="20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30"/>
          <p:cNvCxnSpPr/>
          <p:nvPr/>
        </p:nvCxnSpPr>
        <p:spPr>
          <a:xfrm>
            <a:off x="3079800" y="2658500"/>
            <a:ext cx="587100" cy="1261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0"/>
          <p:cNvSpPr/>
          <p:nvPr/>
        </p:nvSpPr>
        <p:spPr>
          <a:xfrm>
            <a:off x="3612800" y="3661975"/>
            <a:ext cx="195600" cy="20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0"/>
          <p:cNvCxnSpPr/>
          <p:nvPr/>
        </p:nvCxnSpPr>
        <p:spPr>
          <a:xfrm>
            <a:off x="3406100" y="3550175"/>
            <a:ext cx="630600" cy="630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0"/>
          <p:cNvSpPr/>
          <p:nvPr/>
        </p:nvSpPr>
        <p:spPr>
          <a:xfrm>
            <a:off x="4406975" y="3995900"/>
            <a:ext cx="195600" cy="206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30"/>
          <p:cNvCxnSpPr/>
          <p:nvPr/>
        </p:nvCxnSpPr>
        <p:spPr>
          <a:xfrm>
            <a:off x="4061300" y="4148300"/>
            <a:ext cx="997800" cy="3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0"/>
          <p:cNvSpPr/>
          <p:nvPr/>
        </p:nvSpPr>
        <p:spPr>
          <a:xfrm>
            <a:off x="4254575" y="2658500"/>
            <a:ext cx="348000" cy="117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 txBox="1"/>
          <p:nvPr>
            <p:ph idx="4294967295" type="body"/>
          </p:nvPr>
        </p:nvSpPr>
        <p:spPr>
          <a:xfrm>
            <a:off x="3121250" y="1504850"/>
            <a:ext cx="27783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Least Square Method</a:t>
            </a:r>
            <a:endParaRPr b="1" sz="20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(convergence)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466" name="Google Shape;466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idx="4294967295" type="body"/>
          </p:nvPr>
        </p:nvSpPr>
        <p:spPr>
          <a:xfrm>
            <a:off x="532750" y="1080625"/>
            <a:ext cx="35886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00"/>
                </a:solidFill>
              </a:rPr>
              <a:t>Linear Regression</a:t>
            </a:r>
            <a:endParaRPr b="1" sz="3000">
              <a:solidFill>
                <a:srgbClr val="FFFF00"/>
              </a:solidFill>
            </a:endParaRPr>
          </a:p>
        </p:txBody>
      </p:sp>
      <p:cxnSp>
        <p:nvCxnSpPr>
          <p:cNvPr id="472" name="Google Shape;472;p31"/>
          <p:cNvCxnSpPr>
            <a:stCxn id="473" idx="0"/>
          </p:cNvCxnSpPr>
          <p:nvPr/>
        </p:nvCxnSpPr>
        <p:spPr>
          <a:xfrm flipH="1">
            <a:off x="2733225" y="3430575"/>
            <a:ext cx="30900" cy="90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1"/>
          <p:cNvSpPr txBox="1"/>
          <p:nvPr>
            <p:ph idx="4294967295" type="body"/>
          </p:nvPr>
        </p:nvSpPr>
        <p:spPr>
          <a:xfrm>
            <a:off x="4361250" y="2014550"/>
            <a:ext cx="40449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Sum of Square</a:t>
            </a:r>
            <a:r>
              <a:rPr lang="en" sz="2200">
                <a:solidFill>
                  <a:srgbClr val="FFFFFF"/>
                </a:solidFill>
              </a:rPr>
              <a:t>s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for the mean for the variable y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SS</a:t>
            </a:r>
            <a:r>
              <a:rPr lang="en" sz="2200">
                <a:solidFill>
                  <a:srgbClr val="FFFFFF"/>
                </a:solidFill>
              </a:rPr>
              <a:t>𝞵</a:t>
            </a:r>
            <a:r>
              <a:rPr b="1" lang="en" sz="2200">
                <a:solidFill>
                  <a:srgbClr val="FFFFFF"/>
                </a:solidFill>
              </a:rPr>
              <a:t> = </a:t>
            </a:r>
            <a:r>
              <a:rPr b="1" lang="en" sz="2600">
                <a:solidFill>
                  <a:srgbClr val="FFFFFF"/>
                </a:solidFill>
              </a:rPr>
              <a:t>𝞢</a:t>
            </a:r>
            <a:r>
              <a:rPr b="1" lang="en" sz="2200">
                <a:solidFill>
                  <a:srgbClr val="FFFFFF"/>
                </a:solidFill>
              </a:rPr>
              <a:t>( y -  </a:t>
            </a:r>
            <a:r>
              <a:rPr lang="en" sz="2200">
                <a:solidFill>
                  <a:srgbClr val="FFFFFF"/>
                </a:solidFill>
              </a:rPr>
              <a:t>𝞵</a:t>
            </a:r>
            <a:r>
              <a:rPr b="1" lang="en" sz="2200">
                <a:solidFill>
                  <a:srgbClr val="FFFFFF"/>
                </a:solidFill>
              </a:rPr>
              <a:t> )</a:t>
            </a:r>
            <a:r>
              <a:rPr b="1" baseline="30000" lang="en" sz="2200">
                <a:solidFill>
                  <a:srgbClr val="FFFFFF"/>
                </a:solidFill>
              </a:rPr>
              <a:t>2</a:t>
            </a:r>
            <a:r>
              <a:rPr b="1" lang="en" sz="2200">
                <a:solidFill>
                  <a:srgbClr val="FFFFFF"/>
                </a:solidFill>
              </a:rPr>
              <a:t> </a:t>
            </a:r>
            <a:r>
              <a:rPr lang="en" sz="2200">
                <a:solidFill>
                  <a:srgbClr val="FFFFFF"/>
                </a:solidFill>
              </a:rPr>
              <a:t>             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Var𝞵 = SS𝞵 / n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475" name="Google Shape;475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Linear Regression</a:t>
            </a:r>
            <a:endParaRPr/>
          </a:p>
        </p:txBody>
      </p:sp>
      <p:grpSp>
        <p:nvGrpSpPr>
          <p:cNvPr id="476" name="Google Shape;476;p31"/>
          <p:cNvGrpSpPr/>
          <p:nvPr/>
        </p:nvGrpSpPr>
        <p:grpSpPr>
          <a:xfrm>
            <a:off x="740075" y="2060900"/>
            <a:ext cx="3262200" cy="2673900"/>
            <a:chOff x="282875" y="2060900"/>
            <a:chExt cx="3262200" cy="2673900"/>
          </a:xfrm>
        </p:grpSpPr>
        <p:grpSp>
          <p:nvGrpSpPr>
            <p:cNvPr id="477" name="Google Shape;477;p31"/>
            <p:cNvGrpSpPr/>
            <p:nvPr/>
          </p:nvGrpSpPr>
          <p:grpSpPr>
            <a:xfrm>
              <a:off x="282875" y="2060900"/>
              <a:ext cx="3262200" cy="2673900"/>
              <a:chOff x="282875" y="1756100"/>
              <a:chExt cx="3262200" cy="2673900"/>
            </a:xfrm>
          </p:grpSpPr>
          <p:cxnSp>
            <p:nvCxnSpPr>
              <p:cNvPr id="478" name="Google Shape;478;p31"/>
              <p:cNvCxnSpPr/>
              <p:nvPr/>
            </p:nvCxnSpPr>
            <p:spPr>
              <a:xfrm>
                <a:off x="598225" y="1756100"/>
                <a:ext cx="10800" cy="2673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31"/>
              <p:cNvCxnSpPr/>
              <p:nvPr/>
            </p:nvCxnSpPr>
            <p:spPr>
              <a:xfrm flipH="1" rot="10800000">
                <a:off x="282875" y="4299475"/>
                <a:ext cx="3262200" cy="11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0" name="Google Shape;480;p31"/>
              <p:cNvSpPr/>
              <p:nvPr/>
            </p:nvSpPr>
            <p:spPr>
              <a:xfrm>
                <a:off x="891825" y="3582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1044225" y="3735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1272825" y="2744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1349025" y="3278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1501425" y="2973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1653825" y="3430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1806225" y="2744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1958625" y="3354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2111025" y="2744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2263425" y="3125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2415825" y="2592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2568225" y="2820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1806225" y="3049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1958625" y="3049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2111025" y="2439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2263425" y="3506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2492025" y="31257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2568225" y="2211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2720625" y="2668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2873025" y="2973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1272825" y="35829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1501425" y="38115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3101625" y="2516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3254025" y="2897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2873025" y="22113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3101625" y="2135175"/>
                <a:ext cx="87000" cy="97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05" name="Google Shape;505;p31"/>
            <p:cNvCxnSpPr/>
            <p:nvPr/>
          </p:nvCxnSpPr>
          <p:spPr>
            <a:xfrm>
              <a:off x="612625" y="4174100"/>
              <a:ext cx="948300" cy="27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31"/>
            <p:cNvCxnSpPr/>
            <p:nvPr/>
          </p:nvCxnSpPr>
          <p:spPr>
            <a:xfrm rot="10800000">
              <a:off x="593775" y="3335563"/>
              <a:ext cx="970800" cy="60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31"/>
            <p:cNvCxnSpPr/>
            <p:nvPr/>
          </p:nvCxnSpPr>
          <p:spPr>
            <a:xfrm>
              <a:off x="603200" y="3034225"/>
              <a:ext cx="1263000" cy="19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31"/>
            <p:cNvCxnSpPr/>
            <p:nvPr/>
          </p:nvCxnSpPr>
          <p:spPr>
            <a:xfrm flipH="1">
              <a:off x="612525" y="2785575"/>
              <a:ext cx="1542000" cy="3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31"/>
            <p:cNvCxnSpPr/>
            <p:nvPr/>
          </p:nvCxnSpPr>
          <p:spPr>
            <a:xfrm>
              <a:off x="612625" y="3316850"/>
              <a:ext cx="2300700" cy="42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31"/>
            <p:cNvCxnSpPr/>
            <p:nvPr/>
          </p:nvCxnSpPr>
          <p:spPr>
            <a:xfrm rot="10800000">
              <a:off x="584300" y="4089275"/>
              <a:ext cx="520800" cy="45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31"/>
            <p:cNvCxnSpPr/>
            <p:nvPr/>
          </p:nvCxnSpPr>
          <p:spPr>
            <a:xfrm rot="10800000">
              <a:off x="584225" y="2516125"/>
              <a:ext cx="1987200" cy="357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31"/>
            <p:cNvCxnSpPr/>
            <p:nvPr/>
          </p:nvCxnSpPr>
          <p:spPr>
            <a:xfrm>
              <a:off x="650300" y="3476975"/>
              <a:ext cx="1880400" cy="54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1"/>
            <p:cNvCxnSpPr/>
            <p:nvPr/>
          </p:nvCxnSpPr>
          <p:spPr>
            <a:xfrm rot="10800000">
              <a:off x="612500" y="3882025"/>
              <a:ext cx="1734000" cy="9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1"/>
            <p:cNvCxnSpPr/>
            <p:nvPr/>
          </p:nvCxnSpPr>
          <p:spPr>
            <a:xfrm>
              <a:off x="612625" y="3242325"/>
              <a:ext cx="2699700" cy="150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1"/>
            <p:cNvCxnSpPr/>
            <p:nvPr/>
          </p:nvCxnSpPr>
          <p:spPr>
            <a:xfrm flipH="1">
              <a:off x="565375" y="2475625"/>
              <a:ext cx="2584500" cy="123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1"/>
            <p:cNvCxnSpPr/>
            <p:nvPr/>
          </p:nvCxnSpPr>
          <p:spPr>
            <a:xfrm flipH="1">
              <a:off x="631316" y="3071278"/>
              <a:ext cx="684300" cy="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31"/>
            <p:cNvCxnSpPr/>
            <p:nvPr/>
          </p:nvCxnSpPr>
          <p:spPr>
            <a:xfrm rot="10800000">
              <a:off x="603216" y="3608097"/>
              <a:ext cx="805200" cy="69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31"/>
            <p:cNvCxnSpPr/>
            <p:nvPr/>
          </p:nvCxnSpPr>
          <p:spPr>
            <a:xfrm flipH="1" rot="10800000">
              <a:off x="631450" y="3056725"/>
              <a:ext cx="1553700" cy="24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31"/>
            <p:cNvCxnSpPr/>
            <p:nvPr/>
          </p:nvCxnSpPr>
          <p:spPr>
            <a:xfrm>
              <a:off x="603200" y="3684225"/>
              <a:ext cx="1415400" cy="21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31"/>
            <p:cNvCxnSpPr/>
            <p:nvPr/>
          </p:nvCxnSpPr>
          <p:spPr>
            <a:xfrm flipH="1" rot="10800000">
              <a:off x="631450" y="2924300"/>
              <a:ext cx="1844400" cy="63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31"/>
            <p:cNvCxnSpPr/>
            <p:nvPr/>
          </p:nvCxnSpPr>
          <p:spPr>
            <a:xfrm flipH="1" rot="10800000">
              <a:off x="612625" y="3460975"/>
              <a:ext cx="1652700" cy="6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31"/>
            <p:cNvCxnSpPr/>
            <p:nvPr/>
          </p:nvCxnSpPr>
          <p:spPr>
            <a:xfrm>
              <a:off x="603200" y="3137850"/>
              <a:ext cx="2025000" cy="150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1"/>
            <p:cNvCxnSpPr/>
            <p:nvPr/>
          </p:nvCxnSpPr>
          <p:spPr>
            <a:xfrm flipH="1">
              <a:off x="593900" y="2569775"/>
              <a:ext cx="2340000" cy="123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31"/>
            <p:cNvCxnSpPr/>
            <p:nvPr/>
          </p:nvCxnSpPr>
          <p:spPr>
            <a:xfrm rot="10800000">
              <a:off x="603175" y="2821825"/>
              <a:ext cx="2546700" cy="348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31"/>
            <p:cNvCxnSpPr>
              <a:endCxn id="485" idx="6"/>
            </p:cNvCxnSpPr>
            <p:nvPr/>
          </p:nvCxnSpPr>
          <p:spPr>
            <a:xfrm flipH="1" rot="10800000">
              <a:off x="612525" y="3784275"/>
              <a:ext cx="1128300" cy="87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31"/>
            <p:cNvCxnSpPr/>
            <p:nvPr/>
          </p:nvCxnSpPr>
          <p:spPr>
            <a:xfrm rot="10800000">
              <a:off x="603225" y="3938575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31"/>
            <p:cNvCxnSpPr/>
            <p:nvPr/>
          </p:nvCxnSpPr>
          <p:spPr>
            <a:xfrm>
              <a:off x="603200" y="3379425"/>
              <a:ext cx="1415400" cy="21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31"/>
            <p:cNvCxnSpPr>
              <a:endCxn id="497" idx="5"/>
            </p:cNvCxnSpPr>
            <p:nvPr/>
          </p:nvCxnSpPr>
          <p:spPr>
            <a:xfrm>
              <a:off x="612684" y="3013653"/>
              <a:ext cx="2182200" cy="432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9" name="Google Shape;529;p31"/>
          <p:cNvGrpSpPr/>
          <p:nvPr/>
        </p:nvGrpSpPr>
        <p:grpSpPr>
          <a:xfrm>
            <a:off x="740075" y="2060900"/>
            <a:ext cx="3262200" cy="2673900"/>
            <a:chOff x="282875" y="1756100"/>
            <a:chExt cx="3262200" cy="2673900"/>
          </a:xfrm>
        </p:grpSpPr>
        <p:cxnSp>
          <p:nvCxnSpPr>
            <p:cNvPr id="530" name="Google Shape;530;p31"/>
            <p:cNvCxnSpPr/>
            <p:nvPr/>
          </p:nvCxnSpPr>
          <p:spPr>
            <a:xfrm>
              <a:off x="598225" y="17561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31"/>
            <p:cNvCxnSpPr/>
            <p:nvPr/>
          </p:nvCxnSpPr>
          <p:spPr>
            <a:xfrm flipH="1" rot="10800000">
              <a:off x="282875" y="42994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2" name="Google Shape;532;p31"/>
            <p:cNvSpPr/>
            <p:nvPr/>
          </p:nvSpPr>
          <p:spPr>
            <a:xfrm>
              <a:off x="891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044225" y="3735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12728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1349025" y="3278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15014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653825" y="3430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8062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958625" y="3354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111025" y="2744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2634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2415825" y="2592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568225" y="2820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8062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958625" y="3049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2111025" y="2439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2263425" y="3506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492025" y="31257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5682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720625" y="2668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873025" y="2973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272825" y="35829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1501425" y="38115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3101625" y="2516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254025" y="2897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873025" y="22113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101625" y="2135175"/>
              <a:ext cx="87000" cy="97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1"/>
          <p:cNvGrpSpPr/>
          <p:nvPr/>
        </p:nvGrpSpPr>
        <p:grpSpPr>
          <a:xfrm>
            <a:off x="731100" y="2062725"/>
            <a:ext cx="3262200" cy="2673900"/>
            <a:chOff x="4397675" y="2060900"/>
            <a:chExt cx="3262200" cy="2673900"/>
          </a:xfrm>
        </p:grpSpPr>
        <p:cxnSp>
          <p:nvCxnSpPr>
            <p:cNvPr id="559" name="Google Shape;559;p31"/>
            <p:cNvCxnSpPr/>
            <p:nvPr/>
          </p:nvCxnSpPr>
          <p:spPr>
            <a:xfrm>
              <a:off x="4713025" y="2060900"/>
              <a:ext cx="10800" cy="2673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31"/>
            <p:cNvCxnSpPr/>
            <p:nvPr/>
          </p:nvCxnSpPr>
          <p:spPr>
            <a:xfrm flipH="1" rot="10800000">
              <a:off x="4397675" y="46042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1" name="Google Shape;561;p31"/>
            <p:cNvSpPr/>
            <p:nvPr/>
          </p:nvSpPr>
          <p:spPr>
            <a:xfrm>
              <a:off x="4701825" y="38877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701825" y="40401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701825" y="30495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4701825" y="35829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4701825" y="32781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4701825" y="37353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4701825" y="30495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701825" y="36591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4701825" y="30495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4701825" y="34305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4701825" y="28971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701825" y="31257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4701825" y="33543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4701825" y="33543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4701825" y="27447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4701825" y="38115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4701825" y="34305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701825" y="25161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701825" y="29733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701825" y="32781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701825" y="38877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701825" y="41163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701825" y="28209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701825" y="32019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701825" y="25161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701825" y="2439975"/>
              <a:ext cx="87000" cy="978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7" name="Google Shape;587;p31"/>
          <p:cNvCxnSpPr/>
          <p:nvPr/>
        </p:nvCxnSpPr>
        <p:spPr>
          <a:xfrm flipH="1" rot="10800000">
            <a:off x="883500" y="3539300"/>
            <a:ext cx="3262200" cy="11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8" name="Google Shape;588;p31"/>
          <p:cNvGrpSpPr/>
          <p:nvPr/>
        </p:nvGrpSpPr>
        <p:grpSpPr>
          <a:xfrm>
            <a:off x="206675" y="2554687"/>
            <a:ext cx="3262200" cy="1726465"/>
            <a:chOff x="587675" y="2461678"/>
            <a:chExt cx="3262200" cy="1590772"/>
          </a:xfrm>
        </p:grpSpPr>
        <p:cxnSp>
          <p:nvCxnSpPr>
            <p:cNvPr id="589" name="Google Shape;589;p31"/>
            <p:cNvCxnSpPr/>
            <p:nvPr/>
          </p:nvCxnSpPr>
          <p:spPr>
            <a:xfrm>
              <a:off x="1160566" y="3364772"/>
              <a:ext cx="3000" cy="3648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1"/>
            <p:cNvCxnSpPr/>
            <p:nvPr/>
          </p:nvCxnSpPr>
          <p:spPr>
            <a:xfrm flipH="1">
              <a:off x="1035550" y="3389675"/>
              <a:ext cx="2400" cy="360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31"/>
            <p:cNvCxnSpPr/>
            <p:nvPr/>
          </p:nvCxnSpPr>
          <p:spPr>
            <a:xfrm>
              <a:off x="1869375" y="2884363"/>
              <a:ext cx="1500" cy="4911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31"/>
            <p:cNvCxnSpPr/>
            <p:nvPr/>
          </p:nvCxnSpPr>
          <p:spPr>
            <a:xfrm flipH="1" rot="10800000">
              <a:off x="939900" y="3358450"/>
              <a:ext cx="12000" cy="522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1"/>
            <p:cNvCxnSpPr/>
            <p:nvPr/>
          </p:nvCxnSpPr>
          <p:spPr>
            <a:xfrm>
              <a:off x="2082825" y="2629150"/>
              <a:ext cx="9300" cy="7350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31"/>
            <p:cNvCxnSpPr/>
            <p:nvPr/>
          </p:nvCxnSpPr>
          <p:spPr>
            <a:xfrm flipH="1">
              <a:off x="1409000" y="3407975"/>
              <a:ext cx="900" cy="1260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31"/>
            <p:cNvCxnSpPr/>
            <p:nvPr/>
          </p:nvCxnSpPr>
          <p:spPr>
            <a:xfrm flipH="1">
              <a:off x="1768825" y="3071350"/>
              <a:ext cx="3000" cy="3348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31"/>
            <p:cNvCxnSpPr/>
            <p:nvPr/>
          </p:nvCxnSpPr>
          <p:spPr>
            <a:xfrm>
              <a:off x="1988600" y="2742200"/>
              <a:ext cx="0" cy="621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1"/>
            <p:cNvCxnSpPr/>
            <p:nvPr/>
          </p:nvCxnSpPr>
          <p:spPr>
            <a:xfrm>
              <a:off x="2230016" y="2461678"/>
              <a:ext cx="9000" cy="8793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31"/>
            <p:cNvCxnSpPr/>
            <p:nvPr/>
          </p:nvCxnSpPr>
          <p:spPr>
            <a:xfrm flipH="1">
              <a:off x="1243416" y="3386397"/>
              <a:ext cx="12600" cy="2910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1"/>
            <p:cNvCxnSpPr/>
            <p:nvPr/>
          </p:nvCxnSpPr>
          <p:spPr>
            <a:xfrm flipH="1">
              <a:off x="1329200" y="3407975"/>
              <a:ext cx="4500" cy="2103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1"/>
            <p:cNvCxnSpPr/>
            <p:nvPr/>
          </p:nvCxnSpPr>
          <p:spPr>
            <a:xfrm flipH="1">
              <a:off x="1561400" y="3255575"/>
              <a:ext cx="900" cy="1260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1"/>
            <p:cNvCxnSpPr/>
            <p:nvPr/>
          </p:nvCxnSpPr>
          <p:spPr>
            <a:xfrm flipH="1">
              <a:off x="1637650" y="3137850"/>
              <a:ext cx="2400" cy="2436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1"/>
            <p:cNvCxnSpPr/>
            <p:nvPr/>
          </p:nvCxnSpPr>
          <p:spPr>
            <a:xfrm flipH="1" rot="10800000">
              <a:off x="587675" y="3385075"/>
              <a:ext cx="3262200" cy="11100"/>
            </a:xfrm>
            <a:prstGeom prst="straightConnector1">
              <a:avLst/>
            </a:prstGeom>
            <a:noFill/>
            <a:ln cap="flat" cmpd="sng" w="3810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31"/>
            <p:cNvCxnSpPr/>
            <p:nvPr/>
          </p:nvCxnSpPr>
          <p:spPr>
            <a:xfrm flipH="1" rot="10800000">
              <a:off x="820500" y="3394550"/>
              <a:ext cx="3900" cy="657900"/>
            </a:xfrm>
            <a:prstGeom prst="straightConnector1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