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Caveat"/>
      <p:regular r:id="rId31"/>
      <p:bold r:id="rId32"/>
    </p:embeddedFont>
    <p:embeddedFont>
      <p:font typeface="Amatic SC"/>
      <p:regular r:id="rId33"/>
      <p:bold r:id="rId34"/>
    </p:embeddedFont>
    <p:embeddedFont>
      <p:font typeface="Spectral ExtraBold"/>
      <p:bold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aveat-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AmaticSC-regular.fntdata"/><Relationship Id="rId10" Type="http://schemas.openxmlformats.org/officeDocument/2006/relationships/slide" Target="slides/slide5.xml"/><Relationship Id="rId32" Type="http://schemas.openxmlformats.org/officeDocument/2006/relationships/font" Target="fonts/Caveat-bold.fntdata"/><Relationship Id="rId13" Type="http://schemas.openxmlformats.org/officeDocument/2006/relationships/slide" Target="slides/slide8.xml"/><Relationship Id="rId35" Type="http://schemas.openxmlformats.org/officeDocument/2006/relationships/font" Target="fonts/SpectralExtraBold-bold.fntdata"/><Relationship Id="rId12" Type="http://schemas.openxmlformats.org/officeDocument/2006/relationships/slide" Target="slides/slide7.xml"/><Relationship Id="rId34" Type="http://schemas.openxmlformats.org/officeDocument/2006/relationships/font" Target="fonts/AmaticSC-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SpectralExtraBold-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4bd35ec7f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4bd35ec7f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 internal errors or anomalies.</a:t>
            </a:r>
            <a:endParaRPr/>
          </a:p>
          <a:p>
            <a:pPr indent="0" lvl="0" marL="0" rtl="0" algn="l">
              <a:spcBef>
                <a:spcPts val="0"/>
              </a:spcBef>
              <a:spcAft>
                <a:spcPts val="0"/>
              </a:spcAft>
              <a:buNone/>
            </a:pPr>
            <a:r>
              <a:rPr lang="en"/>
              <a:t>Contextual: periodical random measurement errors, external factors that interfere with measures</a:t>
            </a:r>
            <a:endParaRPr/>
          </a:p>
          <a:p>
            <a:pPr indent="0" lvl="0" marL="0" rtl="0" algn="l">
              <a:spcBef>
                <a:spcPts val="0"/>
              </a:spcBef>
              <a:spcAft>
                <a:spcPts val="0"/>
              </a:spcAft>
              <a:buNone/>
            </a:pPr>
            <a:r>
              <a:rPr lang="en"/>
              <a:t>Collective: change in hose costs in europe before and after the euro.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4bd35ec7f7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4bd35ec7f7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 internal errors or anomalies.</a:t>
            </a:r>
            <a:endParaRPr/>
          </a:p>
          <a:p>
            <a:pPr indent="0" lvl="0" marL="0" rtl="0" algn="l">
              <a:spcBef>
                <a:spcPts val="0"/>
              </a:spcBef>
              <a:spcAft>
                <a:spcPts val="0"/>
              </a:spcAft>
              <a:buNone/>
            </a:pPr>
            <a:r>
              <a:rPr lang="en"/>
              <a:t>Contextual: periodical random measurement errors, external factors that interfere with measures</a:t>
            </a:r>
            <a:endParaRPr/>
          </a:p>
          <a:p>
            <a:pPr indent="0" lvl="0" marL="0" rtl="0" algn="l">
              <a:spcBef>
                <a:spcPts val="0"/>
              </a:spcBef>
              <a:spcAft>
                <a:spcPts val="0"/>
              </a:spcAft>
              <a:buNone/>
            </a:pPr>
            <a:r>
              <a:rPr lang="en"/>
              <a:t>Collective: change in hose costs in europe before and after the euro.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4bd35ec7f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bd35ec7f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 internal errors or anomalies.</a:t>
            </a:r>
            <a:endParaRPr/>
          </a:p>
          <a:p>
            <a:pPr indent="0" lvl="0" marL="0" rtl="0" algn="l">
              <a:spcBef>
                <a:spcPts val="0"/>
              </a:spcBef>
              <a:spcAft>
                <a:spcPts val="0"/>
              </a:spcAft>
              <a:buNone/>
            </a:pPr>
            <a:r>
              <a:rPr lang="en"/>
              <a:t>Contextual: periodical random measurement errors, external factors that interfere with measures</a:t>
            </a:r>
            <a:endParaRPr/>
          </a:p>
          <a:p>
            <a:pPr indent="0" lvl="0" marL="0" rtl="0" algn="l">
              <a:spcBef>
                <a:spcPts val="0"/>
              </a:spcBef>
              <a:spcAft>
                <a:spcPts val="0"/>
              </a:spcAft>
              <a:buNone/>
            </a:pPr>
            <a:r>
              <a:rPr lang="en"/>
              <a:t>Collective: change in hose costs in europe before and after the euro.</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4bd35ec7f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4bd35ec7f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 internal errors or anomalies.</a:t>
            </a:r>
            <a:endParaRPr/>
          </a:p>
          <a:p>
            <a:pPr indent="0" lvl="0" marL="0" rtl="0" algn="l">
              <a:spcBef>
                <a:spcPts val="0"/>
              </a:spcBef>
              <a:spcAft>
                <a:spcPts val="0"/>
              </a:spcAft>
              <a:buNone/>
            </a:pPr>
            <a:r>
              <a:rPr lang="en"/>
              <a:t>Contextual: periodical random measurement errors, external factors that interfere with measures</a:t>
            </a:r>
            <a:endParaRPr/>
          </a:p>
          <a:p>
            <a:pPr indent="0" lvl="0" marL="0" rtl="0" algn="l">
              <a:spcBef>
                <a:spcPts val="0"/>
              </a:spcBef>
              <a:spcAft>
                <a:spcPts val="0"/>
              </a:spcAft>
              <a:buNone/>
            </a:pPr>
            <a:r>
              <a:rPr lang="en"/>
              <a:t>Collective: change in hose costs in europe before and after the euro.</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4bd35ec7f7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4bd35ec7f7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 internal errors or anomalies.</a:t>
            </a:r>
            <a:endParaRPr/>
          </a:p>
          <a:p>
            <a:pPr indent="0" lvl="0" marL="0" rtl="0" algn="l">
              <a:spcBef>
                <a:spcPts val="0"/>
              </a:spcBef>
              <a:spcAft>
                <a:spcPts val="0"/>
              </a:spcAft>
              <a:buNone/>
            </a:pPr>
            <a:r>
              <a:rPr lang="en"/>
              <a:t>Contextual: periodical random measurement errors, external factors that interfere with measures</a:t>
            </a:r>
            <a:endParaRPr/>
          </a:p>
          <a:p>
            <a:pPr indent="0" lvl="0" marL="0" rtl="0" algn="l">
              <a:spcBef>
                <a:spcPts val="0"/>
              </a:spcBef>
              <a:spcAft>
                <a:spcPts val="0"/>
              </a:spcAft>
              <a:buNone/>
            </a:pPr>
            <a:r>
              <a:rPr lang="en"/>
              <a:t>Collective: change in hose costs in europe before and after the euro.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4bd35ec7f7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4bd35ec7f7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 internal errors or anomalies.</a:t>
            </a:r>
            <a:endParaRPr/>
          </a:p>
          <a:p>
            <a:pPr indent="0" lvl="0" marL="0" rtl="0" algn="l">
              <a:spcBef>
                <a:spcPts val="0"/>
              </a:spcBef>
              <a:spcAft>
                <a:spcPts val="0"/>
              </a:spcAft>
              <a:buNone/>
            </a:pPr>
            <a:r>
              <a:rPr lang="en"/>
              <a:t>Contextual: periodical random measurement errors, external factors that interfere with measures</a:t>
            </a:r>
            <a:endParaRPr/>
          </a:p>
          <a:p>
            <a:pPr indent="0" lvl="0" marL="0" rtl="0" algn="l">
              <a:spcBef>
                <a:spcPts val="0"/>
              </a:spcBef>
              <a:spcAft>
                <a:spcPts val="0"/>
              </a:spcAft>
              <a:buNone/>
            </a:pPr>
            <a:r>
              <a:rPr lang="en"/>
              <a:t>Collective: change in hose costs in europe before and after the euro.</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4bd35ec7f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bd35ec7f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 internal errors or anomalies.</a:t>
            </a:r>
            <a:endParaRPr/>
          </a:p>
          <a:p>
            <a:pPr indent="0" lvl="0" marL="0" rtl="0" algn="l">
              <a:spcBef>
                <a:spcPts val="0"/>
              </a:spcBef>
              <a:spcAft>
                <a:spcPts val="0"/>
              </a:spcAft>
              <a:buNone/>
            </a:pPr>
            <a:r>
              <a:rPr lang="en"/>
              <a:t>Contextual: periodical random measurement errors, external factors that interfere with measures</a:t>
            </a:r>
            <a:endParaRPr/>
          </a:p>
          <a:p>
            <a:pPr indent="0" lvl="0" marL="0" rtl="0" algn="l">
              <a:spcBef>
                <a:spcPts val="0"/>
              </a:spcBef>
              <a:spcAft>
                <a:spcPts val="0"/>
              </a:spcAft>
              <a:buNone/>
            </a:pPr>
            <a:r>
              <a:rPr lang="en"/>
              <a:t>Collective: change in hose costs in europe before and after the euro.</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4bd35ec7f7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4bd35ec7f7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 internal errors or anomalies.</a:t>
            </a:r>
            <a:endParaRPr/>
          </a:p>
          <a:p>
            <a:pPr indent="0" lvl="0" marL="0" rtl="0" algn="l">
              <a:spcBef>
                <a:spcPts val="0"/>
              </a:spcBef>
              <a:spcAft>
                <a:spcPts val="0"/>
              </a:spcAft>
              <a:buNone/>
            </a:pPr>
            <a:r>
              <a:rPr lang="en"/>
              <a:t>Contextual: periodical random measurement errors, external factors that interfere with measures</a:t>
            </a:r>
            <a:endParaRPr/>
          </a:p>
          <a:p>
            <a:pPr indent="0" lvl="0" marL="0" rtl="0" algn="l">
              <a:spcBef>
                <a:spcPts val="0"/>
              </a:spcBef>
              <a:spcAft>
                <a:spcPts val="0"/>
              </a:spcAft>
              <a:buNone/>
            </a:pPr>
            <a:r>
              <a:rPr lang="en"/>
              <a:t>Collective: change in hose costs in europe before and after the euro.</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4bd35ec7f7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4bd35ec7f7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 internal errors or anomalies.</a:t>
            </a:r>
            <a:endParaRPr/>
          </a:p>
          <a:p>
            <a:pPr indent="0" lvl="0" marL="0" rtl="0" algn="l">
              <a:spcBef>
                <a:spcPts val="0"/>
              </a:spcBef>
              <a:spcAft>
                <a:spcPts val="0"/>
              </a:spcAft>
              <a:buNone/>
            </a:pPr>
            <a:r>
              <a:rPr lang="en"/>
              <a:t>Contextual: periodical random measurement errors, external factors that interfere with measures</a:t>
            </a:r>
            <a:endParaRPr/>
          </a:p>
          <a:p>
            <a:pPr indent="0" lvl="0" marL="0" rtl="0" algn="l">
              <a:spcBef>
                <a:spcPts val="0"/>
              </a:spcBef>
              <a:spcAft>
                <a:spcPts val="0"/>
              </a:spcAft>
              <a:buNone/>
            </a:pPr>
            <a:r>
              <a:rPr lang="en"/>
              <a:t>Collective: change in hose costs in europe before and after the euro.</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4b36ac6d0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4b36ac6d0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4bd35ec7f7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bd35ec7f7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 internal errors or anomalies.</a:t>
            </a:r>
            <a:endParaRPr/>
          </a:p>
          <a:p>
            <a:pPr indent="0" lvl="0" marL="0" rtl="0" algn="l">
              <a:spcBef>
                <a:spcPts val="0"/>
              </a:spcBef>
              <a:spcAft>
                <a:spcPts val="0"/>
              </a:spcAft>
              <a:buNone/>
            </a:pPr>
            <a:r>
              <a:rPr lang="en"/>
              <a:t>Contextual: periodical random measurement errors, external factors that interfere with measures</a:t>
            </a:r>
            <a:endParaRPr/>
          </a:p>
          <a:p>
            <a:pPr indent="0" lvl="0" marL="0" rtl="0" algn="l">
              <a:spcBef>
                <a:spcPts val="0"/>
              </a:spcBef>
              <a:spcAft>
                <a:spcPts val="0"/>
              </a:spcAft>
              <a:buNone/>
            </a:pPr>
            <a:r>
              <a:rPr lang="en"/>
              <a:t>Collective: change in hose costs in europe before and after the euro.</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4b36ac6d0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4b36ac6d0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4b36ac6d0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4b36ac6d0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 </a:t>
            </a:r>
            <a:endParaRPr/>
          </a:p>
          <a:p>
            <a:pPr indent="-298450" lvl="0" marL="457200" rtl="0" algn="l">
              <a:spcBef>
                <a:spcPts val="0"/>
              </a:spcBef>
              <a:spcAft>
                <a:spcPts val="0"/>
              </a:spcAft>
              <a:buSzPts val="1100"/>
              <a:buAutoNum type="arabicPeriod"/>
            </a:pPr>
            <a:r>
              <a:rPr lang="en"/>
              <a:t>In a </a:t>
            </a:r>
            <a:r>
              <a:rPr lang="en"/>
              <a:t>questionnaire, women will tell his age less frequently</a:t>
            </a:r>
            <a:r>
              <a:rPr lang="en"/>
              <a:t> than men</a:t>
            </a:r>
            <a:endParaRPr/>
          </a:p>
          <a:p>
            <a:pPr indent="-298450" lvl="0" marL="457200" rtl="0" algn="l">
              <a:spcBef>
                <a:spcPts val="0"/>
              </a:spcBef>
              <a:spcAft>
                <a:spcPts val="0"/>
              </a:spcAft>
              <a:buSzPts val="1100"/>
              <a:buAutoNum type="arabicPeriod"/>
            </a:pPr>
            <a:r>
              <a:rPr lang="en"/>
              <a:t>Individuals with hypertension will have more blood pressure measures than normal individuals</a:t>
            </a:r>
            <a:endParaRPr/>
          </a:p>
          <a:p>
            <a:pPr indent="-298450" lvl="0" marL="457200" rtl="0" algn="l">
              <a:spcBef>
                <a:spcPts val="0"/>
              </a:spcBef>
              <a:spcAft>
                <a:spcPts val="0"/>
              </a:spcAft>
              <a:buSzPts val="1100"/>
              <a:buAutoNum type="arabicPeriod"/>
            </a:pPr>
            <a:r>
              <a:rPr lang="en"/>
              <a:t>Individuals with low socio-economic level will buy less their medication.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4b36ac6d0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4b36ac6d0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In a </a:t>
            </a:r>
            <a:r>
              <a:rPr lang="en"/>
              <a:t>questionnaire one question has 5 options, but none of the options is appropriate for some individuals and left the question with no answer.</a:t>
            </a:r>
            <a:endParaRPr/>
          </a:p>
          <a:p>
            <a:pPr indent="-298450" lvl="0" marL="457200" rtl="0" algn="l">
              <a:spcBef>
                <a:spcPts val="0"/>
              </a:spcBef>
              <a:spcAft>
                <a:spcPts val="0"/>
              </a:spcAft>
              <a:buSzPts val="1100"/>
              <a:buAutoNum type="arabicPeriod"/>
            </a:pPr>
            <a:r>
              <a:rPr lang="en"/>
              <a:t>Enterprise policy dictate that clients younger than 25 years will not be asked for their income.</a:t>
            </a:r>
            <a:endParaRPr/>
          </a:p>
          <a:p>
            <a:pPr indent="0" lvl="0" marL="0" rtl="0" algn="l">
              <a:spcBef>
                <a:spcPts val="0"/>
              </a:spcBef>
              <a:spcAft>
                <a:spcPts val="0"/>
              </a:spcAft>
              <a:buNone/>
            </a:pPr>
            <a:r>
              <a:rPr lang="en"/>
              <a:t> </a:t>
            </a:r>
            <a:r>
              <a:rPr lang="en"/>
              <a:t>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4b36ac6d0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4b36ac6d0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4b36ac6d0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4b36ac6d0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4b36ac6d0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4b36ac6d0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4b36ac6d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b36ac6d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4bd35ec7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bd35ec7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4bd35ec7f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bd35ec7f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 internal errors or anomalies.</a:t>
            </a:r>
            <a:endParaRPr/>
          </a:p>
          <a:p>
            <a:pPr indent="0" lvl="0" marL="0" rtl="0" algn="l">
              <a:spcBef>
                <a:spcPts val="0"/>
              </a:spcBef>
              <a:spcAft>
                <a:spcPts val="0"/>
              </a:spcAft>
              <a:buNone/>
            </a:pPr>
            <a:r>
              <a:rPr lang="en"/>
              <a:t>Contextual: periodical random measurement errors, external factors that interfere with measures</a:t>
            </a:r>
            <a:endParaRPr/>
          </a:p>
          <a:p>
            <a:pPr indent="0" lvl="0" marL="0" rtl="0" algn="l">
              <a:spcBef>
                <a:spcPts val="0"/>
              </a:spcBef>
              <a:spcAft>
                <a:spcPts val="0"/>
              </a:spcAft>
              <a:buNone/>
            </a:pPr>
            <a:r>
              <a:rPr lang="en"/>
              <a:t>Collective: change in hose costs in europe before and after the euro.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4bd35ec7f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bd35ec7f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 internal errors or anomalies.</a:t>
            </a:r>
            <a:endParaRPr/>
          </a:p>
          <a:p>
            <a:pPr indent="0" lvl="0" marL="0" rtl="0" algn="l">
              <a:spcBef>
                <a:spcPts val="0"/>
              </a:spcBef>
              <a:spcAft>
                <a:spcPts val="0"/>
              </a:spcAft>
              <a:buNone/>
            </a:pPr>
            <a:r>
              <a:rPr lang="en"/>
              <a:t>Contextual: periodical random measurement errors, external factors that interfere with measures</a:t>
            </a:r>
            <a:endParaRPr/>
          </a:p>
          <a:p>
            <a:pPr indent="0" lvl="0" marL="0" rtl="0" algn="l">
              <a:spcBef>
                <a:spcPts val="0"/>
              </a:spcBef>
              <a:spcAft>
                <a:spcPts val="0"/>
              </a:spcAft>
              <a:buNone/>
            </a:pPr>
            <a:r>
              <a:rPr lang="en"/>
              <a:t>Collective: change in hose costs in europe before and after the euro.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4bd35ec7f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4bd35ec7f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 internal errors or anomalies.</a:t>
            </a:r>
            <a:endParaRPr/>
          </a:p>
          <a:p>
            <a:pPr indent="0" lvl="0" marL="0" rtl="0" algn="l">
              <a:spcBef>
                <a:spcPts val="0"/>
              </a:spcBef>
              <a:spcAft>
                <a:spcPts val="0"/>
              </a:spcAft>
              <a:buNone/>
            </a:pPr>
            <a:r>
              <a:rPr lang="en"/>
              <a:t>Contextual: periodical random measurement errors, external factors that interfere with measures</a:t>
            </a:r>
            <a:endParaRPr/>
          </a:p>
          <a:p>
            <a:pPr indent="0" lvl="0" marL="0" rtl="0" algn="l">
              <a:spcBef>
                <a:spcPts val="0"/>
              </a:spcBef>
              <a:spcAft>
                <a:spcPts val="0"/>
              </a:spcAft>
              <a:buNone/>
            </a:pPr>
            <a:r>
              <a:rPr lang="en"/>
              <a:t>Collective: change in hose costs in europe before and after the euro.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4bd35ec7f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bd35ec7f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 internal errors or anomalies.</a:t>
            </a:r>
            <a:endParaRPr/>
          </a:p>
          <a:p>
            <a:pPr indent="0" lvl="0" marL="0" rtl="0" algn="l">
              <a:spcBef>
                <a:spcPts val="0"/>
              </a:spcBef>
              <a:spcAft>
                <a:spcPts val="0"/>
              </a:spcAft>
              <a:buNone/>
            </a:pPr>
            <a:r>
              <a:rPr lang="en"/>
              <a:t>Contextual: periodical random measurement errors, external factors that interfere with measures</a:t>
            </a:r>
            <a:endParaRPr/>
          </a:p>
          <a:p>
            <a:pPr indent="0" lvl="0" marL="0" rtl="0" algn="l">
              <a:spcBef>
                <a:spcPts val="0"/>
              </a:spcBef>
              <a:spcAft>
                <a:spcPts val="0"/>
              </a:spcAft>
              <a:buNone/>
            </a:pPr>
            <a:r>
              <a:rPr lang="en"/>
              <a:t>Collective: change in hose costs in europe before and after the euro.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4bd35ec7f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4bd35ec7f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 internal errors or anomalies.</a:t>
            </a:r>
            <a:endParaRPr/>
          </a:p>
          <a:p>
            <a:pPr indent="0" lvl="0" marL="0" rtl="0" algn="l">
              <a:spcBef>
                <a:spcPts val="0"/>
              </a:spcBef>
              <a:spcAft>
                <a:spcPts val="0"/>
              </a:spcAft>
              <a:buNone/>
            </a:pPr>
            <a:r>
              <a:rPr lang="en"/>
              <a:t>Contextual: periodical random measurement errors, external factors that interfere with measures</a:t>
            </a:r>
            <a:endParaRPr/>
          </a:p>
          <a:p>
            <a:pPr indent="0" lvl="0" marL="0" rtl="0" algn="l">
              <a:spcBef>
                <a:spcPts val="0"/>
              </a:spcBef>
              <a:spcAft>
                <a:spcPts val="0"/>
              </a:spcAft>
              <a:buNone/>
            </a:pPr>
            <a:r>
              <a:rPr lang="en"/>
              <a:t>Collective: change in hose costs in europe before and after the euro.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 name="Google Shape;11;p2"/>
          <p:cNvSpPr txBox="1"/>
          <p:nvPr/>
        </p:nvSpPr>
        <p:spPr>
          <a:xfrm>
            <a:off x="177125" y="132850"/>
            <a:ext cx="5169900" cy="852300"/>
          </a:xfrm>
          <a:prstGeom prst="rect">
            <a:avLst/>
          </a:prstGeom>
          <a:noFill/>
          <a:ln>
            <a:noFill/>
          </a:ln>
          <a:effectLst>
            <a:outerShdw blurRad="57150" rotWithShape="0" algn="bl" dir="5400000" dist="19050">
              <a:srgbClr val="000000">
                <a:alpha val="73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latin typeface="Spectral ExtraBold"/>
                <a:ea typeface="Spectral ExtraBold"/>
                <a:cs typeface="Spectral ExtraBold"/>
                <a:sym typeface="Spectral ExtraBold"/>
              </a:rPr>
              <a:t>DATA SCIENCE</a:t>
            </a:r>
            <a:endParaRPr sz="3600">
              <a:solidFill>
                <a:srgbClr val="FFFFFF"/>
              </a:solidFill>
              <a:latin typeface="Spectral ExtraBold"/>
              <a:ea typeface="Spectral ExtraBold"/>
              <a:cs typeface="Spectral ExtraBold"/>
              <a:sym typeface="Spectral ExtraBold"/>
            </a:endParaRPr>
          </a:p>
        </p:txBody>
      </p:sp>
      <p:sp>
        <p:nvSpPr>
          <p:cNvPr id="12" name="Google Shape;12;p2"/>
          <p:cNvSpPr/>
          <p:nvPr/>
        </p:nvSpPr>
        <p:spPr>
          <a:xfrm>
            <a:off x="309975" y="1749100"/>
            <a:ext cx="3830400" cy="1317300"/>
          </a:xfrm>
          <a:prstGeom prst="roundRect">
            <a:avLst>
              <a:gd fmla="val 16667" name="adj"/>
            </a:avLst>
          </a:prstGeom>
          <a:solidFill>
            <a:srgbClr val="FFFFFF">
              <a:alpha val="730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3600"/>
          </a:p>
        </p:txBody>
      </p:sp>
      <p:sp>
        <p:nvSpPr>
          <p:cNvPr id="13" name="Google Shape;13;p2"/>
          <p:cNvSpPr/>
          <p:nvPr/>
        </p:nvSpPr>
        <p:spPr>
          <a:xfrm>
            <a:off x="309975" y="3345925"/>
            <a:ext cx="3830400" cy="1317300"/>
          </a:xfrm>
          <a:prstGeom prst="roundRect">
            <a:avLst>
              <a:gd fmla="val 16667" name="adj"/>
            </a:avLst>
          </a:prstGeom>
          <a:solidFill>
            <a:srgbClr val="FFFFFF">
              <a:alpha val="730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2">
  <p:cSld name="CUSTOM_5">
    <p:spTree>
      <p:nvGrpSpPr>
        <p:cNvPr id="71" name="Shape 71"/>
        <p:cNvGrpSpPr/>
        <p:nvPr/>
      </p:nvGrpSpPr>
      <p:grpSpPr>
        <a:xfrm>
          <a:off x="0" y="0"/>
          <a:ext cx="0" cy="0"/>
          <a:chOff x="0" y="0"/>
          <a:chExt cx="0" cy="0"/>
        </a:xfrm>
      </p:grpSpPr>
      <p:sp>
        <p:nvSpPr>
          <p:cNvPr id="72" name="Google Shape;72;p11"/>
          <p:cNvSpPr/>
          <p:nvPr/>
        </p:nvSpPr>
        <p:spPr>
          <a:xfrm>
            <a:off x="6448350" y="1321050"/>
            <a:ext cx="21750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00"/>
              </a:solidFill>
              <a:latin typeface="Arial"/>
              <a:ea typeface="Arial"/>
              <a:cs typeface="Arial"/>
              <a:sym typeface="Arial"/>
            </a:endParaRPr>
          </a:p>
        </p:txBody>
      </p:sp>
      <p:sp>
        <p:nvSpPr>
          <p:cNvPr id="73" name="Google Shape;73;p11"/>
          <p:cNvSpPr/>
          <p:nvPr/>
        </p:nvSpPr>
        <p:spPr>
          <a:xfrm>
            <a:off x="217625" y="918800"/>
            <a:ext cx="6144000" cy="4132200"/>
          </a:xfrm>
          <a:prstGeom prst="roundRect">
            <a:avLst>
              <a:gd fmla="val 7631" name="adj"/>
            </a:avLst>
          </a:prstGeom>
          <a:solidFill>
            <a:srgbClr val="1C45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1"/>
          <p:cNvSpPr/>
          <p:nvPr/>
        </p:nvSpPr>
        <p:spPr>
          <a:xfrm>
            <a:off x="6095750" y="2203800"/>
            <a:ext cx="25278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75" name="Google Shape;75;p11"/>
          <p:cNvSpPr/>
          <p:nvPr/>
        </p:nvSpPr>
        <p:spPr>
          <a:xfrm>
            <a:off x="6448375" y="3090452"/>
            <a:ext cx="21750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1"/>
          <p:cNvSpPr/>
          <p:nvPr/>
        </p:nvSpPr>
        <p:spPr>
          <a:xfrm>
            <a:off x="6448375" y="4002602"/>
            <a:ext cx="21750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1"/>
          <p:cNvSpPr/>
          <p:nvPr/>
        </p:nvSpPr>
        <p:spPr>
          <a:xfrm>
            <a:off x="68350" y="135225"/>
            <a:ext cx="5311200" cy="616200"/>
          </a:xfrm>
          <a:prstGeom prst="parallelogram">
            <a:avLst>
              <a:gd fmla="val 35949" name="adj"/>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1"/>
          <p:cNvSpPr/>
          <p:nvPr/>
        </p:nvSpPr>
        <p:spPr>
          <a:xfrm>
            <a:off x="7408750" y="138950"/>
            <a:ext cx="1735200" cy="616200"/>
          </a:xfrm>
          <a:prstGeom prst="parallelogram">
            <a:avLst>
              <a:gd fmla="val 0"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1"/>
          <p:cNvSpPr/>
          <p:nvPr/>
        </p:nvSpPr>
        <p:spPr>
          <a:xfrm>
            <a:off x="-7900" y="135225"/>
            <a:ext cx="1743000" cy="616200"/>
          </a:xfrm>
          <a:prstGeom prst="parallelogram">
            <a:avLst>
              <a:gd fmla="val 0" name="adj"/>
            </a:avLst>
          </a:prstGeom>
          <a:solidFill>
            <a:srgbClr val="1C4587"/>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0" name="Google Shape;80;p11"/>
          <p:cNvPicPr preferRelativeResize="0"/>
          <p:nvPr/>
        </p:nvPicPr>
        <p:blipFill rotWithShape="1">
          <a:blip r:embed="rId2">
            <a:alphaModFix/>
          </a:blip>
          <a:srcRect b="0" l="0" r="0" t="0"/>
          <a:stretch/>
        </p:blipFill>
        <p:spPr>
          <a:xfrm>
            <a:off x="5486400" y="86700"/>
            <a:ext cx="1743075" cy="77152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3">
  <p:cSld name="CUSTOM_6">
    <p:spTree>
      <p:nvGrpSpPr>
        <p:cNvPr id="81" name="Shape 81"/>
        <p:cNvGrpSpPr/>
        <p:nvPr/>
      </p:nvGrpSpPr>
      <p:grpSpPr>
        <a:xfrm>
          <a:off x="0" y="0"/>
          <a:ext cx="0" cy="0"/>
          <a:chOff x="0" y="0"/>
          <a:chExt cx="0" cy="0"/>
        </a:xfrm>
      </p:grpSpPr>
      <p:sp>
        <p:nvSpPr>
          <p:cNvPr id="82" name="Google Shape;82;p12"/>
          <p:cNvSpPr/>
          <p:nvPr/>
        </p:nvSpPr>
        <p:spPr>
          <a:xfrm>
            <a:off x="6448350" y="1321050"/>
            <a:ext cx="21750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00"/>
              </a:solidFill>
              <a:latin typeface="Arial"/>
              <a:ea typeface="Arial"/>
              <a:cs typeface="Arial"/>
              <a:sym typeface="Arial"/>
            </a:endParaRPr>
          </a:p>
        </p:txBody>
      </p:sp>
      <p:sp>
        <p:nvSpPr>
          <p:cNvPr id="83" name="Google Shape;83;p12"/>
          <p:cNvSpPr/>
          <p:nvPr/>
        </p:nvSpPr>
        <p:spPr>
          <a:xfrm>
            <a:off x="217625" y="918800"/>
            <a:ext cx="6144000" cy="4132200"/>
          </a:xfrm>
          <a:prstGeom prst="roundRect">
            <a:avLst>
              <a:gd fmla="val 7631" name="adj"/>
            </a:avLst>
          </a:prstGeom>
          <a:solidFill>
            <a:srgbClr val="1C45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p:nvPr/>
        </p:nvSpPr>
        <p:spPr>
          <a:xfrm>
            <a:off x="6448500" y="2203800"/>
            <a:ext cx="21750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85" name="Google Shape;85;p12"/>
          <p:cNvSpPr/>
          <p:nvPr/>
        </p:nvSpPr>
        <p:spPr>
          <a:xfrm>
            <a:off x="6062925" y="3090450"/>
            <a:ext cx="25605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2"/>
          <p:cNvSpPr/>
          <p:nvPr/>
        </p:nvSpPr>
        <p:spPr>
          <a:xfrm>
            <a:off x="6448375" y="4002602"/>
            <a:ext cx="21750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2"/>
          <p:cNvSpPr/>
          <p:nvPr/>
        </p:nvSpPr>
        <p:spPr>
          <a:xfrm>
            <a:off x="68350" y="135225"/>
            <a:ext cx="5311200" cy="616200"/>
          </a:xfrm>
          <a:prstGeom prst="parallelogram">
            <a:avLst>
              <a:gd fmla="val 35949" name="adj"/>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2"/>
          <p:cNvSpPr/>
          <p:nvPr/>
        </p:nvSpPr>
        <p:spPr>
          <a:xfrm>
            <a:off x="7408750" y="138950"/>
            <a:ext cx="1735200" cy="616200"/>
          </a:xfrm>
          <a:prstGeom prst="parallelogram">
            <a:avLst>
              <a:gd fmla="val 0"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2"/>
          <p:cNvSpPr/>
          <p:nvPr/>
        </p:nvSpPr>
        <p:spPr>
          <a:xfrm>
            <a:off x="-7900" y="135225"/>
            <a:ext cx="1743000" cy="616200"/>
          </a:xfrm>
          <a:prstGeom prst="parallelogram">
            <a:avLst>
              <a:gd fmla="val 0" name="adj"/>
            </a:avLst>
          </a:prstGeom>
          <a:solidFill>
            <a:srgbClr val="1C4587"/>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0" name="Google Shape;90;p12"/>
          <p:cNvPicPr preferRelativeResize="0"/>
          <p:nvPr/>
        </p:nvPicPr>
        <p:blipFill rotWithShape="1">
          <a:blip r:embed="rId2">
            <a:alphaModFix/>
          </a:blip>
          <a:srcRect b="0" l="0" r="0" t="0"/>
          <a:stretch/>
        </p:blipFill>
        <p:spPr>
          <a:xfrm>
            <a:off x="5486400" y="86700"/>
            <a:ext cx="1743075" cy="7715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4">
  <p:cSld name="CUSTOM_7">
    <p:spTree>
      <p:nvGrpSpPr>
        <p:cNvPr id="91" name="Shape 91"/>
        <p:cNvGrpSpPr/>
        <p:nvPr/>
      </p:nvGrpSpPr>
      <p:grpSpPr>
        <a:xfrm>
          <a:off x="0" y="0"/>
          <a:ext cx="0" cy="0"/>
          <a:chOff x="0" y="0"/>
          <a:chExt cx="0" cy="0"/>
        </a:xfrm>
      </p:grpSpPr>
      <p:sp>
        <p:nvSpPr>
          <p:cNvPr id="92" name="Google Shape;92;p13"/>
          <p:cNvSpPr/>
          <p:nvPr/>
        </p:nvSpPr>
        <p:spPr>
          <a:xfrm>
            <a:off x="6448350" y="1321050"/>
            <a:ext cx="21750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00"/>
              </a:solidFill>
              <a:latin typeface="Arial"/>
              <a:ea typeface="Arial"/>
              <a:cs typeface="Arial"/>
              <a:sym typeface="Arial"/>
            </a:endParaRPr>
          </a:p>
        </p:txBody>
      </p:sp>
      <p:sp>
        <p:nvSpPr>
          <p:cNvPr id="93" name="Google Shape;93;p13"/>
          <p:cNvSpPr/>
          <p:nvPr/>
        </p:nvSpPr>
        <p:spPr>
          <a:xfrm>
            <a:off x="217625" y="918800"/>
            <a:ext cx="6144000" cy="4132200"/>
          </a:xfrm>
          <a:prstGeom prst="roundRect">
            <a:avLst>
              <a:gd fmla="val 7631" name="adj"/>
            </a:avLst>
          </a:prstGeom>
          <a:solidFill>
            <a:srgbClr val="1C45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3"/>
          <p:cNvSpPr/>
          <p:nvPr/>
        </p:nvSpPr>
        <p:spPr>
          <a:xfrm>
            <a:off x="6448500" y="2203800"/>
            <a:ext cx="21750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95" name="Google Shape;95;p13"/>
          <p:cNvSpPr/>
          <p:nvPr/>
        </p:nvSpPr>
        <p:spPr>
          <a:xfrm>
            <a:off x="6448375" y="3090452"/>
            <a:ext cx="21750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3"/>
          <p:cNvSpPr/>
          <p:nvPr/>
        </p:nvSpPr>
        <p:spPr>
          <a:xfrm>
            <a:off x="6084800" y="4002600"/>
            <a:ext cx="25386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3"/>
          <p:cNvSpPr/>
          <p:nvPr/>
        </p:nvSpPr>
        <p:spPr>
          <a:xfrm>
            <a:off x="68350" y="135225"/>
            <a:ext cx="5311200" cy="616200"/>
          </a:xfrm>
          <a:prstGeom prst="parallelogram">
            <a:avLst>
              <a:gd fmla="val 35949" name="adj"/>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3"/>
          <p:cNvSpPr/>
          <p:nvPr/>
        </p:nvSpPr>
        <p:spPr>
          <a:xfrm>
            <a:off x="7408750" y="138950"/>
            <a:ext cx="1735200" cy="616200"/>
          </a:xfrm>
          <a:prstGeom prst="parallelogram">
            <a:avLst>
              <a:gd fmla="val 0"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3"/>
          <p:cNvSpPr/>
          <p:nvPr/>
        </p:nvSpPr>
        <p:spPr>
          <a:xfrm>
            <a:off x="-7900" y="135225"/>
            <a:ext cx="1743000" cy="616200"/>
          </a:xfrm>
          <a:prstGeom prst="parallelogram">
            <a:avLst>
              <a:gd fmla="val 0" name="adj"/>
            </a:avLst>
          </a:prstGeom>
          <a:solidFill>
            <a:srgbClr val="1C4587"/>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0" name="Google Shape;100;p13"/>
          <p:cNvPicPr preferRelativeResize="0"/>
          <p:nvPr/>
        </p:nvPicPr>
        <p:blipFill rotWithShape="1">
          <a:blip r:embed="rId2">
            <a:alphaModFix/>
          </a:blip>
          <a:srcRect b="0" l="0" r="0" t="0"/>
          <a:stretch/>
        </p:blipFill>
        <p:spPr>
          <a:xfrm>
            <a:off x="5486400" y="86700"/>
            <a:ext cx="1743075" cy="77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1" type="tx">
  <p:cSld name="TITLE_AND_BODY">
    <p:spTree>
      <p:nvGrpSpPr>
        <p:cNvPr id="101" name="Shape 101"/>
        <p:cNvGrpSpPr/>
        <p:nvPr/>
      </p:nvGrpSpPr>
      <p:grpSpPr>
        <a:xfrm>
          <a:off x="0" y="0"/>
          <a:ext cx="0" cy="0"/>
          <a:chOff x="0" y="0"/>
          <a:chExt cx="0" cy="0"/>
        </a:xfrm>
      </p:grpSpPr>
      <p:sp>
        <p:nvSpPr>
          <p:cNvPr id="102" name="Google Shape;102;p14"/>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03" name="Google Shape;10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04" name="Google Shape;104;p14"/>
          <p:cNvSpPr/>
          <p:nvPr/>
        </p:nvSpPr>
        <p:spPr>
          <a:xfrm>
            <a:off x="6117625" y="1321050"/>
            <a:ext cx="25818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00"/>
              </a:solidFill>
              <a:latin typeface="Arial"/>
              <a:ea typeface="Arial"/>
              <a:cs typeface="Arial"/>
              <a:sym typeface="Arial"/>
            </a:endParaRPr>
          </a:p>
        </p:txBody>
      </p:sp>
      <p:sp>
        <p:nvSpPr>
          <p:cNvPr id="105" name="Google Shape;105;p14"/>
          <p:cNvSpPr/>
          <p:nvPr/>
        </p:nvSpPr>
        <p:spPr>
          <a:xfrm>
            <a:off x="217625" y="918800"/>
            <a:ext cx="6144000" cy="4132200"/>
          </a:xfrm>
          <a:prstGeom prst="roundRect">
            <a:avLst>
              <a:gd fmla="val 7631" name="adj"/>
            </a:avLst>
          </a:prstGeom>
          <a:solidFill>
            <a:srgbClr val="1C45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4"/>
          <p:cNvSpPr txBox="1"/>
          <p:nvPr/>
        </p:nvSpPr>
        <p:spPr>
          <a:xfrm>
            <a:off x="511250" y="1429725"/>
            <a:ext cx="5252400" cy="3240600"/>
          </a:xfrm>
          <a:prstGeom prst="rect">
            <a:avLst/>
          </a:prstGeom>
          <a:noFill/>
          <a:ln>
            <a:noFill/>
          </a:ln>
        </p:spPr>
        <p:txBody>
          <a:bodyPr anchorCtr="0" anchor="t" bIns="0" lIns="0" spcFirstLastPara="1" rIns="0" wrap="square" tIns="0">
            <a:noAutofit/>
          </a:bodyPr>
          <a:lstStyle/>
          <a:p>
            <a:pPr indent="0" lvl="0" marL="0" marR="0" rtl="1" algn="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07" name="Google Shape;107;p14"/>
          <p:cNvSpPr/>
          <p:nvPr/>
        </p:nvSpPr>
        <p:spPr>
          <a:xfrm>
            <a:off x="6448500" y="2021150"/>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108" name="Google Shape;108;p14"/>
          <p:cNvSpPr/>
          <p:nvPr/>
        </p:nvSpPr>
        <p:spPr>
          <a:xfrm>
            <a:off x="0" y="135225"/>
            <a:ext cx="5379600" cy="616200"/>
          </a:xfrm>
          <a:prstGeom prst="parallelogram">
            <a:avLst>
              <a:gd fmla="val 35949" name="adj"/>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4"/>
          <p:cNvSpPr/>
          <p:nvPr/>
        </p:nvSpPr>
        <p:spPr>
          <a:xfrm>
            <a:off x="7408750" y="138950"/>
            <a:ext cx="1735200" cy="616200"/>
          </a:xfrm>
          <a:prstGeom prst="parallelogram">
            <a:avLst>
              <a:gd fmla="val 0"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4"/>
          <p:cNvSpPr/>
          <p:nvPr/>
        </p:nvSpPr>
        <p:spPr>
          <a:xfrm>
            <a:off x="-7900" y="135225"/>
            <a:ext cx="1743000" cy="616200"/>
          </a:xfrm>
          <a:prstGeom prst="parallelogram">
            <a:avLst>
              <a:gd fmla="val 0" name="adj"/>
            </a:avLst>
          </a:prstGeom>
          <a:solidFill>
            <a:srgbClr val="1C4587"/>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4"/>
          <p:cNvSpPr/>
          <p:nvPr/>
        </p:nvSpPr>
        <p:spPr>
          <a:xfrm>
            <a:off x="6448500" y="2763675"/>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112" name="Google Shape;112;p14"/>
          <p:cNvSpPr/>
          <p:nvPr/>
        </p:nvSpPr>
        <p:spPr>
          <a:xfrm>
            <a:off x="6448500" y="3487575"/>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113" name="Google Shape;113;p14"/>
          <p:cNvSpPr/>
          <p:nvPr/>
        </p:nvSpPr>
        <p:spPr>
          <a:xfrm>
            <a:off x="6448500" y="4211475"/>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pic>
        <p:nvPicPr>
          <p:cNvPr id="114" name="Google Shape;114;p14"/>
          <p:cNvPicPr preferRelativeResize="0"/>
          <p:nvPr/>
        </p:nvPicPr>
        <p:blipFill rotWithShape="1">
          <a:blip r:embed="rId2">
            <a:alphaModFix/>
          </a:blip>
          <a:srcRect b="0" l="0" r="0" t="0"/>
          <a:stretch/>
        </p:blipFill>
        <p:spPr>
          <a:xfrm>
            <a:off x="5486400" y="86700"/>
            <a:ext cx="1743075" cy="7715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2">
  <p:cSld name="CUSTOM_1">
    <p:spTree>
      <p:nvGrpSpPr>
        <p:cNvPr id="115" name="Shape 115"/>
        <p:cNvGrpSpPr/>
        <p:nvPr/>
      </p:nvGrpSpPr>
      <p:grpSpPr>
        <a:xfrm>
          <a:off x="0" y="0"/>
          <a:ext cx="0" cy="0"/>
          <a:chOff x="0" y="0"/>
          <a:chExt cx="0" cy="0"/>
        </a:xfrm>
      </p:grpSpPr>
      <p:sp>
        <p:nvSpPr>
          <p:cNvPr id="116" name="Google Shape;116;p15"/>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17" name="Google Shape;117;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15"/>
          <p:cNvSpPr/>
          <p:nvPr/>
        </p:nvSpPr>
        <p:spPr>
          <a:xfrm>
            <a:off x="6448500" y="1321050"/>
            <a:ext cx="22509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00"/>
              </a:solidFill>
              <a:latin typeface="Arial"/>
              <a:ea typeface="Arial"/>
              <a:cs typeface="Arial"/>
              <a:sym typeface="Arial"/>
            </a:endParaRPr>
          </a:p>
        </p:txBody>
      </p:sp>
      <p:sp>
        <p:nvSpPr>
          <p:cNvPr id="119" name="Google Shape;119;p15"/>
          <p:cNvSpPr/>
          <p:nvPr/>
        </p:nvSpPr>
        <p:spPr>
          <a:xfrm>
            <a:off x="217625" y="918800"/>
            <a:ext cx="6144000" cy="4132200"/>
          </a:xfrm>
          <a:prstGeom prst="roundRect">
            <a:avLst>
              <a:gd fmla="val 7631" name="adj"/>
            </a:avLst>
          </a:prstGeom>
          <a:solidFill>
            <a:srgbClr val="1C45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5"/>
          <p:cNvSpPr txBox="1"/>
          <p:nvPr/>
        </p:nvSpPr>
        <p:spPr>
          <a:xfrm>
            <a:off x="511250" y="1429725"/>
            <a:ext cx="5252400" cy="3240600"/>
          </a:xfrm>
          <a:prstGeom prst="rect">
            <a:avLst/>
          </a:prstGeom>
          <a:noFill/>
          <a:ln>
            <a:noFill/>
          </a:ln>
        </p:spPr>
        <p:txBody>
          <a:bodyPr anchorCtr="0" anchor="t" bIns="0" lIns="0" spcFirstLastPara="1" rIns="0" wrap="square" tIns="0">
            <a:noAutofit/>
          </a:bodyPr>
          <a:lstStyle/>
          <a:p>
            <a:pPr indent="0" lvl="0" marL="0" marR="0" rtl="1" algn="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21" name="Google Shape;121;p15"/>
          <p:cNvSpPr/>
          <p:nvPr/>
        </p:nvSpPr>
        <p:spPr>
          <a:xfrm>
            <a:off x="6150475" y="2021150"/>
            <a:ext cx="24729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122" name="Google Shape;122;p15"/>
          <p:cNvSpPr/>
          <p:nvPr/>
        </p:nvSpPr>
        <p:spPr>
          <a:xfrm>
            <a:off x="0" y="135225"/>
            <a:ext cx="5379600" cy="616200"/>
          </a:xfrm>
          <a:prstGeom prst="parallelogram">
            <a:avLst>
              <a:gd fmla="val 35949" name="adj"/>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5"/>
          <p:cNvSpPr/>
          <p:nvPr/>
        </p:nvSpPr>
        <p:spPr>
          <a:xfrm>
            <a:off x="7408750" y="138950"/>
            <a:ext cx="1735200" cy="616200"/>
          </a:xfrm>
          <a:prstGeom prst="parallelogram">
            <a:avLst>
              <a:gd fmla="val 0"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5"/>
          <p:cNvSpPr/>
          <p:nvPr/>
        </p:nvSpPr>
        <p:spPr>
          <a:xfrm>
            <a:off x="-7900" y="135225"/>
            <a:ext cx="1743000" cy="616200"/>
          </a:xfrm>
          <a:prstGeom prst="parallelogram">
            <a:avLst>
              <a:gd fmla="val 0" name="adj"/>
            </a:avLst>
          </a:prstGeom>
          <a:solidFill>
            <a:srgbClr val="1C4587"/>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5"/>
          <p:cNvSpPr/>
          <p:nvPr/>
        </p:nvSpPr>
        <p:spPr>
          <a:xfrm>
            <a:off x="6448500" y="2763675"/>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126" name="Google Shape;126;p15"/>
          <p:cNvSpPr/>
          <p:nvPr/>
        </p:nvSpPr>
        <p:spPr>
          <a:xfrm>
            <a:off x="6448500" y="3487575"/>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127" name="Google Shape;127;p15"/>
          <p:cNvSpPr/>
          <p:nvPr/>
        </p:nvSpPr>
        <p:spPr>
          <a:xfrm>
            <a:off x="6448500" y="4211475"/>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pic>
        <p:nvPicPr>
          <p:cNvPr id="128" name="Google Shape;128;p15"/>
          <p:cNvPicPr preferRelativeResize="0"/>
          <p:nvPr/>
        </p:nvPicPr>
        <p:blipFill rotWithShape="1">
          <a:blip r:embed="rId2">
            <a:alphaModFix/>
          </a:blip>
          <a:srcRect b="0" l="0" r="0" t="0"/>
          <a:stretch/>
        </p:blipFill>
        <p:spPr>
          <a:xfrm>
            <a:off x="5486400" y="86700"/>
            <a:ext cx="1743075" cy="77152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3">
  <p:cSld name="CUSTOM_2">
    <p:spTree>
      <p:nvGrpSpPr>
        <p:cNvPr id="129" name="Shape 129"/>
        <p:cNvGrpSpPr/>
        <p:nvPr/>
      </p:nvGrpSpPr>
      <p:grpSpPr>
        <a:xfrm>
          <a:off x="0" y="0"/>
          <a:ext cx="0" cy="0"/>
          <a:chOff x="0" y="0"/>
          <a:chExt cx="0" cy="0"/>
        </a:xfrm>
      </p:grpSpPr>
      <p:sp>
        <p:nvSpPr>
          <p:cNvPr id="130" name="Google Shape;130;p16"/>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31" name="Google Shape;13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32" name="Google Shape;132;p16"/>
          <p:cNvSpPr/>
          <p:nvPr/>
        </p:nvSpPr>
        <p:spPr>
          <a:xfrm>
            <a:off x="6448500" y="1321050"/>
            <a:ext cx="22509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00"/>
              </a:solidFill>
              <a:latin typeface="Arial"/>
              <a:ea typeface="Arial"/>
              <a:cs typeface="Arial"/>
              <a:sym typeface="Arial"/>
            </a:endParaRPr>
          </a:p>
        </p:txBody>
      </p:sp>
      <p:sp>
        <p:nvSpPr>
          <p:cNvPr id="133" name="Google Shape;133;p16"/>
          <p:cNvSpPr/>
          <p:nvPr/>
        </p:nvSpPr>
        <p:spPr>
          <a:xfrm>
            <a:off x="217625" y="918800"/>
            <a:ext cx="6144000" cy="4132200"/>
          </a:xfrm>
          <a:prstGeom prst="roundRect">
            <a:avLst>
              <a:gd fmla="val 7631" name="adj"/>
            </a:avLst>
          </a:prstGeom>
          <a:solidFill>
            <a:srgbClr val="1C45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6"/>
          <p:cNvSpPr txBox="1"/>
          <p:nvPr/>
        </p:nvSpPr>
        <p:spPr>
          <a:xfrm>
            <a:off x="511250" y="1429725"/>
            <a:ext cx="5252400" cy="3240600"/>
          </a:xfrm>
          <a:prstGeom prst="rect">
            <a:avLst/>
          </a:prstGeom>
          <a:noFill/>
          <a:ln>
            <a:noFill/>
          </a:ln>
        </p:spPr>
        <p:txBody>
          <a:bodyPr anchorCtr="0" anchor="t" bIns="0" lIns="0" spcFirstLastPara="1" rIns="0" wrap="square" tIns="0">
            <a:noAutofit/>
          </a:bodyPr>
          <a:lstStyle/>
          <a:p>
            <a:pPr indent="0" lvl="0" marL="0" marR="0" rtl="1" algn="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35" name="Google Shape;135;p16"/>
          <p:cNvSpPr/>
          <p:nvPr/>
        </p:nvSpPr>
        <p:spPr>
          <a:xfrm>
            <a:off x="6448500" y="2021150"/>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136" name="Google Shape;136;p16"/>
          <p:cNvSpPr/>
          <p:nvPr/>
        </p:nvSpPr>
        <p:spPr>
          <a:xfrm>
            <a:off x="0" y="135225"/>
            <a:ext cx="5379600" cy="616200"/>
          </a:xfrm>
          <a:prstGeom prst="parallelogram">
            <a:avLst>
              <a:gd fmla="val 35949" name="adj"/>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6"/>
          <p:cNvSpPr/>
          <p:nvPr/>
        </p:nvSpPr>
        <p:spPr>
          <a:xfrm>
            <a:off x="7408750" y="138950"/>
            <a:ext cx="1735200" cy="616200"/>
          </a:xfrm>
          <a:prstGeom prst="parallelogram">
            <a:avLst>
              <a:gd fmla="val 0"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6"/>
          <p:cNvSpPr/>
          <p:nvPr/>
        </p:nvSpPr>
        <p:spPr>
          <a:xfrm>
            <a:off x="-7900" y="135225"/>
            <a:ext cx="1743000" cy="616200"/>
          </a:xfrm>
          <a:prstGeom prst="parallelogram">
            <a:avLst>
              <a:gd fmla="val 0" name="adj"/>
            </a:avLst>
          </a:prstGeom>
          <a:solidFill>
            <a:srgbClr val="1C4587"/>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6"/>
          <p:cNvSpPr/>
          <p:nvPr/>
        </p:nvSpPr>
        <p:spPr>
          <a:xfrm>
            <a:off x="6095750" y="2763675"/>
            <a:ext cx="25278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140" name="Google Shape;140;p16"/>
          <p:cNvSpPr/>
          <p:nvPr/>
        </p:nvSpPr>
        <p:spPr>
          <a:xfrm>
            <a:off x="6448500" y="3487575"/>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141" name="Google Shape;141;p16"/>
          <p:cNvSpPr/>
          <p:nvPr/>
        </p:nvSpPr>
        <p:spPr>
          <a:xfrm>
            <a:off x="6448500" y="4211475"/>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pic>
        <p:nvPicPr>
          <p:cNvPr id="142" name="Google Shape;142;p16"/>
          <p:cNvPicPr preferRelativeResize="0"/>
          <p:nvPr/>
        </p:nvPicPr>
        <p:blipFill rotWithShape="1">
          <a:blip r:embed="rId2">
            <a:alphaModFix/>
          </a:blip>
          <a:srcRect b="0" l="0" r="0" t="0"/>
          <a:stretch/>
        </p:blipFill>
        <p:spPr>
          <a:xfrm>
            <a:off x="5486400" y="86700"/>
            <a:ext cx="1743075" cy="77152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4">
  <p:cSld name="CUSTOM_3">
    <p:spTree>
      <p:nvGrpSpPr>
        <p:cNvPr id="143" name="Shape 143"/>
        <p:cNvGrpSpPr/>
        <p:nvPr/>
      </p:nvGrpSpPr>
      <p:grpSpPr>
        <a:xfrm>
          <a:off x="0" y="0"/>
          <a:ext cx="0" cy="0"/>
          <a:chOff x="0" y="0"/>
          <a:chExt cx="0" cy="0"/>
        </a:xfrm>
      </p:grpSpPr>
      <p:sp>
        <p:nvSpPr>
          <p:cNvPr id="144" name="Google Shape;144;p17"/>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45" name="Google Shape;14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17"/>
          <p:cNvSpPr/>
          <p:nvPr/>
        </p:nvSpPr>
        <p:spPr>
          <a:xfrm>
            <a:off x="6448500" y="1321050"/>
            <a:ext cx="22509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00"/>
              </a:solidFill>
              <a:latin typeface="Arial"/>
              <a:ea typeface="Arial"/>
              <a:cs typeface="Arial"/>
              <a:sym typeface="Arial"/>
            </a:endParaRPr>
          </a:p>
        </p:txBody>
      </p:sp>
      <p:sp>
        <p:nvSpPr>
          <p:cNvPr id="147" name="Google Shape;147;p17"/>
          <p:cNvSpPr/>
          <p:nvPr/>
        </p:nvSpPr>
        <p:spPr>
          <a:xfrm>
            <a:off x="217625" y="918800"/>
            <a:ext cx="6144000" cy="4132200"/>
          </a:xfrm>
          <a:prstGeom prst="roundRect">
            <a:avLst>
              <a:gd fmla="val 7631" name="adj"/>
            </a:avLst>
          </a:prstGeom>
          <a:solidFill>
            <a:srgbClr val="1C45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7"/>
          <p:cNvSpPr txBox="1"/>
          <p:nvPr/>
        </p:nvSpPr>
        <p:spPr>
          <a:xfrm>
            <a:off x="511250" y="1429725"/>
            <a:ext cx="5252400" cy="3240600"/>
          </a:xfrm>
          <a:prstGeom prst="rect">
            <a:avLst/>
          </a:prstGeom>
          <a:noFill/>
          <a:ln>
            <a:noFill/>
          </a:ln>
        </p:spPr>
        <p:txBody>
          <a:bodyPr anchorCtr="0" anchor="t" bIns="0" lIns="0" spcFirstLastPara="1" rIns="0" wrap="square" tIns="0">
            <a:noAutofit/>
          </a:bodyPr>
          <a:lstStyle/>
          <a:p>
            <a:pPr indent="0" lvl="0" marL="0" marR="0" rtl="1" algn="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49" name="Google Shape;149;p17"/>
          <p:cNvSpPr/>
          <p:nvPr/>
        </p:nvSpPr>
        <p:spPr>
          <a:xfrm>
            <a:off x="6448500" y="2021150"/>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150" name="Google Shape;150;p17"/>
          <p:cNvSpPr/>
          <p:nvPr/>
        </p:nvSpPr>
        <p:spPr>
          <a:xfrm>
            <a:off x="0" y="135225"/>
            <a:ext cx="5379600" cy="616200"/>
          </a:xfrm>
          <a:prstGeom prst="parallelogram">
            <a:avLst>
              <a:gd fmla="val 35949" name="adj"/>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7"/>
          <p:cNvSpPr/>
          <p:nvPr/>
        </p:nvSpPr>
        <p:spPr>
          <a:xfrm>
            <a:off x="7408750" y="138950"/>
            <a:ext cx="1735200" cy="616200"/>
          </a:xfrm>
          <a:prstGeom prst="parallelogram">
            <a:avLst>
              <a:gd fmla="val 0"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7"/>
          <p:cNvSpPr/>
          <p:nvPr/>
        </p:nvSpPr>
        <p:spPr>
          <a:xfrm>
            <a:off x="-7900" y="135225"/>
            <a:ext cx="1743000" cy="616200"/>
          </a:xfrm>
          <a:prstGeom prst="parallelogram">
            <a:avLst>
              <a:gd fmla="val 0" name="adj"/>
            </a:avLst>
          </a:prstGeom>
          <a:solidFill>
            <a:srgbClr val="1C4587"/>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7"/>
          <p:cNvSpPr/>
          <p:nvPr/>
        </p:nvSpPr>
        <p:spPr>
          <a:xfrm>
            <a:off x="6448400" y="2763675"/>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154" name="Google Shape;154;p17"/>
          <p:cNvSpPr/>
          <p:nvPr/>
        </p:nvSpPr>
        <p:spPr>
          <a:xfrm>
            <a:off x="6106700" y="3487575"/>
            <a:ext cx="25167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155" name="Google Shape;155;p17"/>
          <p:cNvSpPr/>
          <p:nvPr/>
        </p:nvSpPr>
        <p:spPr>
          <a:xfrm>
            <a:off x="6448500" y="4211475"/>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pic>
        <p:nvPicPr>
          <p:cNvPr id="156" name="Google Shape;156;p17"/>
          <p:cNvPicPr preferRelativeResize="0"/>
          <p:nvPr/>
        </p:nvPicPr>
        <p:blipFill rotWithShape="1">
          <a:blip r:embed="rId2">
            <a:alphaModFix/>
          </a:blip>
          <a:srcRect b="0" l="0" r="0" t="0"/>
          <a:stretch/>
        </p:blipFill>
        <p:spPr>
          <a:xfrm>
            <a:off x="5486400" y="86700"/>
            <a:ext cx="1743075" cy="7715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5">
  <p:cSld name="CUSTOM_4">
    <p:spTree>
      <p:nvGrpSpPr>
        <p:cNvPr id="157" name="Shape 157"/>
        <p:cNvGrpSpPr/>
        <p:nvPr/>
      </p:nvGrpSpPr>
      <p:grpSpPr>
        <a:xfrm>
          <a:off x="0" y="0"/>
          <a:ext cx="0" cy="0"/>
          <a:chOff x="0" y="0"/>
          <a:chExt cx="0" cy="0"/>
        </a:xfrm>
      </p:grpSpPr>
      <p:sp>
        <p:nvSpPr>
          <p:cNvPr id="158" name="Google Shape;158;p18"/>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59" name="Google Shape;15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60" name="Google Shape;160;p18"/>
          <p:cNvSpPr/>
          <p:nvPr/>
        </p:nvSpPr>
        <p:spPr>
          <a:xfrm>
            <a:off x="6448500" y="1321050"/>
            <a:ext cx="22509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00"/>
              </a:solidFill>
              <a:latin typeface="Arial"/>
              <a:ea typeface="Arial"/>
              <a:cs typeface="Arial"/>
              <a:sym typeface="Arial"/>
            </a:endParaRPr>
          </a:p>
        </p:txBody>
      </p:sp>
      <p:sp>
        <p:nvSpPr>
          <p:cNvPr id="161" name="Google Shape;161;p18"/>
          <p:cNvSpPr/>
          <p:nvPr/>
        </p:nvSpPr>
        <p:spPr>
          <a:xfrm>
            <a:off x="217625" y="918800"/>
            <a:ext cx="6144000" cy="4132200"/>
          </a:xfrm>
          <a:prstGeom prst="roundRect">
            <a:avLst>
              <a:gd fmla="val 7631" name="adj"/>
            </a:avLst>
          </a:prstGeom>
          <a:solidFill>
            <a:srgbClr val="1C45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8"/>
          <p:cNvSpPr txBox="1"/>
          <p:nvPr/>
        </p:nvSpPr>
        <p:spPr>
          <a:xfrm>
            <a:off x="511250" y="1429725"/>
            <a:ext cx="5252400" cy="3240600"/>
          </a:xfrm>
          <a:prstGeom prst="rect">
            <a:avLst/>
          </a:prstGeom>
          <a:noFill/>
          <a:ln>
            <a:noFill/>
          </a:ln>
        </p:spPr>
        <p:txBody>
          <a:bodyPr anchorCtr="0" anchor="t" bIns="0" lIns="0" spcFirstLastPara="1" rIns="0" wrap="square" tIns="0">
            <a:noAutofit/>
          </a:bodyPr>
          <a:lstStyle/>
          <a:p>
            <a:pPr indent="0" lvl="0" marL="0" marR="0" rtl="1" algn="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63" name="Google Shape;163;p18"/>
          <p:cNvSpPr/>
          <p:nvPr/>
        </p:nvSpPr>
        <p:spPr>
          <a:xfrm>
            <a:off x="6448500" y="2021150"/>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164" name="Google Shape;164;p18"/>
          <p:cNvSpPr/>
          <p:nvPr/>
        </p:nvSpPr>
        <p:spPr>
          <a:xfrm>
            <a:off x="0" y="135225"/>
            <a:ext cx="5379600" cy="616200"/>
          </a:xfrm>
          <a:prstGeom prst="parallelogram">
            <a:avLst>
              <a:gd fmla="val 35949" name="adj"/>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8"/>
          <p:cNvSpPr/>
          <p:nvPr/>
        </p:nvSpPr>
        <p:spPr>
          <a:xfrm>
            <a:off x="7408750" y="138950"/>
            <a:ext cx="1735200" cy="616200"/>
          </a:xfrm>
          <a:prstGeom prst="parallelogram">
            <a:avLst>
              <a:gd fmla="val 0"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8"/>
          <p:cNvSpPr/>
          <p:nvPr/>
        </p:nvSpPr>
        <p:spPr>
          <a:xfrm>
            <a:off x="-7900" y="135225"/>
            <a:ext cx="1743000" cy="616200"/>
          </a:xfrm>
          <a:prstGeom prst="parallelogram">
            <a:avLst>
              <a:gd fmla="val 0" name="adj"/>
            </a:avLst>
          </a:prstGeom>
          <a:solidFill>
            <a:srgbClr val="1C4587"/>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8"/>
          <p:cNvSpPr/>
          <p:nvPr/>
        </p:nvSpPr>
        <p:spPr>
          <a:xfrm>
            <a:off x="6448500" y="2763675"/>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168" name="Google Shape;168;p18"/>
          <p:cNvSpPr/>
          <p:nvPr/>
        </p:nvSpPr>
        <p:spPr>
          <a:xfrm>
            <a:off x="6448500" y="3487575"/>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169" name="Google Shape;169;p18"/>
          <p:cNvSpPr/>
          <p:nvPr/>
        </p:nvSpPr>
        <p:spPr>
          <a:xfrm>
            <a:off x="6106700" y="4211475"/>
            <a:ext cx="25167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pic>
        <p:nvPicPr>
          <p:cNvPr id="170" name="Google Shape;170;p18"/>
          <p:cNvPicPr preferRelativeResize="0"/>
          <p:nvPr/>
        </p:nvPicPr>
        <p:blipFill rotWithShape="1">
          <a:blip r:embed="rId2">
            <a:alphaModFix/>
          </a:blip>
          <a:srcRect b="0" l="0" r="0" t="0"/>
          <a:stretch/>
        </p:blipFill>
        <p:spPr>
          <a:xfrm>
            <a:off x="5486400" y="86700"/>
            <a:ext cx="1743075" cy="77152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171" name="Shape 171"/>
        <p:cNvGrpSpPr/>
        <p:nvPr/>
      </p:nvGrpSpPr>
      <p:grpSpPr>
        <a:xfrm>
          <a:off x="0" y="0"/>
          <a:ext cx="0" cy="0"/>
          <a:chOff x="0" y="0"/>
          <a:chExt cx="0" cy="0"/>
        </a:xfrm>
      </p:grpSpPr>
      <p:sp>
        <p:nvSpPr>
          <p:cNvPr id="172" name="Google Shape;17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3" name="Google Shape;17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74" name="Google Shape;174;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75" name="Shape 175"/>
        <p:cNvGrpSpPr/>
        <p:nvPr/>
      </p:nvGrpSpPr>
      <p:grpSpPr>
        <a:xfrm>
          <a:off x="0" y="0"/>
          <a:ext cx="0" cy="0"/>
          <a:chOff x="0" y="0"/>
          <a:chExt cx="0" cy="0"/>
        </a:xfrm>
      </p:grpSpPr>
      <p:sp>
        <p:nvSpPr>
          <p:cNvPr id="176" name="Google Shape;176;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7" name="Google Shape;177;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 name="Shape 14"/>
        <p:cNvGrpSpPr/>
        <p:nvPr/>
      </p:nvGrpSpPr>
      <p:grpSpPr>
        <a:xfrm>
          <a:off x="0" y="0"/>
          <a:ext cx="0" cy="0"/>
          <a:chOff x="0" y="0"/>
          <a:chExt cx="0" cy="0"/>
        </a:xfrm>
      </p:grpSpPr>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tabs 1">
  <p:cSld name="SECTION_HEADER_1_1_1_3">
    <p:spTree>
      <p:nvGrpSpPr>
        <p:cNvPr id="179" name="Shape 179"/>
        <p:cNvGrpSpPr/>
        <p:nvPr/>
      </p:nvGrpSpPr>
      <p:grpSpPr>
        <a:xfrm>
          <a:off x="0" y="0"/>
          <a:ext cx="0" cy="0"/>
          <a:chOff x="0" y="0"/>
          <a:chExt cx="0" cy="0"/>
        </a:xfrm>
      </p:grpSpPr>
      <p:sp>
        <p:nvSpPr>
          <p:cNvPr id="180" name="Google Shape;180;p21"/>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1" name="Google Shape;18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82" name="Google Shape;182;p21"/>
          <p:cNvSpPr/>
          <p:nvPr/>
        </p:nvSpPr>
        <p:spPr>
          <a:xfrm>
            <a:off x="254625" y="117100"/>
            <a:ext cx="8634600" cy="841200"/>
          </a:xfrm>
          <a:prstGeom prst="roundRect">
            <a:avLst>
              <a:gd fmla="val 16667"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1"/>
          <p:cNvSpPr/>
          <p:nvPr/>
        </p:nvSpPr>
        <p:spPr>
          <a:xfrm>
            <a:off x="2576625" y="1030750"/>
            <a:ext cx="6312600" cy="3976800"/>
          </a:xfrm>
          <a:prstGeom prst="roundRect">
            <a:avLst>
              <a:gd fmla="val 5030"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1"/>
          <p:cNvSpPr/>
          <p:nvPr/>
        </p:nvSpPr>
        <p:spPr>
          <a:xfrm>
            <a:off x="301350" y="11831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1"/>
          <p:cNvSpPr/>
          <p:nvPr/>
        </p:nvSpPr>
        <p:spPr>
          <a:xfrm>
            <a:off x="301350" y="19451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1"/>
          <p:cNvSpPr/>
          <p:nvPr/>
        </p:nvSpPr>
        <p:spPr>
          <a:xfrm>
            <a:off x="301350" y="27071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1"/>
          <p:cNvSpPr/>
          <p:nvPr/>
        </p:nvSpPr>
        <p:spPr>
          <a:xfrm>
            <a:off x="301350" y="34691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
          <p:cNvSpPr/>
          <p:nvPr/>
        </p:nvSpPr>
        <p:spPr>
          <a:xfrm>
            <a:off x="301350" y="42311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S-Title" type="secHead">
  <p:cSld name="SECTION_HEADER">
    <p:spTree>
      <p:nvGrpSpPr>
        <p:cNvPr id="16" name="Shape 16"/>
        <p:cNvGrpSpPr/>
        <p:nvPr/>
      </p:nvGrpSpPr>
      <p:grpSpPr>
        <a:xfrm>
          <a:off x="0" y="0"/>
          <a:ext cx="0" cy="0"/>
          <a:chOff x="0" y="0"/>
          <a:chExt cx="0" cy="0"/>
        </a:xfrm>
      </p:grpSpPr>
      <p:sp>
        <p:nvSpPr>
          <p:cNvPr id="17" name="Google Shape;17;p4"/>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 name="Google Shape;18;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4"/>
          <p:cNvSpPr/>
          <p:nvPr/>
        </p:nvSpPr>
        <p:spPr>
          <a:xfrm>
            <a:off x="254625" y="117100"/>
            <a:ext cx="8634600" cy="841200"/>
          </a:xfrm>
          <a:prstGeom prst="roundRect">
            <a:avLst>
              <a:gd fmla="val 16667"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S-Text">
  <p:cSld name="SECTION_HEADER_1">
    <p:spTree>
      <p:nvGrpSpPr>
        <p:cNvPr id="20" name="Shape 20"/>
        <p:cNvGrpSpPr/>
        <p:nvPr/>
      </p:nvGrpSpPr>
      <p:grpSpPr>
        <a:xfrm>
          <a:off x="0" y="0"/>
          <a:ext cx="0" cy="0"/>
          <a:chOff x="0" y="0"/>
          <a:chExt cx="0" cy="0"/>
        </a:xfrm>
      </p:grpSpPr>
      <p:sp>
        <p:nvSpPr>
          <p:cNvPr id="21" name="Google Shape;21;p5"/>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 name="Google Shape;2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3" name="Google Shape;23;p5"/>
          <p:cNvSpPr/>
          <p:nvPr/>
        </p:nvSpPr>
        <p:spPr>
          <a:xfrm>
            <a:off x="254625" y="117100"/>
            <a:ext cx="8634600" cy="841200"/>
          </a:xfrm>
          <a:prstGeom prst="roundRect">
            <a:avLst>
              <a:gd fmla="val 16667"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a:off x="301350" y="1058075"/>
            <a:ext cx="8541300" cy="3907800"/>
          </a:xfrm>
          <a:prstGeom prst="roundRect">
            <a:avLst>
              <a:gd fmla="val 7580"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tabs">
  <p:cSld name="SECTION_HEADER_1_1">
    <p:spTree>
      <p:nvGrpSpPr>
        <p:cNvPr id="25" name="Shape 25"/>
        <p:cNvGrpSpPr/>
        <p:nvPr/>
      </p:nvGrpSpPr>
      <p:grpSpPr>
        <a:xfrm>
          <a:off x="0" y="0"/>
          <a:ext cx="0" cy="0"/>
          <a:chOff x="0" y="0"/>
          <a:chExt cx="0" cy="0"/>
        </a:xfrm>
      </p:grpSpPr>
      <p:sp>
        <p:nvSpPr>
          <p:cNvPr id="26" name="Google Shape;26;p6"/>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8" name="Google Shape;28;p6"/>
          <p:cNvSpPr/>
          <p:nvPr/>
        </p:nvSpPr>
        <p:spPr>
          <a:xfrm>
            <a:off x="254625" y="117100"/>
            <a:ext cx="8634600" cy="841200"/>
          </a:xfrm>
          <a:prstGeom prst="roundRect">
            <a:avLst>
              <a:gd fmla="val 16667"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6"/>
          <p:cNvSpPr/>
          <p:nvPr/>
        </p:nvSpPr>
        <p:spPr>
          <a:xfrm>
            <a:off x="2576625" y="1030750"/>
            <a:ext cx="6312600" cy="3976800"/>
          </a:xfrm>
          <a:prstGeom prst="roundRect">
            <a:avLst>
              <a:gd fmla="val 5030"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p:nvPr/>
        </p:nvSpPr>
        <p:spPr>
          <a:xfrm>
            <a:off x="301350" y="10307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p:nvPr/>
        </p:nvSpPr>
        <p:spPr>
          <a:xfrm>
            <a:off x="301350" y="17165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a:off x="301350" y="24023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301350" y="30881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p:nvPr/>
        </p:nvSpPr>
        <p:spPr>
          <a:xfrm>
            <a:off x="301350" y="37739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p:nvPr/>
        </p:nvSpPr>
        <p:spPr>
          <a:xfrm>
            <a:off x="301350" y="44597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tabs">
  <p:cSld name="SECTION_HEADER_1_1_1">
    <p:spTree>
      <p:nvGrpSpPr>
        <p:cNvPr id="36" name="Shape 36"/>
        <p:cNvGrpSpPr/>
        <p:nvPr/>
      </p:nvGrpSpPr>
      <p:grpSpPr>
        <a:xfrm>
          <a:off x="0" y="0"/>
          <a:ext cx="0" cy="0"/>
          <a:chOff x="0" y="0"/>
          <a:chExt cx="0" cy="0"/>
        </a:xfrm>
      </p:grpSpPr>
      <p:sp>
        <p:nvSpPr>
          <p:cNvPr id="37" name="Google Shape;37;p7"/>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9" name="Google Shape;39;p7"/>
          <p:cNvSpPr/>
          <p:nvPr/>
        </p:nvSpPr>
        <p:spPr>
          <a:xfrm>
            <a:off x="254625" y="117100"/>
            <a:ext cx="8634600" cy="841200"/>
          </a:xfrm>
          <a:prstGeom prst="roundRect">
            <a:avLst>
              <a:gd fmla="val 16667"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p:nvPr/>
        </p:nvSpPr>
        <p:spPr>
          <a:xfrm>
            <a:off x="2576625" y="1030750"/>
            <a:ext cx="6312600" cy="3976800"/>
          </a:xfrm>
          <a:prstGeom prst="roundRect">
            <a:avLst>
              <a:gd fmla="val 5030"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p:nvPr/>
        </p:nvSpPr>
        <p:spPr>
          <a:xfrm>
            <a:off x="301350" y="11831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7"/>
          <p:cNvSpPr/>
          <p:nvPr/>
        </p:nvSpPr>
        <p:spPr>
          <a:xfrm>
            <a:off x="301350" y="19451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7"/>
          <p:cNvSpPr/>
          <p:nvPr/>
        </p:nvSpPr>
        <p:spPr>
          <a:xfrm>
            <a:off x="301350" y="27071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p:nvPr/>
        </p:nvSpPr>
        <p:spPr>
          <a:xfrm>
            <a:off x="301350" y="34691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7"/>
          <p:cNvSpPr/>
          <p:nvPr/>
        </p:nvSpPr>
        <p:spPr>
          <a:xfrm>
            <a:off x="301350" y="42311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tabs">
  <p:cSld name="SECTION_HEADER_1_1_1_1">
    <p:spTree>
      <p:nvGrpSpPr>
        <p:cNvPr id="46" name="Shape 46"/>
        <p:cNvGrpSpPr/>
        <p:nvPr/>
      </p:nvGrpSpPr>
      <p:grpSpPr>
        <a:xfrm>
          <a:off x="0" y="0"/>
          <a:ext cx="0" cy="0"/>
          <a:chOff x="0" y="0"/>
          <a:chExt cx="0" cy="0"/>
        </a:xfrm>
      </p:grpSpPr>
      <p:sp>
        <p:nvSpPr>
          <p:cNvPr id="47" name="Google Shape;47;p8"/>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 name="Google Shape;4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9" name="Google Shape;49;p8"/>
          <p:cNvSpPr/>
          <p:nvPr/>
        </p:nvSpPr>
        <p:spPr>
          <a:xfrm>
            <a:off x="254625" y="117100"/>
            <a:ext cx="8634600" cy="841200"/>
          </a:xfrm>
          <a:prstGeom prst="roundRect">
            <a:avLst>
              <a:gd fmla="val 16667"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p:nvPr/>
        </p:nvSpPr>
        <p:spPr>
          <a:xfrm>
            <a:off x="2576625" y="1030750"/>
            <a:ext cx="6312600" cy="3976800"/>
          </a:xfrm>
          <a:prstGeom prst="roundRect">
            <a:avLst>
              <a:gd fmla="val 5030"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8"/>
          <p:cNvSpPr/>
          <p:nvPr/>
        </p:nvSpPr>
        <p:spPr>
          <a:xfrm>
            <a:off x="301350" y="12593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8"/>
          <p:cNvSpPr/>
          <p:nvPr/>
        </p:nvSpPr>
        <p:spPr>
          <a:xfrm>
            <a:off x="301350" y="22499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a:off x="301350" y="32405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a:off x="301350" y="42311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p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 name="Google Shape;57;p9"/>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1600"/>
              </a:spcBef>
              <a:spcAft>
                <a:spcPts val="0"/>
              </a:spcAft>
              <a:buClr>
                <a:schemeClr val="dk1"/>
              </a:buClr>
              <a:buSzPts val="1800"/>
              <a:buChar char="○"/>
              <a:defRPr/>
            </a:lvl2pPr>
            <a:lvl3pPr indent="-342900" lvl="2" marL="1371600" rtl="0" algn="l">
              <a:spcBef>
                <a:spcPts val="1600"/>
              </a:spcBef>
              <a:spcAft>
                <a:spcPts val="0"/>
              </a:spcAft>
              <a:buClr>
                <a:schemeClr val="dk1"/>
              </a:buClr>
              <a:buSzPts val="1800"/>
              <a:buChar char="■"/>
              <a:defRPr/>
            </a:lvl3pPr>
            <a:lvl4pPr indent="-342900" lvl="3" marL="1828800" rtl="0" algn="l">
              <a:spcBef>
                <a:spcPts val="1600"/>
              </a:spcBef>
              <a:spcAft>
                <a:spcPts val="0"/>
              </a:spcAft>
              <a:buClr>
                <a:schemeClr val="dk1"/>
              </a:buClr>
              <a:buSzPts val="1800"/>
              <a:buChar char="●"/>
              <a:defRPr/>
            </a:lvl4pPr>
            <a:lvl5pPr indent="-342900" lvl="4" marL="2286000" rtl="0" algn="l">
              <a:spcBef>
                <a:spcPts val="1600"/>
              </a:spcBef>
              <a:spcAft>
                <a:spcPts val="0"/>
              </a:spcAft>
              <a:buClr>
                <a:schemeClr val="dk1"/>
              </a:buClr>
              <a:buSzPts val="1800"/>
              <a:buChar char="○"/>
              <a:defRPr/>
            </a:lvl5pPr>
            <a:lvl6pPr indent="-342900" lvl="5" marL="2743200" rtl="0" algn="l">
              <a:spcBef>
                <a:spcPts val="1600"/>
              </a:spcBef>
              <a:spcAft>
                <a:spcPts val="0"/>
              </a:spcAft>
              <a:buClr>
                <a:schemeClr val="dk1"/>
              </a:buClr>
              <a:buSzPts val="1800"/>
              <a:buChar char="■"/>
              <a:defRPr/>
            </a:lvl6pPr>
            <a:lvl7pPr indent="-342900" lvl="6" marL="3200400" rtl="0" algn="l">
              <a:spcBef>
                <a:spcPts val="1600"/>
              </a:spcBef>
              <a:spcAft>
                <a:spcPts val="0"/>
              </a:spcAft>
              <a:buClr>
                <a:schemeClr val="dk1"/>
              </a:buClr>
              <a:buSzPts val="1800"/>
              <a:buChar char="●"/>
              <a:defRPr/>
            </a:lvl7pPr>
            <a:lvl8pPr indent="-342900" lvl="7" marL="3657600" rtl="0" algn="l">
              <a:spcBef>
                <a:spcPts val="1600"/>
              </a:spcBef>
              <a:spcAft>
                <a:spcPts val="0"/>
              </a:spcAft>
              <a:buClr>
                <a:schemeClr val="dk1"/>
              </a:buClr>
              <a:buSzPts val="1800"/>
              <a:buChar char="○"/>
              <a:defRPr/>
            </a:lvl8pPr>
            <a:lvl9pPr indent="-342900" lvl="8" marL="4114800" rtl="0" algn="l">
              <a:spcBef>
                <a:spcPts val="1600"/>
              </a:spcBef>
              <a:spcAft>
                <a:spcPts val="1600"/>
              </a:spcAft>
              <a:buClr>
                <a:schemeClr val="dk1"/>
              </a:buClr>
              <a:buSzPts val="1800"/>
              <a:buChar char="■"/>
              <a:defRPr/>
            </a:lvl9pPr>
          </a:lstStyle>
          <a:p/>
        </p:txBody>
      </p:sp>
      <p:sp>
        <p:nvSpPr>
          <p:cNvPr id="58" name="Google Shape;58;p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1">
  <p:cSld name="CUSTOM">
    <p:spTree>
      <p:nvGrpSpPr>
        <p:cNvPr id="61" name="Shape 61"/>
        <p:cNvGrpSpPr/>
        <p:nvPr/>
      </p:nvGrpSpPr>
      <p:grpSpPr>
        <a:xfrm>
          <a:off x="0" y="0"/>
          <a:ext cx="0" cy="0"/>
          <a:chOff x="0" y="0"/>
          <a:chExt cx="0" cy="0"/>
        </a:xfrm>
      </p:grpSpPr>
      <p:sp>
        <p:nvSpPr>
          <p:cNvPr id="62" name="Google Shape;62;p10"/>
          <p:cNvSpPr/>
          <p:nvPr/>
        </p:nvSpPr>
        <p:spPr>
          <a:xfrm>
            <a:off x="6154950" y="1321050"/>
            <a:ext cx="24684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00"/>
              </a:solidFill>
              <a:latin typeface="Arial"/>
              <a:ea typeface="Arial"/>
              <a:cs typeface="Arial"/>
              <a:sym typeface="Arial"/>
            </a:endParaRPr>
          </a:p>
        </p:txBody>
      </p:sp>
      <p:sp>
        <p:nvSpPr>
          <p:cNvPr id="63" name="Google Shape;63;p10"/>
          <p:cNvSpPr/>
          <p:nvPr/>
        </p:nvSpPr>
        <p:spPr>
          <a:xfrm>
            <a:off x="217625" y="918800"/>
            <a:ext cx="6144000" cy="4132200"/>
          </a:xfrm>
          <a:prstGeom prst="roundRect">
            <a:avLst>
              <a:gd fmla="val 7631" name="adj"/>
            </a:avLst>
          </a:prstGeom>
          <a:solidFill>
            <a:srgbClr val="1C45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0"/>
          <p:cNvSpPr/>
          <p:nvPr/>
        </p:nvSpPr>
        <p:spPr>
          <a:xfrm>
            <a:off x="6448500" y="2203800"/>
            <a:ext cx="21750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65" name="Google Shape;65;p10"/>
          <p:cNvSpPr/>
          <p:nvPr/>
        </p:nvSpPr>
        <p:spPr>
          <a:xfrm>
            <a:off x="6448375" y="3090452"/>
            <a:ext cx="21750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0"/>
          <p:cNvSpPr/>
          <p:nvPr/>
        </p:nvSpPr>
        <p:spPr>
          <a:xfrm>
            <a:off x="6448375" y="4002602"/>
            <a:ext cx="21750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0"/>
          <p:cNvSpPr/>
          <p:nvPr/>
        </p:nvSpPr>
        <p:spPr>
          <a:xfrm>
            <a:off x="68350" y="135225"/>
            <a:ext cx="5311200" cy="616200"/>
          </a:xfrm>
          <a:prstGeom prst="parallelogram">
            <a:avLst>
              <a:gd fmla="val 35949" name="adj"/>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0"/>
          <p:cNvSpPr/>
          <p:nvPr/>
        </p:nvSpPr>
        <p:spPr>
          <a:xfrm>
            <a:off x="7408750" y="138950"/>
            <a:ext cx="1735200" cy="616200"/>
          </a:xfrm>
          <a:prstGeom prst="parallelogram">
            <a:avLst>
              <a:gd fmla="val 0"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0"/>
          <p:cNvSpPr/>
          <p:nvPr/>
        </p:nvSpPr>
        <p:spPr>
          <a:xfrm>
            <a:off x="-7900" y="135225"/>
            <a:ext cx="1743000" cy="616200"/>
          </a:xfrm>
          <a:prstGeom prst="parallelogram">
            <a:avLst>
              <a:gd fmla="val 0" name="adj"/>
            </a:avLst>
          </a:prstGeom>
          <a:solidFill>
            <a:srgbClr val="1C4587"/>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0" name="Google Shape;70;p10"/>
          <p:cNvPicPr preferRelativeResize="0"/>
          <p:nvPr/>
        </p:nvPicPr>
        <p:blipFill rotWithShape="1">
          <a:blip r:embed="rId2">
            <a:alphaModFix/>
          </a:blip>
          <a:srcRect b="0" l="0" r="0" t="0"/>
          <a:stretch/>
        </p:blipFill>
        <p:spPr>
          <a:xfrm>
            <a:off x="5486400" y="86700"/>
            <a:ext cx="1743075" cy="7715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2.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b="1"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b="1" sz="1800">
                <a:solidFill>
                  <a:schemeClr val="dk2"/>
                </a:solidFill>
              </a:defRPr>
            </a:lvl1pPr>
            <a:lvl2pPr indent="-317500" lvl="1" marL="914400">
              <a:lnSpc>
                <a:spcPct val="115000"/>
              </a:lnSpc>
              <a:spcBef>
                <a:spcPts val="1600"/>
              </a:spcBef>
              <a:spcAft>
                <a:spcPts val="0"/>
              </a:spcAft>
              <a:buClr>
                <a:schemeClr val="dk2"/>
              </a:buClr>
              <a:buSzPts val="1400"/>
              <a:buChar char="○"/>
              <a:defRPr b="1">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nvSpPr>
        <p:spPr>
          <a:xfrm>
            <a:off x="367675" y="1904450"/>
            <a:ext cx="3711600" cy="102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1F497D"/>
                </a:solidFill>
              </a:rPr>
              <a:t>Machine Learning</a:t>
            </a:r>
            <a:endParaRPr b="1" sz="3000">
              <a:solidFill>
                <a:srgbClr val="1F497D"/>
              </a:solidFill>
            </a:endParaRPr>
          </a:p>
          <a:p>
            <a:pPr indent="0" lvl="0" marL="0" rtl="0" algn="ctr">
              <a:spcBef>
                <a:spcPts val="0"/>
              </a:spcBef>
              <a:spcAft>
                <a:spcPts val="0"/>
              </a:spcAft>
              <a:buNone/>
            </a:pPr>
            <a:r>
              <a:rPr b="1" lang="en" sz="3000">
                <a:solidFill>
                  <a:srgbClr val="1F497D"/>
                </a:solidFill>
              </a:rPr>
              <a:t>Data Cleansing</a:t>
            </a:r>
            <a:endParaRPr b="1" sz="3000">
              <a:solidFill>
                <a:srgbClr val="1F497D"/>
              </a:solidFill>
            </a:endParaRPr>
          </a:p>
        </p:txBody>
      </p:sp>
      <p:sp>
        <p:nvSpPr>
          <p:cNvPr id="194" name="Google Shape;194;p22"/>
          <p:cNvSpPr/>
          <p:nvPr/>
        </p:nvSpPr>
        <p:spPr>
          <a:xfrm>
            <a:off x="558399" y="3473000"/>
            <a:ext cx="3304800" cy="1079100"/>
          </a:xfrm>
          <a:prstGeom prst="roundRect">
            <a:avLst>
              <a:gd fmla="val 16667" name="adj"/>
            </a:avLst>
          </a:prstGeom>
          <a:noFill/>
          <a:ln>
            <a:noFill/>
          </a:ln>
        </p:spPr>
        <p:txBody>
          <a:bodyPr anchorCtr="0" anchor="ctr" bIns="37425" lIns="74825" spcFirstLastPara="1" rIns="74825" wrap="square" tIns="37425">
            <a:noAutofit/>
          </a:bodyPr>
          <a:lstStyle/>
          <a:p>
            <a:pPr indent="0" lvl="0" marL="0" marR="0" rtl="0" algn="ctr">
              <a:lnSpc>
                <a:spcPct val="100000"/>
              </a:lnSpc>
              <a:spcBef>
                <a:spcPts val="0"/>
              </a:spcBef>
              <a:spcAft>
                <a:spcPts val="0"/>
              </a:spcAft>
              <a:buClr>
                <a:srgbClr val="000000"/>
              </a:buClr>
              <a:buSzPts val="2700"/>
              <a:buFont typeface="Arial"/>
              <a:buNone/>
            </a:pPr>
            <a:r>
              <a:rPr b="1" lang="en" sz="2700">
                <a:solidFill>
                  <a:srgbClr val="073763"/>
                </a:solidFill>
              </a:rPr>
              <a:t>Tomas Karpati MD</a:t>
            </a:r>
            <a:br>
              <a:rPr b="1" i="0" lang="en" sz="1500" u="none" cap="none" strike="noStrike">
                <a:solidFill>
                  <a:srgbClr val="073763"/>
                </a:solidFill>
                <a:latin typeface="Arial"/>
                <a:ea typeface="Arial"/>
                <a:cs typeface="Arial"/>
                <a:sym typeface="Arial"/>
              </a:rPr>
            </a:br>
            <a:r>
              <a:rPr b="1" lang="en" sz="1600">
                <a:solidFill>
                  <a:srgbClr val="073763"/>
                </a:solidFill>
              </a:rPr>
              <a:t>tc.datascience</a:t>
            </a:r>
            <a:r>
              <a:rPr b="1" i="0" lang="en" sz="1600" u="none" cap="none" strike="noStrike">
                <a:solidFill>
                  <a:srgbClr val="073763"/>
                </a:solidFill>
                <a:latin typeface="Arial"/>
                <a:ea typeface="Arial"/>
                <a:cs typeface="Arial"/>
                <a:sym typeface="Arial"/>
              </a:rPr>
              <a:t>@</a:t>
            </a:r>
            <a:r>
              <a:rPr b="1" lang="en" sz="1600">
                <a:solidFill>
                  <a:srgbClr val="073763"/>
                </a:solidFill>
              </a:rPr>
              <a:t>gmail</a:t>
            </a:r>
            <a:r>
              <a:rPr b="1" i="0" lang="en" sz="1600" u="none" cap="none" strike="noStrike">
                <a:solidFill>
                  <a:srgbClr val="073763"/>
                </a:solidFill>
                <a:latin typeface="Arial"/>
                <a:ea typeface="Arial"/>
                <a:cs typeface="Arial"/>
                <a:sym typeface="Arial"/>
              </a:rPr>
              <a:t>.com</a:t>
            </a:r>
            <a:endParaRPr b="0" i="0" sz="1600" u="none" cap="none" strike="noStrike">
              <a:solidFill>
                <a:srgbClr val="07376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73763"/>
                </a:solidFill>
                <a:latin typeface="Arial"/>
                <a:ea typeface="Arial"/>
                <a:cs typeface="Arial"/>
                <a:sym typeface="Arial"/>
              </a:rPr>
              <a:t>054-2002430</a:t>
            </a:r>
            <a:endParaRPr b="0" i="0" sz="1500" u="none" cap="none" strike="noStrike">
              <a:solidFill>
                <a:srgbClr val="073763"/>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1"/>
          <p:cNvSpPr txBox="1"/>
          <p:nvPr/>
        </p:nvSpPr>
        <p:spPr>
          <a:xfrm>
            <a:off x="530125" y="1141925"/>
            <a:ext cx="8243700" cy="360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lang="en" sz="2400">
                <a:solidFill>
                  <a:srgbClr val="FFFF00"/>
                </a:solidFill>
              </a:rPr>
              <a:t>Z-Score pros</a:t>
            </a:r>
            <a:r>
              <a:rPr b="1" lang="en" sz="2400">
                <a:solidFill>
                  <a:srgbClr val="FFFFFF"/>
                </a:solidFill>
              </a:rPr>
              <a:t>:</a:t>
            </a:r>
            <a:endParaRPr b="1" sz="2400">
              <a:solidFill>
                <a:srgbClr val="FFFFFF"/>
              </a:solidFill>
            </a:endParaRPr>
          </a:p>
          <a:p>
            <a:pPr indent="-368300" lvl="0" marL="457200" marR="0" rtl="0" algn="l">
              <a:lnSpc>
                <a:spcPct val="100000"/>
              </a:lnSpc>
              <a:spcBef>
                <a:spcPts val="0"/>
              </a:spcBef>
              <a:spcAft>
                <a:spcPts val="0"/>
              </a:spcAft>
              <a:buClr>
                <a:srgbClr val="FFFFFF"/>
              </a:buClr>
              <a:buSzPts val="2200"/>
              <a:buChar char="●"/>
            </a:pPr>
            <a:r>
              <a:rPr lang="en" sz="2200">
                <a:solidFill>
                  <a:srgbClr val="FFFFFF"/>
                </a:solidFill>
              </a:rPr>
              <a:t>It is a very effective method if you can describe the values in the feature space with a gaussian distribution. (Parametric)</a:t>
            </a:r>
            <a:endParaRPr sz="2200">
              <a:solidFill>
                <a:srgbClr val="FFFFFF"/>
              </a:solidFill>
            </a:endParaRPr>
          </a:p>
          <a:p>
            <a:pPr indent="-368300" lvl="0" marL="457200" marR="0" rtl="0" algn="l">
              <a:lnSpc>
                <a:spcPct val="100000"/>
              </a:lnSpc>
              <a:spcBef>
                <a:spcPts val="0"/>
              </a:spcBef>
              <a:spcAft>
                <a:spcPts val="0"/>
              </a:spcAft>
              <a:buClr>
                <a:srgbClr val="FFFFFF"/>
              </a:buClr>
              <a:buSzPts val="2200"/>
              <a:buChar char="●"/>
            </a:pPr>
            <a:r>
              <a:rPr lang="en" sz="2200">
                <a:solidFill>
                  <a:srgbClr val="FFFFFF"/>
                </a:solidFill>
              </a:rPr>
              <a:t>The implementation is very easy (in Python: using pandas and scipy.stats)</a:t>
            </a:r>
            <a:endParaRPr sz="2200">
              <a:solidFill>
                <a:srgbClr val="FFFFFF"/>
              </a:solidFill>
            </a:endParaRPr>
          </a:p>
          <a:p>
            <a:pPr indent="0" lvl="0" marL="0" marR="0" rtl="0" algn="l">
              <a:lnSpc>
                <a:spcPct val="100000"/>
              </a:lnSpc>
              <a:spcBef>
                <a:spcPts val="0"/>
              </a:spcBef>
              <a:spcAft>
                <a:spcPts val="0"/>
              </a:spcAft>
              <a:buClr>
                <a:schemeClr val="dk1"/>
              </a:buClr>
              <a:buSzPts val="1100"/>
              <a:buFont typeface="Arial"/>
              <a:buNone/>
            </a:pPr>
            <a:r>
              <a:rPr b="1" lang="en" sz="2400">
                <a:solidFill>
                  <a:srgbClr val="FFFF00"/>
                </a:solidFill>
              </a:rPr>
              <a:t>Z-Score cons</a:t>
            </a:r>
            <a:r>
              <a:rPr b="1" lang="en" sz="2400">
                <a:solidFill>
                  <a:srgbClr val="FFFFFF"/>
                </a:solidFill>
              </a:rPr>
              <a:t>:</a:t>
            </a:r>
            <a:endParaRPr b="1" sz="2400">
              <a:solidFill>
                <a:srgbClr val="FFFFFF"/>
              </a:solidFill>
            </a:endParaRPr>
          </a:p>
          <a:p>
            <a:pPr indent="-368300" lvl="0" marL="457200" marR="0" rtl="0" algn="l">
              <a:lnSpc>
                <a:spcPct val="100000"/>
              </a:lnSpc>
              <a:spcBef>
                <a:spcPts val="0"/>
              </a:spcBef>
              <a:spcAft>
                <a:spcPts val="0"/>
              </a:spcAft>
              <a:buClr>
                <a:srgbClr val="FFFFFF"/>
              </a:buClr>
              <a:buSzPts val="2200"/>
              <a:buChar char="●"/>
            </a:pPr>
            <a:r>
              <a:rPr lang="en" sz="2200">
                <a:solidFill>
                  <a:srgbClr val="FFFFFF"/>
                </a:solidFill>
              </a:rPr>
              <a:t>It is only convenient to use in a low dimensional feature space, in a small to medium sized dataset.</a:t>
            </a:r>
            <a:endParaRPr sz="2200">
              <a:solidFill>
                <a:srgbClr val="FFFFFF"/>
              </a:solidFill>
            </a:endParaRPr>
          </a:p>
          <a:p>
            <a:pPr indent="-368300" lvl="0" marL="457200" marR="0" rtl="0" algn="l">
              <a:lnSpc>
                <a:spcPct val="100000"/>
              </a:lnSpc>
              <a:spcBef>
                <a:spcPts val="0"/>
              </a:spcBef>
              <a:spcAft>
                <a:spcPts val="0"/>
              </a:spcAft>
              <a:buClr>
                <a:srgbClr val="FFFFFF"/>
              </a:buClr>
              <a:buSzPts val="2200"/>
              <a:buChar char="●"/>
            </a:pPr>
            <a:r>
              <a:rPr lang="en" sz="2200">
                <a:solidFill>
                  <a:srgbClr val="FFFFFF"/>
                </a:solidFill>
              </a:rPr>
              <a:t>Is not recommended when distributions can not be assumed to be parametric.</a:t>
            </a:r>
            <a:endParaRPr sz="2200">
              <a:solidFill>
                <a:srgbClr val="FFFFFF"/>
              </a:solidFill>
            </a:endParaRPr>
          </a:p>
          <a:p>
            <a:pPr indent="0" lvl="0" marL="0" marR="0" rtl="0" algn="l">
              <a:lnSpc>
                <a:spcPct val="100000"/>
              </a:lnSpc>
              <a:spcBef>
                <a:spcPts val="0"/>
              </a:spcBef>
              <a:spcAft>
                <a:spcPts val="0"/>
              </a:spcAft>
              <a:buNone/>
            </a:pPr>
            <a:r>
              <a:t/>
            </a:r>
            <a:endParaRPr b="1" sz="2200">
              <a:solidFill>
                <a:srgbClr val="FFFFFF"/>
              </a:solidFill>
            </a:endParaRPr>
          </a:p>
        </p:txBody>
      </p:sp>
      <p:sp>
        <p:nvSpPr>
          <p:cNvPr id="249" name="Google Shape;249;p31"/>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Outliers</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2"/>
          <p:cNvSpPr txBox="1"/>
          <p:nvPr/>
        </p:nvSpPr>
        <p:spPr>
          <a:xfrm>
            <a:off x="859150" y="1322725"/>
            <a:ext cx="7534800" cy="355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600">
                <a:solidFill>
                  <a:srgbClr val="FFFFFF"/>
                </a:solidFill>
              </a:rPr>
              <a:t>Alternative to </a:t>
            </a:r>
            <a:r>
              <a:rPr b="1" lang="en" sz="2600">
                <a:solidFill>
                  <a:srgbClr val="FFFFFF"/>
                </a:solidFill>
              </a:rPr>
              <a:t>Z-Score: IQR based Extreme Value Analysis (non-parametric)</a:t>
            </a:r>
            <a:endParaRPr b="1" sz="2600">
              <a:solidFill>
                <a:srgbClr val="FFFFFF"/>
              </a:solidFill>
            </a:endParaRPr>
          </a:p>
          <a:p>
            <a:pPr indent="0" lvl="0" marL="0" marR="0" rtl="0" algn="l">
              <a:lnSpc>
                <a:spcPct val="100000"/>
              </a:lnSpc>
              <a:spcBef>
                <a:spcPts val="0"/>
              </a:spcBef>
              <a:spcAft>
                <a:spcPts val="0"/>
              </a:spcAft>
              <a:buNone/>
            </a:pPr>
            <a:r>
              <a:t/>
            </a:r>
            <a:endParaRPr b="1" sz="2800">
              <a:solidFill>
                <a:srgbClr val="FFFFFF"/>
              </a:solidFill>
            </a:endParaRPr>
          </a:p>
          <a:p>
            <a:pPr indent="0" lvl="0" marL="0" rtl="0" algn="l">
              <a:spcBef>
                <a:spcPts val="0"/>
              </a:spcBef>
              <a:spcAft>
                <a:spcPts val="0"/>
              </a:spcAft>
              <a:buNone/>
            </a:pPr>
            <a:r>
              <a:rPr b="1" lang="en" sz="2800">
                <a:solidFill>
                  <a:srgbClr val="FFFF00"/>
                </a:solidFill>
              </a:rPr>
              <a:t>Boxplot (Whiskers boxes)</a:t>
            </a:r>
            <a:endParaRPr b="1" sz="2800">
              <a:solidFill>
                <a:srgbClr val="FFFF00"/>
              </a:solidFill>
            </a:endParaRPr>
          </a:p>
          <a:p>
            <a:pPr indent="0" lvl="0" marL="0" marR="0" rtl="0" algn="l">
              <a:lnSpc>
                <a:spcPct val="100000"/>
              </a:lnSpc>
              <a:spcBef>
                <a:spcPts val="0"/>
              </a:spcBef>
              <a:spcAft>
                <a:spcPts val="0"/>
              </a:spcAft>
              <a:buNone/>
            </a:pPr>
            <a:r>
              <a:t/>
            </a:r>
            <a:endParaRPr b="1" sz="2800">
              <a:solidFill>
                <a:srgbClr val="FFFFFF"/>
              </a:solidFill>
            </a:endParaRPr>
          </a:p>
          <a:p>
            <a:pPr indent="0" lvl="0" marL="0" marR="0" rtl="0" algn="l">
              <a:lnSpc>
                <a:spcPct val="100000"/>
              </a:lnSpc>
              <a:spcBef>
                <a:spcPts val="0"/>
              </a:spcBef>
              <a:spcAft>
                <a:spcPts val="0"/>
              </a:spcAft>
              <a:buNone/>
            </a:pPr>
            <a:r>
              <a:rPr b="1" lang="en" sz="2800">
                <a:solidFill>
                  <a:srgbClr val="FFFFFF"/>
                </a:solidFill>
              </a:rPr>
              <a:t>Implementation:</a:t>
            </a:r>
            <a:endParaRPr b="1" sz="2800">
              <a:solidFill>
                <a:srgbClr val="FFFFFF"/>
              </a:solidFill>
            </a:endParaRPr>
          </a:p>
          <a:p>
            <a:pPr indent="-406400" lvl="0" marL="457200" marR="0" rtl="0" algn="l">
              <a:lnSpc>
                <a:spcPct val="100000"/>
              </a:lnSpc>
              <a:spcBef>
                <a:spcPts val="0"/>
              </a:spcBef>
              <a:spcAft>
                <a:spcPts val="0"/>
              </a:spcAft>
              <a:buClr>
                <a:srgbClr val="FFFFFF"/>
              </a:buClr>
              <a:buSzPts val="2800"/>
              <a:buChar char="●"/>
            </a:pPr>
            <a:r>
              <a:rPr lang="en" sz="2800">
                <a:solidFill>
                  <a:srgbClr val="FFFFFF"/>
                </a:solidFill>
              </a:rPr>
              <a:t>Median ± (IRQ * 1.5)</a:t>
            </a:r>
            <a:endParaRPr sz="2800">
              <a:solidFill>
                <a:srgbClr val="FFFFFF"/>
              </a:solidFill>
            </a:endParaRPr>
          </a:p>
          <a:p>
            <a:pPr indent="0" lvl="0" marL="0" marR="0" rtl="0" algn="l">
              <a:lnSpc>
                <a:spcPct val="100000"/>
              </a:lnSpc>
              <a:spcBef>
                <a:spcPts val="0"/>
              </a:spcBef>
              <a:spcAft>
                <a:spcPts val="0"/>
              </a:spcAft>
              <a:buNone/>
            </a:pPr>
            <a:r>
              <a:t/>
            </a:r>
            <a:endParaRPr sz="2800">
              <a:solidFill>
                <a:srgbClr val="FFFFFF"/>
              </a:solidFill>
            </a:endParaRPr>
          </a:p>
          <a:p>
            <a:pPr indent="0" lvl="0" marL="0" marR="0" rtl="0" algn="l">
              <a:lnSpc>
                <a:spcPct val="100000"/>
              </a:lnSpc>
              <a:spcBef>
                <a:spcPts val="0"/>
              </a:spcBef>
              <a:spcAft>
                <a:spcPts val="0"/>
              </a:spcAft>
              <a:buNone/>
            </a:pPr>
            <a:r>
              <a:t/>
            </a:r>
            <a:endParaRPr sz="2800">
              <a:solidFill>
                <a:srgbClr val="FFFFFF"/>
              </a:solidFill>
            </a:endParaRPr>
          </a:p>
        </p:txBody>
      </p:sp>
      <p:sp>
        <p:nvSpPr>
          <p:cNvPr id="255" name="Google Shape;255;p32"/>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Outliers</a:t>
            </a:r>
            <a:endParaRPr b="1"/>
          </a:p>
        </p:txBody>
      </p:sp>
      <p:pic>
        <p:nvPicPr>
          <p:cNvPr id="256" name="Google Shape;256;p32"/>
          <p:cNvPicPr preferRelativeResize="0"/>
          <p:nvPr/>
        </p:nvPicPr>
        <p:blipFill>
          <a:blip r:embed="rId3">
            <a:alphaModFix/>
          </a:blip>
          <a:stretch>
            <a:fillRect/>
          </a:stretch>
        </p:blipFill>
        <p:spPr>
          <a:xfrm>
            <a:off x="5655825" y="2628225"/>
            <a:ext cx="1398275" cy="488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3"/>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Outliers</a:t>
            </a:r>
            <a:endParaRPr b="1"/>
          </a:p>
        </p:txBody>
      </p:sp>
      <p:sp>
        <p:nvSpPr>
          <p:cNvPr id="262" name="Google Shape;262;p33"/>
          <p:cNvSpPr txBox="1"/>
          <p:nvPr/>
        </p:nvSpPr>
        <p:spPr>
          <a:xfrm>
            <a:off x="586800" y="1284200"/>
            <a:ext cx="8535000" cy="355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800">
                <a:solidFill>
                  <a:srgbClr val="FFFFFF"/>
                </a:solidFill>
              </a:rPr>
              <a:t>Methods for outlier detection:</a:t>
            </a:r>
            <a:endParaRPr b="1" sz="2800">
              <a:solidFill>
                <a:srgbClr val="FFFFFF"/>
              </a:solidFill>
            </a:endParaRPr>
          </a:p>
          <a:p>
            <a:pPr indent="-393700" lvl="0" marL="457200" marR="0" rtl="0" algn="l">
              <a:lnSpc>
                <a:spcPct val="100000"/>
              </a:lnSpc>
              <a:spcBef>
                <a:spcPts val="0"/>
              </a:spcBef>
              <a:spcAft>
                <a:spcPts val="0"/>
              </a:spcAft>
              <a:buClr>
                <a:srgbClr val="FFFFFF"/>
              </a:buClr>
              <a:buSzPts val="2600"/>
              <a:buChar char="●"/>
            </a:pPr>
            <a:r>
              <a:rPr lang="en" sz="2600">
                <a:solidFill>
                  <a:srgbClr val="FFFFFF"/>
                </a:solidFill>
              </a:rPr>
              <a:t>Extreme Value Analysis</a:t>
            </a:r>
            <a:endParaRPr sz="2600">
              <a:solidFill>
                <a:srgbClr val="FFFFFF"/>
              </a:solidFill>
            </a:endParaRPr>
          </a:p>
          <a:p>
            <a:pPr indent="-393700" lvl="0" marL="457200" rtl="0" algn="l">
              <a:spcBef>
                <a:spcPts val="0"/>
              </a:spcBef>
              <a:spcAft>
                <a:spcPts val="0"/>
              </a:spcAft>
              <a:buClr>
                <a:srgbClr val="FFFF00"/>
              </a:buClr>
              <a:buSzPts val="2600"/>
              <a:buChar char="●"/>
            </a:pPr>
            <a:r>
              <a:rPr lang="en" sz="2600">
                <a:solidFill>
                  <a:srgbClr val="FFFF00"/>
                </a:solidFill>
              </a:rPr>
              <a:t>Proximity Based Models (non-parametric)</a:t>
            </a:r>
            <a:endParaRPr sz="2600">
              <a:solidFill>
                <a:srgbClr val="FFFF00"/>
              </a:solidFill>
            </a:endParaRPr>
          </a:p>
          <a:p>
            <a:pPr indent="-393700" lvl="0" marL="457200" rtl="0" algn="l">
              <a:spcBef>
                <a:spcPts val="0"/>
              </a:spcBef>
              <a:spcAft>
                <a:spcPts val="0"/>
              </a:spcAft>
              <a:buClr>
                <a:schemeClr val="lt1"/>
              </a:buClr>
              <a:buSzPts val="2600"/>
              <a:buChar char="●"/>
            </a:pPr>
            <a:r>
              <a:rPr lang="en" sz="2600">
                <a:solidFill>
                  <a:schemeClr val="lt1"/>
                </a:solidFill>
              </a:rPr>
              <a:t>High Dimensional Outlier Detection Methods (high dimensional sparse data)</a:t>
            </a:r>
            <a:endParaRPr sz="2800">
              <a:solidFill>
                <a:schemeClr val="lt1"/>
              </a:solidFill>
            </a:endParaRPr>
          </a:p>
          <a:p>
            <a:pPr indent="-393700" lvl="0" marL="457200" marR="0" rtl="0" algn="l">
              <a:lnSpc>
                <a:spcPct val="100000"/>
              </a:lnSpc>
              <a:spcBef>
                <a:spcPts val="0"/>
              </a:spcBef>
              <a:spcAft>
                <a:spcPts val="0"/>
              </a:spcAft>
              <a:buClr>
                <a:srgbClr val="FFFFFF"/>
              </a:buClr>
              <a:buSzPts val="2600"/>
              <a:buChar char="●"/>
            </a:pPr>
            <a:r>
              <a:rPr lang="en" sz="2600">
                <a:solidFill>
                  <a:srgbClr val="FFFFFF"/>
                </a:solidFill>
              </a:rPr>
              <a:t>Linear Regression Models (PCA, LMS)</a:t>
            </a:r>
            <a:endParaRPr sz="2600">
              <a:solidFill>
                <a:srgbClr val="FFFFFF"/>
              </a:solidFill>
            </a:endParaRPr>
          </a:p>
          <a:p>
            <a:pPr indent="-393700" lvl="0" marL="457200" rtl="0" algn="l">
              <a:spcBef>
                <a:spcPts val="0"/>
              </a:spcBef>
              <a:spcAft>
                <a:spcPts val="0"/>
              </a:spcAft>
              <a:buClr>
                <a:schemeClr val="lt1"/>
              </a:buClr>
              <a:buSzPts val="2600"/>
              <a:buChar char="●"/>
            </a:pPr>
            <a:r>
              <a:rPr lang="en" sz="2600">
                <a:solidFill>
                  <a:schemeClr val="lt1"/>
                </a:solidFill>
              </a:rPr>
              <a:t>Probabilistic and Statistical Modeling (parametric)</a:t>
            </a:r>
            <a:endParaRPr sz="2600">
              <a:solidFill>
                <a:schemeClr val="lt1"/>
              </a:solidFill>
            </a:endParaRPr>
          </a:p>
          <a:p>
            <a:pPr indent="-393700" lvl="0" marL="457200" marR="0" rtl="0" algn="l">
              <a:lnSpc>
                <a:spcPct val="100000"/>
              </a:lnSpc>
              <a:spcBef>
                <a:spcPts val="0"/>
              </a:spcBef>
              <a:spcAft>
                <a:spcPts val="0"/>
              </a:spcAft>
              <a:buClr>
                <a:srgbClr val="FFFFFF"/>
              </a:buClr>
              <a:buSzPts val="2600"/>
              <a:buChar char="●"/>
            </a:pPr>
            <a:r>
              <a:rPr lang="en" sz="2600">
                <a:solidFill>
                  <a:srgbClr val="FFFFFF"/>
                </a:solidFill>
              </a:rPr>
              <a:t>Information Theory Models</a:t>
            </a:r>
            <a:endParaRPr sz="28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6" name="Shape 266"/>
        <p:cNvGrpSpPr/>
        <p:nvPr/>
      </p:nvGrpSpPr>
      <p:grpSpPr>
        <a:xfrm>
          <a:off x="0" y="0"/>
          <a:ext cx="0" cy="0"/>
          <a:chOff x="0" y="0"/>
          <a:chExt cx="0" cy="0"/>
        </a:xfrm>
      </p:grpSpPr>
      <p:sp>
        <p:nvSpPr>
          <p:cNvPr id="267" name="Google Shape;267;p34"/>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Outliers</a:t>
            </a:r>
            <a:endParaRPr b="1"/>
          </a:p>
        </p:txBody>
      </p:sp>
      <p:sp>
        <p:nvSpPr>
          <p:cNvPr id="268" name="Google Shape;268;p34"/>
          <p:cNvSpPr txBox="1"/>
          <p:nvPr/>
        </p:nvSpPr>
        <p:spPr>
          <a:xfrm>
            <a:off x="1044000" y="979400"/>
            <a:ext cx="6873900" cy="5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lt1"/>
                </a:solidFill>
              </a:rPr>
              <a:t>Proximity Based Models (non-parametric)</a:t>
            </a:r>
            <a:endParaRPr b="1" sz="2800">
              <a:solidFill>
                <a:srgbClr val="FFFFFF"/>
              </a:solidFill>
            </a:endParaRPr>
          </a:p>
        </p:txBody>
      </p:sp>
      <p:pic>
        <p:nvPicPr>
          <p:cNvPr id="269" name="Google Shape;269;p34"/>
          <p:cNvPicPr preferRelativeResize="0"/>
          <p:nvPr/>
        </p:nvPicPr>
        <p:blipFill>
          <a:blip r:embed="rId3">
            <a:alphaModFix/>
          </a:blip>
          <a:stretch>
            <a:fillRect/>
          </a:stretch>
        </p:blipFill>
        <p:spPr>
          <a:xfrm>
            <a:off x="6949300" y="2607800"/>
            <a:ext cx="1815250" cy="1057825"/>
          </a:xfrm>
          <a:prstGeom prst="rect">
            <a:avLst/>
          </a:prstGeom>
          <a:noFill/>
          <a:ln>
            <a:noFill/>
          </a:ln>
        </p:spPr>
      </p:pic>
      <p:sp>
        <p:nvSpPr>
          <p:cNvPr id="270" name="Google Shape;270;p34"/>
          <p:cNvSpPr txBox="1"/>
          <p:nvPr/>
        </p:nvSpPr>
        <p:spPr>
          <a:xfrm>
            <a:off x="664125" y="1617800"/>
            <a:ext cx="6303000" cy="30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lt1"/>
                </a:solidFill>
              </a:rPr>
              <a:t>DBSCAN</a:t>
            </a:r>
            <a:endParaRPr b="1" sz="2600">
              <a:solidFill>
                <a:schemeClr val="lt1"/>
              </a:solidFill>
            </a:endParaRPr>
          </a:p>
          <a:p>
            <a:pPr indent="-342900" lvl="0" marL="457200" rtl="0" algn="l">
              <a:spcBef>
                <a:spcPts val="0"/>
              </a:spcBef>
              <a:spcAft>
                <a:spcPts val="0"/>
              </a:spcAft>
              <a:buClr>
                <a:srgbClr val="FFFFFF"/>
              </a:buClr>
              <a:buSzPts val="1800"/>
              <a:buAutoNum type="arabicPeriod"/>
            </a:pPr>
            <a:r>
              <a:rPr lang="en" sz="1800">
                <a:solidFill>
                  <a:schemeClr val="lt1"/>
                </a:solidFill>
              </a:rPr>
              <a:t>Determine the minimum number of points in a cluster (</a:t>
            </a:r>
            <a:r>
              <a:rPr lang="en" sz="1800">
                <a:solidFill>
                  <a:srgbClr val="FFFF00"/>
                </a:solidFill>
              </a:rPr>
              <a:t>numPts</a:t>
            </a:r>
            <a:r>
              <a:rPr lang="en" sz="1800">
                <a:solidFill>
                  <a:schemeClr val="lt1"/>
                </a:solidFill>
              </a:rPr>
              <a:t>) and the radius of our neighborhoods around  a data point p (</a:t>
            </a:r>
            <a:r>
              <a:rPr lang="en" sz="1800">
                <a:solidFill>
                  <a:srgbClr val="FFFF00"/>
                </a:solidFill>
              </a:rPr>
              <a:t>eps</a:t>
            </a:r>
            <a:r>
              <a:rPr lang="en" sz="1800">
                <a:solidFill>
                  <a:schemeClr val="lt1"/>
                </a:solidFill>
              </a:rPr>
              <a:t>).</a:t>
            </a:r>
            <a:endParaRPr sz="1800">
              <a:solidFill>
                <a:schemeClr val="lt1"/>
              </a:solidFill>
            </a:endParaRPr>
          </a:p>
          <a:p>
            <a:pPr indent="-342900" lvl="0" marL="457200" rtl="0" algn="l">
              <a:spcBef>
                <a:spcPts val="0"/>
              </a:spcBef>
              <a:spcAft>
                <a:spcPts val="0"/>
              </a:spcAft>
              <a:buClr>
                <a:srgbClr val="FFFFFF"/>
              </a:buClr>
              <a:buSzPts val="1800"/>
              <a:buAutoNum type="arabicPeriod"/>
            </a:pPr>
            <a:r>
              <a:rPr lang="en" sz="1800">
                <a:solidFill>
                  <a:schemeClr val="lt1"/>
                </a:solidFill>
              </a:rPr>
              <a:t>Search for a random point having at least </a:t>
            </a:r>
            <a:r>
              <a:rPr lang="en" sz="1800">
                <a:solidFill>
                  <a:srgbClr val="FFFF00"/>
                </a:solidFill>
              </a:rPr>
              <a:t>numPts</a:t>
            </a:r>
            <a:r>
              <a:rPr lang="en" sz="1800">
                <a:solidFill>
                  <a:schemeClr val="lt1"/>
                </a:solidFill>
              </a:rPr>
              <a:t> inside a radius </a:t>
            </a:r>
            <a:r>
              <a:rPr lang="en" sz="1800">
                <a:solidFill>
                  <a:srgbClr val="FFFF00"/>
                </a:solidFill>
              </a:rPr>
              <a:t>eps</a:t>
            </a:r>
            <a:r>
              <a:rPr lang="en" sz="1800">
                <a:solidFill>
                  <a:schemeClr val="lt1"/>
                </a:solidFill>
              </a:rPr>
              <a:t>. If found, define as a core point.</a:t>
            </a:r>
            <a:endParaRPr sz="1800">
              <a:solidFill>
                <a:schemeClr val="lt1"/>
              </a:solidFill>
            </a:endParaRPr>
          </a:p>
          <a:p>
            <a:pPr indent="-342900" lvl="0" marL="457200" rtl="0" algn="l">
              <a:spcBef>
                <a:spcPts val="0"/>
              </a:spcBef>
              <a:spcAft>
                <a:spcPts val="0"/>
              </a:spcAft>
              <a:buClr>
                <a:schemeClr val="lt1"/>
              </a:buClr>
              <a:buSzPts val="1800"/>
              <a:buAutoNum type="arabicPeriod"/>
            </a:pPr>
            <a:r>
              <a:rPr lang="en" sz="1800">
                <a:solidFill>
                  <a:schemeClr val="lt1"/>
                </a:solidFill>
              </a:rPr>
              <a:t>Search for new random points not in a cluster having at least </a:t>
            </a:r>
            <a:r>
              <a:rPr lang="en" sz="1800">
                <a:solidFill>
                  <a:srgbClr val="FFFF00"/>
                </a:solidFill>
              </a:rPr>
              <a:t>numPts</a:t>
            </a:r>
            <a:r>
              <a:rPr lang="en" sz="1800">
                <a:solidFill>
                  <a:schemeClr val="lt1"/>
                </a:solidFill>
              </a:rPr>
              <a:t> inside a radius </a:t>
            </a:r>
            <a:r>
              <a:rPr lang="en" sz="1800">
                <a:solidFill>
                  <a:srgbClr val="FFFF00"/>
                </a:solidFill>
              </a:rPr>
              <a:t>eps</a:t>
            </a:r>
            <a:r>
              <a:rPr lang="en" sz="1800">
                <a:solidFill>
                  <a:schemeClr val="lt1"/>
                </a:solidFill>
              </a:rPr>
              <a:t>. When found all the core points, expand to the border points. Points that are not included are defined as outliers.</a:t>
            </a:r>
            <a:endParaRPr sz="18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4" name="Shape 274"/>
        <p:cNvGrpSpPr/>
        <p:nvPr/>
      </p:nvGrpSpPr>
      <p:grpSpPr>
        <a:xfrm>
          <a:off x="0" y="0"/>
          <a:ext cx="0" cy="0"/>
          <a:chOff x="0" y="0"/>
          <a:chExt cx="0" cy="0"/>
        </a:xfrm>
      </p:grpSpPr>
      <p:sp>
        <p:nvSpPr>
          <p:cNvPr id="275" name="Google Shape;275;p35"/>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Outliers</a:t>
            </a:r>
            <a:endParaRPr b="1"/>
          </a:p>
        </p:txBody>
      </p:sp>
      <p:sp>
        <p:nvSpPr>
          <p:cNvPr id="276" name="Google Shape;276;p35"/>
          <p:cNvSpPr txBox="1"/>
          <p:nvPr/>
        </p:nvSpPr>
        <p:spPr>
          <a:xfrm>
            <a:off x="1044000" y="979400"/>
            <a:ext cx="6873900" cy="5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lt1"/>
                </a:solidFill>
              </a:rPr>
              <a:t>Proximity Based Models (non-parametric)</a:t>
            </a:r>
            <a:endParaRPr b="1" sz="2800">
              <a:solidFill>
                <a:srgbClr val="FFFFFF"/>
              </a:solidFill>
            </a:endParaRPr>
          </a:p>
        </p:txBody>
      </p:sp>
      <p:sp>
        <p:nvSpPr>
          <p:cNvPr id="277" name="Google Shape;277;p35"/>
          <p:cNvSpPr txBox="1"/>
          <p:nvPr/>
        </p:nvSpPr>
        <p:spPr>
          <a:xfrm>
            <a:off x="435450" y="1717400"/>
            <a:ext cx="8259900" cy="298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400">
                <a:solidFill>
                  <a:srgbClr val="FFFF00"/>
                </a:solidFill>
              </a:rPr>
              <a:t>DBSCAN Advantages</a:t>
            </a:r>
            <a:r>
              <a:rPr lang="en" sz="2000">
                <a:solidFill>
                  <a:srgbClr val="FFFF00"/>
                </a:solidFill>
              </a:rPr>
              <a:t>:</a:t>
            </a:r>
            <a:endParaRPr sz="2000">
              <a:solidFill>
                <a:srgbClr val="FFFF00"/>
              </a:solidFill>
            </a:endParaRPr>
          </a:p>
          <a:p>
            <a:pPr indent="-355600" lvl="0" marL="457200" rtl="0" algn="l">
              <a:spcBef>
                <a:spcPts val="0"/>
              </a:spcBef>
              <a:spcAft>
                <a:spcPts val="0"/>
              </a:spcAft>
              <a:buClr>
                <a:schemeClr val="lt1"/>
              </a:buClr>
              <a:buSzPts val="2000"/>
              <a:buChar char="●"/>
            </a:pPr>
            <a:r>
              <a:rPr lang="en" sz="2000">
                <a:solidFill>
                  <a:schemeClr val="lt1"/>
                </a:solidFill>
              </a:rPr>
              <a:t>Ability to handle outliers (resistant to noise)</a:t>
            </a:r>
            <a:endParaRPr sz="2400">
              <a:solidFill>
                <a:schemeClr val="lt1"/>
              </a:solidFill>
            </a:endParaRPr>
          </a:p>
          <a:p>
            <a:pPr indent="-355600" lvl="0" marL="457200" marR="0" rtl="0" algn="l">
              <a:lnSpc>
                <a:spcPct val="100000"/>
              </a:lnSpc>
              <a:spcBef>
                <a:spcPts val="0"/>
              </a:spcBef>
              <a:spcAft>
                <a:spcPts val="0"/>
              </a:spcAft>
              <a:buClr>
                <a:srgbClr val="FFFFFF"/>
              </a:buClr>
              <a:buSzPts val="2000"/>
              <a:buChar char="●"/>
            </a:pPr>
            <a:r>
              <a:rPr lang="en" sz="2000">
                <a:solidFill>
                  <a:srgbClr val="FFFFFF"/>
                </a:solidFill>
              </a:rPr>
              <a:t>Effective method when the distribution of values in the feature space can not be assumed.</a:t>
            </a:r>
            <a:endParaRPr sz="2000">
              <a:solidFill>
                <a:srgbClr val="FFFFFF"/>
              </a:solidFill>
            </a:endParaRPr>
          </a:p>
          <a:p>
            <a:pPr indent="-355600" lvl="0" marL="457200" marR="0" rtl="0" algn="l">
              <a:lnSpc>
                <a:spcPct val="100000"/>
              </a:lnSpc>
              <a:spcBef>
                <a:spcPts val="0"/>
              </a:spcBef>
              <a:spcAft>
                <a:spcPts val="0"/>
              </a:spcAft>
              <a:buClr>
                <a:srgbClr val="FFFFFF"/>
              </a:buClr>
              <a:buSzPts val="2000"/>
              <a:buChar char="●"/>
            </a:pPr>
            <a:r>
              <a:rPr lang="en" sz="2000">
                <a:solidFill>
                  <a:srgbClr val="FFFFFF"/>
                </a:solidFill>
              </a:rPr>
              <a:t>Works well if the feature space for searching outliers is multidimensional (ie. 3 or more dimensions)</a:t>
            </a:r>
            <a:endParaRPr sz="2000">
              <a:solidFill>
                <a:srgbClr val="FFFFFF"/>
              </a:solidFill>
            </a:endParaRPr>
          </a:p>
          <a:p>
            <a:pPr indent="-355600" lvl="0" marL="457200" marR="0" rtl="0" algn="l">
              <a:lnSpc>
                <a:spcPct val="100000"/>
              </a:lnSpc>
              <a:spcBef>
                <a:spcPts val="0"/>
              </a:spcBef>
              <a:spcAft>
                <a:spcPts val="0"/>
              </a:spcAft>
              <a:buClr>
                <a:srgbClr val="FFFFFF"/>
              </a:buClr>
              <a:buSzPts val="2000"/>
              <a:buChar char="●"/>
            </a:pPr>
            <a:r>
              <a:rPr lang="en" sz="2000">
                <a:solidFill>
                  <a:srgbClr val="FFFFFF"/>
                </a:solidFill>
              </a:rPr>
              <a:t>Easy implementation in R and Python (</a:t>
            </a:r>
            <a:r>
              <a:rPr lang="en" sz="2000">
                <a:solidFill>
                  <a:schemeClr val="lt1"/>
                </a:solidFill>
              </a:rPr>
              <a:t>Scikit learn)</a:t>
            </a:r>
            <a:endParaRPr sz="2000">
              <a:solidFill>
                <a:srgbClr val="FFFFFF"/>
              </a:solidFill>
            </a:endParaRPr>
          </a:p>
          <a:p>
            <a:pPr indent="-355600" lvl="0" marL="457200" marR="0" rtl="0" algn="l">
              <a:lnSpc>
                <a:spcPct val="100000"/>
              </a:lnSpc>
              <a:spcBef>
                <a:spcPts val="0"/>
              </a:spcBef>
              <a:spcAft>
                <a:spcPts val="0"/>
              </a:spcAft>
              <a:buClr>
                <a:srgbClr val="FFFFFF"/>
              </a:buClr>
              <a:buSzPts val="2000"/>
              <a:buChar char="●"/>
            </a:pPr>
            <a:r>
              <a:rPr lang="en" sz="2000">
                <a:solidFill>
                  <a:srgbClr val="FFFFFF"/>
                </a:solidFill>
              </a:rPr>
              <a:t>Visualizing the results is easy and the method itself is very intuitive.</a:t>
            </a:r>
            <a:endParaRPr sz="24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1" name="Shape 281"/>
        <p:cNvGrpSpPr/>
        <p:nvPr/>
      </p:nvGrpSpPr>
      <p:grpSpPr>
        <a:xfrm>
          <a:off x="0" y="0"/>
          <a:ext cx="0" cy="0"/>
          <a:chOff x="0" y="0"/>
          <a:chExt cx="0" cy="0"/>
        </a:xfrm>
      </p:grpSpPr>
      <p:sp>
        <p:nvSpPr>
          <p:cNvPr id="282" name="Google Shape;282;p36"/>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Outliers</a:t>
            </a:r>
            <a:endParaRPr b="1"/>
          </a:p>
        </p:txBody>
      </p:sp>
      <p:sp>
        <p:nvSpPr>
          <p:cNvPr id="283" name="Google Shape;283;p36"/>
          <p:cNvSpPr txBox="1"/>
          <p:nvPr/>
        </p:nvSpPr>
        <p:spPr>
          <a:xfrm>
            <a:off x="1044000" y="1208000"/>
            <a:ext cx="6873900" cy="5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lt1"/>
                </a:solidFill>
              </a:rPr>
              <a:t>Proximity Based Models (non-parametric)</a:t>
            </a:r>
            <a:endParaRPr b="1" sz="2800">
              <a:solidFill>
                <a:srgbClr val="FFFFFF"/>
              </a:solidFill>
            </a:endParaRPr>
          </a:p>
        </p:txBody>
      </p:sp>
      <p:sp>
        <p:nvSpPr>
          <p:cNvPr id="284" name="Google Shape;284;p36"/>
          <p:cNvSpPr txBox="1"/>
          <p:nvPr/>
        </p:nvSpPr>
        <p:spPr>
          <a:xfrm>
            <a:off x="435450" y="1946000"/>
            <a:ext cx="8240100" cy="298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400">
                <a:solidFill>
                  <a:srgbClr val="FFFF00"/>
                </a:solidFill>
              </a:rPr>
              <a:t>DBSCAN Disadvantages</a:t>
            </a:r>
            <a:r>
              <a:rPr lang="en" sz="2000">
                <a:solidFill>
                  <a:srgbClr val="FFFF00"/>
                </a:solidFill>
              </a:rPr>
              <a:t>:</a:t>
            </a:r>
            <a:endParaRPr sz="2000">
              <a:solidFill>
                <a:srgbClr val="FFFF00"/>
              </a:solidFill>
            </a:endParaRPr>
          </a:p>
          <a:p>
            <a:pPr indent="-355600" lvl="0" marL="457200" marR="0" rtl="0" algn="l">
              <a:lnSpc>
                <a:spcPct val="100000"/>
              </a:lnSpc>
              <a:spcBef>
                <a:spcPts val="0"/>
              </a:spcBef>
              <a:spcAft>
                <a:spcPts val="0"/>
              </a:spcAft>
              <a:buClr>
                <a:srgbClr val="FFFFFF"/>
              </a:buClr>
              <a:buSzPts val="2000"/>
              <a:buChar char="●"/>
            </a:pPr>
            <a:r>
              <a:rPr lang="en" sz="2000">
                <a:solidFill>
                  <a:schemeClr val="lt1"/>
                </a:solidFill>
              </a:rPr>
              <a:t>If there is high variation in the density, noise points are not detected</a:t>
            </a:r>
            <a:endParaRPr sz="2000">
              <a:solidFill>
                <a:schemeClr val="lt1"/>
              </a:solidFill>
            </a:endParaRPr>
          </a:p>
          <a:p>
            <a:pPr indent="-355600" lvl="0" marL="457200" marR="0" rtl="0" algn="l">
              <a:lnSpc>
                <a:spcPct val="100000"/>
              </a:lnSpc>
              <a:spcBef>
                <a:spcPts val="0"/>
              </a:spcBef>
              <a:spcAft>
                <a:spcPts val="0"/>
              </a:spcAft>
              <a:buClr>
                <a:srgbClr val="FFFFFF"/>
              </a:buClr>
              <a:buSzPts val="2000"/>
              <a:buChar char="●"/>
            </a:pPr>
            <a:r>
              <a:rPr lang="en" sz="2000">
                <a:solidFill>
                  <a:schemeClr val="lt1"/>
                </a:solidFill>
              </a:rPr>
              <a:t>Sensitive to parameters (hard to determine the correct set of parameters)</a:t>
            </a:r>
            <a:endParaRPr sz="2000">
              <a:solidFill>
                <a:schemeClr val="lt1"/>
              </a:solidFill>
            </a:endParaRPr>
          </a:p>
          <a:p>
            <a:pPr indent="-355600" lvl="0" marL="457200" marR="0" rtl="0" algn="l">
              <a:lnSpc>
                <a:spcPct val="100000"/>
              </a:lnSpc>
              <a:spcBef>
                <a:spcPts val="0"/>
              </a:spcBef>
              <a:spcAft>
                <a:spcPts val="0"/>
              </a:spcAft>
              <a:buClr>
                <a:srgbClr val="FFFFFF"/>
              </a:buClr>
              <a:buSzPts val="2000"/>
              <a:buChar char="●"/>
            </a:pPr>
            <a:r>
              <a:rPr lang="en" sz="2000">
                <a:solidFill>
                  <a:schemeClr val="lt1"/>
                </a:solidFill>
              </a:rPr>
              <a:t>The quality of DBSCAN depends on the distance measure.</a:t>
            </a:r>
            <a:endParaRPr sz="2000">
              <a:solidFill>
                <a:schemeClr val="lt1"/>
              </a:solidFill>
            </a:endParaRPr>
          </a:p>
          <a:p>
            <a:pPr indent="-355600" lvl="0" marL="457200" marR="0" rtl="0" algn="l">
              <a:lnSpc>
                <a:spcPct val="100000"/>
              </a:lnSpc>
              <a:spcBef>
                <a:spcPts val="0"/>
              </a:spcBef>
              <a:spcAft>
                <a:spcPts val="0"/>
              </a:spcAft>
              <a:buClr>
                <a:srgbClr val="FFFFFF"/>
              </a:buClr>
              <a:buSzPts val="2000"/>
              <a:buChar char="●"/>
            </a:pPr>
            <a:r>
              <a:rPr lang="en" sz="2000">
                <a:solidFill>
                  <a:schemeClr val="lt1"/>
                </a:solidFill>
              </a:rPr>
              <a:t>DBSCAN cannot cluster data sets well with large differences in densities.</a:t>
            </a:r>
            <a:endParaRPr sz="20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8" name="Shape 288"/>
        <p:cNvGrpSpPr/>
        <p:nvPr/>
      </p:nvGrpSpPr>
      <p:grpSpPr>
        <a:xfrm>
          <a:off x="0" y="0"/>
          <a:ext cx="0" cy="0"/>
          <a:chOff x="0" y="0"/>
          <a:chExt cx="0" cy="0"/>
        </a:xfrm>
      </p:grpSpPr>
      <p:sp>
        <p:nvSpPr>
          <p:cNvPr id="289" name="Google Shape;289;p37"/>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Outliers</a:t>
            </a:r>
            <a:endParaRPr b="1"/>
          </a:p>
        </p:txBody>
      </p:sp>
      <p:sp>
        <p:nvSpPr>
          <p:cNvPr id="290" name="Google Shape;290;p37"/>
          <p:cNvSpPr txBox="1"/>
          <p:nvPr/>
        </p:nvSpPr>
        <p:spPr>
          <a:xfrm>
            <a:off x="611775" y="1284200"/>
            <a:ext cx="8205300" cy="355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800">
                <a:solidFill>
                  <a:srgbClr val="FFFFFF"/>
                </a:solidFill>
              </a:rPr>
              <a:t>Methods for outlier detection:</a:t>
            </a:r>
            <a:endParaRPr b="1" sz="2800">
              <a:solidFill>
                <a:srgbClr val="FFFFFF"/>
              </a:solidFill>
            </a:endParaRPr>
          </a:p>
          <a:p>
            <a:pPr indent="-393700" lvl="0" marL="457200" marR="0" rtl="0" algn="l">
              <a:lnSpc>
                <a:spcPct val="100000"/>
              </a:lnSpc>
              <a:spcBef>
                <a:spcPts val="0"/>
              </a:spcBef>
              <a:spcAft>
                <a:spcPts val="0"/>
              </a:spcAft>
              <a:buClr>
                <a:srgbClr val="FFFFFF"/>
              </a:buClr>
              <a:buSzPts val="2600"/>
              <a:buChar char="●"/>
            </a:pPr>
            <a:r>
              <a:rPr lang="en" sz="2600">
                <a:solidFill>
                  <a:srgbClr val="FFFFFF"/>
                </a:solidFill>
              </a:rPr>
              <a:t>Z-Score or Extreme Value Analysis (parametric)</a:t>
            </a:r>
            <a:endParaRPr sz="2600">
              <a:solidFill>
                <a:srgbClr val="FFFFFF"/>
              </a:solidFill>
            </a:endParaRPr>
          </a:p>
          <a:p>
            <a:pPr indent="-393700" lvl="0" marL="457200" rtl="0" algn="l">
              <a:spcBef>
                <a:spcPts val="0"/>
              </a:spcBef>
              <a:spcAft>
                <a:spcPts val="0"/>
              </a:spcAft>
              <a:buClr>
                <a:schemeClr val="lt1"/>
              </a:buClr>
              <a:buSzPts val="2600"/>
              <a:buChar char="●"/>
            </a:pPr>
            <a:r>
              <a:rPr lang="en" sz="2600">
                <a:solidFill>
                  <a:schemeClr val="lt1"/>
                </a:solidFill>
              </a:rPr>
              <a:t>Proximity Based Models (non-parametric)</a:t>
            </a:r>
            <a:endParaRPr sz="2600">
              <a:solidFill>
                <a:schemeClr val="lt1"/>
              </a:solidFill>
            </a:endParaRPr>
          </a:p>
          <a:p>
            <a:pPr indent="-393700" lvl="0" marL="457200" rtl="0" algn="l">
              <a:spcBef>
                <a:spcPts val="0"/>
              </a:spcBef>
              <a:spcAft>
                <a:spcPts val="0"/>
              </a:spcAft>
              <a:buClr>
                <a:schemeClr val="lt1"/>
              </a:buClr>
              <a:buSzPts val="2600"/>
              <a:buChar char="●"/>
            </a:pPr>
            <a:r>
              <a:rPr lang="en" sz="2600">
                <a:solidFill>
                  <a:schemeClr val="lt1"/>
                </a:solidFill>
              </a:rPr>
              <a:t>High Dimensional Outlier Detection Methods (high dimensional sparse data)</a:t>
            </a:r>
            <a:endParaRPr sz="2800">
              <a:solidFill>
                <a:schemeClr val="lt1"/>
              </a:solidFill>
            </a:endParaRPr>
          </a:p>
          <a:p>
            <a:pPr indent="-393700" lvl="0" marL="457200" marR="0" rtl="0" algn="l">
              <a:lnSpc>
                <a:spcPct val="100000"/>
              </a:lnSpc>
              <a:spcBef>
                <a:spcPts val="0"/>
              </a:spcBef>
              <a:spcAft>
                <a:spcPts val="0"/>
              </a:spcAft>
              <a:buClr>
                <a:srgbClr val="FFFFFF"/>
              </a:buClr>
              <a:buSzPts val="2600"/>
              <a:buChar char="●"/>
            </a:pPr>
            <a:r>
              <a:rPr lang="en" sz="2600">
                <a:solidFill>
                  <a:srgbClr val="FFFFFF"/>
                </a:solidFill>
              </a:rPr>
              <a:t>Linear Regression Models (PCA, LMS)</a:t>
            </a:r>
            <a:endParaRPr sz="2600">
              <a:solidFill>
                <a:srgbClr val="FFFFFF"/>
              </a:solidFill>
            </a:endParaRPr>
          </a:p>
          <a:p>
            <a:pPr indent="-393700" lvl="0" marL="457200" rtl="0" algn="l">
              <a:spcBef>
                <a:spcPts val="0"/>
              </a:spcBef>
              <a:spcAft>
                <a:spcPts val="0"/>
              </a:spcAft>
              <a:buClr>
                <a:schemeClr val="lt1"/>
              </a:buClr>
              <a:buSzPts val="2600"/>
              <a:buChar char="●"/>
            </a:pPr>
            <a:r>
              <a:rPr lang="en" sz="2600">
                <a:solidFill>
                  <a:schemeClr val="lt1"/>
                </a:solidFill>
              </a:rPr>
              <a:t>Probabilistic and Statistical Modeling (parametric)</a:t>
            </a:r>
            <a:endParaRPr sz="2600">
              <a:solidFill>
                <a:schemeClr val="lt1"/>
              </a:solidFill>
            </a:endParaRPr>
          </a:p>
          <a:p>
            <a:pPr indent="-393700" lvl="0" marL="457200" marR="0" rtl="0" algn="l">
              <a:lnSpc>
                <a:spcPct val="100000"/>
              </a:lnSpc>
              <a:spcBef>
                <a:spcPts val="0"/>
              </a:spcBef>
              <a:spcAft>
                <a:spcPts val="0"/>
              </a:spcAft>
              <a:buClr>
                <a:srgbClr val="FFFFFF"/>
              </a:buClr>
              <a:buSzPts val="2600"/>
              <a:buChar char="●"/>
            </a:pPr>
            <a:r>
              <a:rPr lang="en" sz="2600">
                <a:solidFill>
                  <a:srgbClr val="FFFFFF"/>
                </a:solidFill>
              </a:rPr>
              <a:t>Information Theory Models</a:t>
            </a:r>
            <a:endParaRPr sz="28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8"/>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Outliers</a:t>
            </a:r>
            <a:endParaRPr b="1"/>
          </a:p>
        </p:txBody>
      </p:sp>
      <p:sp>
        <p:nvSpPr>
          <p:cNvPr id="296" name="Google Shape;296;p38"/>
          <p:cNvSpPr txBox="1"/>
          <p:nvPr/>
        </p:nvSpPr>
        <p:spPr>
          <a:xfrm>
            <a:off x="520025" y="659125"/>
            <a:ext cx="7195500" cy="423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sz="2800">
              <a:solidFill>
                <a:srgbClr val="FFFFFF"/>
              </a:solidFill>
            </a:endParaRPr>
          </a:p>
          <a:p>
            <a:pPr indent="0" lvl="0" marL="0" marR="0" rtl="0" algn="l">
              <a:lnSpc>
                <a:spcPct val="100000"/>
              </a:lnSpc>
              <a:spcBef>
                <a:spcPts val="0"/>
              </a:spcBef>
              <a:spcAft>
                <a:spcPts val="0"/>
              </a:spcAft>
              <a:buNone/>
            </a:pPr>
            <a:r>
              <a:t/>
            </a:r>
            <a:endParaRPr b="1" sz="2800">
              <a:solidFill>
                <a:srgbClr val="FFFFFF"/>
              </a:solidFill>
            </a:endParaRPr>
          </a:p>
          <a:p>
            <a:pPr indent="-393700" lvl="0" marL="457200" marR="0" rtl="0" algn="l">
              <a:lnSpc>
                <a:spcPct val="100000"/>
              </a:lnSpc>
              <a:spcBef>
                <a:spcPts val="0"/>
              </a:spcBef>
              <a:spcAft>
                <a:spcPts val="0"/>
              </a:spcAft>
              <a:buClr>
                <a:srgbClr val="FFFFFF"/>
              </a:buClr>
              <a:buSzPts val="2600"/>
              <a:buChar char="●"/>
            </a:pPr>
            <a:r>
              <a:rPr lang="en" sz="2600">
                <a:solidFill>
                  <a:srgbClr val="FFFFFF"/>
                </a:solidFill>
              </a:rPr>
              <a:t>If it is obviously due to incorrectly entered or measured data, </a:t>
            </a:r>
            <a:r>
              <a:rPr b="1" lang="en" sz="2600">
                <a:solidFill>
                  <a:srgbClr val="00FF00"/>
                </a:solidFill>
              </a:rPr>
              <a:t>drop it</a:t>
            </a:r>
            <a:endParaRPr b="1" sz="2600">
              <a:solidFill>
                <a:srgbClr val="00FF00"/>
              </a:solidFill>
            </a:endParaRPr>
          </a:p>
          <a:p>
            <a:pPr indent="-393700" lvl="0" marL="457200" marR="0" rtl="0" algn="l">
              <a:lnSpc>
                <a:spcPct val="100000"/>
              </a:lnSpc>
              <a:spcBef>
                <a:spcPts val="0"/>
              </a:spcBef>
              <a:spcAft>
                <a:spcPts val="0"/>
              </a:spcAft>
              <a:buClr>
                <a:srgbClr val="FFFFFF"/>
              </a:buClr>
              <a:buSzPts val="2600"/>
              <a:buChar char="●"/>
            </a:pPr>
            <a:r>
              <a:rPr lang="en" sz="2600">
                <a:solidFill>
                  <a:srgbClr val="FFFFFF"/>
                </a:solidFill>
              </a:rPr>
              <a:t>If it does not change the results but does affect assumptions, </a:t>
            </a:r>
            <a:r>
              <a:rPr b="1" lang="en" sz="2600">
                <a:solidFill>
                  <a:srgbClr val="00FF00"/>
                </a:solidFill>
              </a:rPr>
              <a:t>drop it</a:t>
            </a:r>
            <a:r>
              <a:rPr b="1" lang="en" sz="2600">
                <a:solidFill>
                  <a:srgbClr val="FFFFFF"/>
                </a:solidFill>
              </a:rPr>
              <a:t> (report!)</a:t>
            </a:r>
            <a:endParaRPr b="1" sz="2600">
              <a:solidFill>
                <a:srgbClr val="FFFFFF"/>
              </a:solidFill>
            </a:endParaRPr>
          </a:p>
          <a:p>
            <a:pPr indent="-393700" lvl="0" marL="457200" marR="0" rtl="0" algn="l">
              <a:lnSpc>
                <a:spcPct val="100000"/>
              </a:lnSpc>
              <a:spcBef>
                <a:spcPts val="0"/>
              </a:spcBef>
              <a:spcAft>
                <a:spcPts val="0"/>
              </a:spcAft>
              <a:buClr>
                <a:srgbClr val="FFFFFF"/>
              </a:buClr>
              <a:buSzPts val="2600"/>
              <a:buChar char="●"/>
            </a:pPr>
            <a:r>
              <a:rPr lang="en" sz="2600">
                <a:solidFill>
                  <a:srgbClr val="FFFFFF"/>
                </a:solidFill>
              </a:rPr>
              <a:t>If it affects both results and assumptions. </a:t>
            </a:r>
            <a:r>
              <a:rPr b="1" lang="en" sz="2600">
                <a:solidFill>
                  <a:srgbClr val="DD7E6B"/>
                </a:solidFill>
              </a:rPr>
              <a:t>Don’t drop it</a:t>
            </a:r>
            <a:r>
              <a:rPr b="1" lang="en" sz="2600">
                <a:solidFill>
                  <a:srgbClr val="FFFFFF"/>
                </a:solidFill>
              </a:rPr>
              <a:t>. (Analyze with and without. Report!)</a:t>
            </a:r>
            <a:endParaRPr b="1" sz="2600">
              <a:solidFill>
                <a:srgbClr val="FFFFFF"/>
              </a:solidFill>
            </a:endParaRPr>
          </a:p>
          <a:p>
            <a:pPr indent="-393700" lvl="0" marL="457200" marR="0" rtl="0" algn="l">
              <a:lnSpc>
                <a:spcPct val="100000"/>
              </a:lnSpc>
              <a:spcBef>
                <a:spcPts val="0"/>
              </a:spcBef>
              <a:spcAft>
                <a:spcPts val="0"/>
              </a:spcAft>
              <a:buClr>
                <a:srgbClr val="FFFFFF"/>
              </a:buClr>
              <a:buSzPts val="2600"/>
              <a:buChar char="●"/>
            </a:pPr>
            <a:r>
              <a:rPr lang="en" sz="2600">
                <a:solidFill>
                  <a:srgbClr val="FFFFFF"/>
                </a:solidFill>
              </a:rPr>
              <a:t>If it creates a significant association, </a:t>
            </a:r>
            <a:r>
              <a:rPr b="1" lang="en" sz="2600">
                <a:solidFill>
                  <a:srgbClr val="00FF00"/>
                </a:solidFill>
              </a:rPr>
              <a:t>drop it</a:t>
            </a:r>
            <a:endParaRPr b="1" sz="2600">
              <a:solidFill>
                <a:srgbClr val="FFFFFF"/>
              </a:solidFill>
            </a:endParaRPr>
          </a:p>
        </p:txBody>
      </p:sp>
      <p:pic>
        <p:nvPicPr>
          <p:cNvPr id="297" name="Google Shape;297;p38"/>
          <p:cNvPicPr preferRelativeResize="0"/>
          <p:nvPr/>
        </p:nvPicPr>
        <p:blipFill>
          <a:blip r:embed="rId3">
            <a:alphaModFix/>
          </a:blip>
          <a:stretch>
            <a:fillRect/>
          </a:stretch>
        </p:blipFill>
        <p:spPr>
          <a:xfrm>
            <a:off x="7600600" y="2361400"/>
            <a:ext cx="1140900" cy="832350"/>
          </a:xfrm>
          <a:prstGeom prst="rect">
            <a:avLst/>
          </a:prstGeom>
          <a:noFill/>
          <a:ln>
            <a:noFill/>
          </a:ln>
        </p:spPr>
      </p:pic>
      <p:sp>
        <p:nvSpPr>
          <p:cNvPr id="298" name="Google Shape;298;p38"/>
          <p:cNvSpPr txBox="1"/>
          <p:nvPr/>
        </p:nvSpPr>
        <p:spPr>
          <a:xfrm>
            <a:off x="724950" y="1020450"/>
            <a:ext cx="7960800" cy="61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800">
                <a:solidFill>
                  <a:srgbClr val="FFFFFF"/>
                </a:solidFill>
              </a:rPr>
              <a:t>Treating outliers: </a:t>
            </a:r>
            <a:r>
              <a:rPr b="1" lang="en" sz="2800">
                <a:solidFill>
                  <a:srgbClr val="FFFF00"/>
                </a:solidFill>
              </a:rPr>
              <a:t>To drop or not to drop?</a:t>
            </a:r>
            <a:endParaRPr b="1" sz="2600">
              <a:solidFill>
                <a:srgbClr val="FFFFFF"/>
              </a:solidFill>
            </a:endParaRPr>
          </a:p>
        </p:txBody>
      </p:sp>
      <p:pic>
        <p:nvPicPr>
          <p:cNvPr id="299" name="Google Shape;299;p38"/>
          <p:cNvPicPr preferRelativeResize="0"/>
          <p:nvPr/>
        </p:nvPicPr>
        <p:blipFill>
          <a:blip r:embed="rId4">
            <a:alphaModFix/>
          </a:blip>
          <a:stretch>
            <a:fillRect/>
          </a:stretch>
        </p:blipFill>
        <p:spPr>
          <a:xfrm>
            <a:off x="7600600" y="3198999"/>
            <a:ext cx="1140900" cy="832873"/>
          </a:xfrm>
          <a:prstGeom prst="rect">
            <a:avLst/>
          </a:prstGeom>
          <a:noFill/>
          <a:ln>
            <a:noFill/>
          </a:ln>
        </p:spPr>
      </p:pic>
      <p:pic>
        <p:nvPicPr>
          <p:cNvPr id="300" name="Google Shape;300;p38"/>
          <p:cNvPicPr preferRelativeResize="0"/>
          <p:nvPr/>
        </p:nvPicPr>
        <p:blipFill>
          <a:blip r:embed="rId5">
            <a:alphaModFix/>
          </a:blip>
          <a:stretch>
            <a:fillRect/>
          </a:stretch>
        </p:blipFill>
        <p:spPr>
          <a:xfrm>
            <a:off x="7600600" y="4037125"/>
            <a:ext cx="1140900" cy="80243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9"/>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Outliers</a:t>
            </a:r>
            <a:endParaRPr b="1"/>
          </a:p>
        </p:txBody>
      </p:sp>
      <p:sp>
        <p:nvSpPr>
          <p:cNvPr id="306" name="Google Shape;306;p39"/>
          <p:cNvSpPr txBox="1"/>
          <p:nvPr/>
        </p:nvSpPr>
        <p:spPr>
          <a:xfrm>
            <a:off x="697400" y="1360400"/>
            <a:ext cx="7894200" cy="355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800">
                <a:solidFill>
                  <a:srgbClr val="FFFFFF"/>
                </a:solidFill>
              </a:rPr>
              <a:t>Treating outliers: </a:t>
            </a:r>
            <a:r>
              <a:rPr b="1" lang="en" sz="2800">
                <a:solidFill>
                  <a:srgbClr val="FFFF00"/>
                </a:solidFill>
              </a:rPr>
              <a:t>When dropping is not recommended</a:t>
            </a:r>
            <a:endParaRPr b="1" sz="2800">
              <a:solidFill>
                <a:srgbClr val="FFFF00"/>
              </a:solidFill>
            </a:endParaRPr>
          </a:p>
          <a:p>
            <a:pPr indent="-393700" lvl="0" marL="457200" marR="0" rtl="0" algn="l">
              <a:lnSpc>
                <a:spcPct val="100000"/>
              </a:lnSpc>
              <a:spcBef>
                <a:spcPts val="0"/>
              </a:spcBef>
              <a:spcAft>
                <a:spcPts val="0"/>
              </a:spcAft>
              <a:buClr>
                <a:srgbClr val="FFFFFF"/>
              </a:buClr>
              <a:buSzPts val="2600"/>
              <a:buChar char="●"/>
            </a:pPr>
            <a:r>
              <a:rPr lang="en" sz="2600">
                <a:solidFill>
                  <a:srgbClr val="FFFFFF"/>
                </a:solidFill>
              </a:rPr>
              <a:t>Truncation (not recommended)</a:t>
            </a:r>
            <a:endParaRPr sz="2600">
              <a:solidFill>
                <a:srgbClr val="FFFFFF"/>
              </a:solidFill>
            </a:endParaRPr>
          </a:p>
          <a:p>
            <a:pPr indent="-393700" lvl="0" marL="457200" marR="0" rtl="0" algn="l">
              <a:lnSpc>
                <a:spcPct val="100000"/>
              </a:lnSpc>
              <a:spcBef>
                <a:spcPts val="0"/>
              </a:spcBef>
              <a:spcAft>
                <a:spcPts val="0"/>
              </a:spcAft>
              <a:buClr>
                <a:srgbClr val="FFFFFF"/>
              </a:buClr>
              <a:buSzPts val="2600"/>
              <a:buChar char="●"/>
            </a:pPr>
            <a:r>
              <a:rPr lang="en" sz="2600">
                <a:solidFill>
                  <a:srgbClr val="FFFFFF"/>
                </a:solidFill>
              </a:rPr>
              <a:t>Data transformation: use log or sqrt</a:t>
            </a:r>
            <a:endParaRPr sz="2600">
              <a:solidFill>
                <a:srgbClr val="FFFFFF"/>
              </a:solidFill>
            </a:endParaRPr>
          </a:p>
          <a:p>
            <a:pPr indent="-393700" lvl="0" marL="457200" marR="0" rtl="0" algn="l">
              <a:lnSpc>
                <a:spcPct val="100000"/>
              </a:lnSpc>
              <a:spcBef>
                <a:spcPts val="0"/>
              </a:spcBef>
              <a:spcAft>
                <a:spcPts val="0"/>
              </a:spcAft>
              <a:buClr>
                <a:srgbClr val="FFFFFF"/>
              </a:buClr>
              <a:buSzPts val="2600"/>
              <a:buChar char="●"/>
            </a:pPr>
            <a:r>
              <a:rPr lang="en" sz="2600">
                <a:solidFill>
                  <a:srgbClr val="FFFFFF"/>
                </a:solidFill>
              </a:rPr>
              <a:t>Try using non-parametric models (decision trees, Random Forest, etc)</a:t>
            </a:r>
            <a:endParaRPr sz="2600">
              <a:solidFill>
                <a:srgbClr val="FFFFFF"/>
              </a:solidFill>
            </a:endParaRPr>
          </a:p>
          <a:p>
            <a:pPr indent="0" lvl="0" marL="0" marR="0" rtl="0" algn="l">
              <a:lnSpc>
                <a:spcPct val="100000"/>
              </a:lnSpc>
              <a:spcBef>
                <a:spcPts val="0"/>
              </a:spcBef>
              <a:spcAft>
                <a:spcPts val="0"/>
              </a:spcAft>
              <a:buNone/>
            </a:pPr>
            <a:r>
              <a:t/>
            </a:r>
            <a:endParaRPr sz="26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0"/>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Missing</a:t>
            </a:r>
            <a:r>
              <a:rPr lang="en"/>
              <a:t>ness</a:t>
            </a:r>
            <a:endParaRPr b="1"/>
          </a:p>
        </p:txBody>
      </p:sp>
      <p:sp>
        <p:nvSpPr>
          <p:cNvPr id="312" name="Google Shape;312;p40"/>
          <p:cNvSpPr txBox="1"/>
          <p:nvPr/>
        </p:nvSpPr>
        <p:spPr>
          <a:xfrm>
            <a:off x="478475" y="1321150"/>
            <a:ext cx="8275200" cy="36429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FFFFFF"/>
              </a:buClr>
              <a:buSzPts val="2800"/>
              <a:buChar char="●"/>
            </a:pPr>
            <a:r>
              <a:rPr lang="en" sz="2800">
                <a:solidFill>
                  <a:srgbClr val="FFFFFF"/>
                </a:solidFill>
              </a:rPr>
              <a:t>Before treating the missing values we have to understand which </a:t>
            </a:r>
            <a:r>
              <a:rPr lang="en" sz="2800">
                <a:solidFill>
                  <a:srgbClr val="FFFFFF"/>
                </a:solidFill>
              </a:rPr>
              <a:t>k</a:t>
            </a:r>
            <a:r>
              <a:rPr lang="en" sz="2800">
                <a:solidFill>
                  <a:srgbClr val="FFFFFF"/>
                </a:solidFill>
              </a:rPr>
              <a:t>ind of missing mechanism affects each variable. </a:t>
            </a:r>
            <a:endParaRPr sz="2800">
              <a:solidFill>
                <a:srgbClr val="FFFFFF"/>
              </a:solidFill>
            </a:endParaRPr>
          </a:p>
          <a:p>
            <a:pPr indent="-406400" lvl="0" marL="457200" marR="0" rtl="0" algn="l">
              <a:lnSpc>
                <a:spcPct val="100000"/>
              </a:lnSpc>
              <a:spcBef>
                <a:spcPts val="0"/>
              </a:spcBef>
              <a:spcAft>
                <a:spcPts val="0"/>
              </a:spcAft>
              <a:buClr>
                <a:srgbClr val="FFFFFF"/>
              </a:buClr>
              <a:buSzPts val="2800"/>
              <a:buChar char="●"/>
            </a:pPr>
            <a:r>
              <a:rPr lang="en" sz="2800">
                <a:solidFill>
                  <a:srgbClr val="FFFFFF"/>
                </a:solidFill>
              </a:rPr>
              <a:t>The decision on the technique to be used depends on the type of mechanism.</a:t>
            </a:r>
            <a:endParaRPr sz="2800">
              <a:solidFill>
                <a:srgbClr val="FFFFFF"/>
              </a:solidFill>
            </a:endParaRPr>
          </a:p>
          <a:p>
            <a:pPr indent="-406400" lvl="0" marL="457200" marR="0" rtl="0" algn="l">
              <a:lnSpc>
                <a:spcPct val="100000"/>
              </a:lnSpc>
              <a:spcBef>
                <a:spcPts val="0"/>
              </a:spcBef>
              <a:spcAft>
                <a:spcPts val="0"/>
              </a:spcAft>
              <a:buClr>
                <a:srgbClr val="FFFFFF"/>
              </a:buClr>
              <a:buSzPts val="2800"/>
              <a:buChar char="●"/>
            </a:pPr>
            <a:r>
              <a:rPr lang="en" sz="2800">
                <a:solidFill>
                  <a:srgbClr val="FFFFFF"/>
                </a:solidFill>
              </a:rPr>
              <a:t>For each variable we have to decide the correct method to be applied</a:t>
            </a:r>
            <a:endParaRPr sz="28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chemeClr val="lt1"/>
                </a:solidFill>
              </a:rPr>
              <a:t>Data Cleansing</a:t>
            </a:r>
            <a:endParaRPr b="1"/>
          </a:p>
        </p:txBody>
      </p:sp>
      <p:sp>
        <p:nvSpPr>
          <p:cNvPr id="200" name="Google Shape;200;p23"/>
          <p:cNvSpPr txBox="1"/>
          <p:nvPr/>
        </p:nvSpPr>
        <p:spPr>
          <a:xfrm>
            <a:off x="1587950" y="1475625"/>
            <a:ext cx="6522600" cy="355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800">
                <a:solidFill>
                  <a:srgbClr val="FFFFFF"/>
                </a:solidFill>
                <a:latin typeface="Amatic SC"/>
                <a:ea typeface="Amatic SC"/>
                <a:cs typeface="Amatic SC"/>
                <a:sym typeface="Amatic SC"/>
              </a:rPr>
              <a:t>“All data of the real world are generally approximations, more or less close to the reality. Exactness only exists normally in theory or in mathematical abstractions. Thus, frequently, real data can be always improved, because they have always implicit a tolerance or acceptable error subjacent” </a:t>
            </a:r>
            <a:endParaRPr sz="1800">
              <a:solidFill>
                <a:srgbClr val="FFFFFF"/>
              </a:solidFill>
              <a:latin typeface="Caveat"/>
              <a:ea typeface="Caveat"/>
              <a:cs typeface="Caveat"/>
              <a:sym typeface="Caveat"/>
            </a:endParaRPr>
          </a:p>
          <a:p>
            <a:pPr indent="0" lvl="0" marL="0" marR="0" rtl="0" algn="r">
              <a:lnSpc>
                <a:spcPct val="100000"/>
              </a:lnSpc>
              <a:spcBef>
                <a:spcPts val="0"/>
              </a:spcBef>
              <a:spcAft>
                <a:spcPts val="0"/>
              </a:spcAft>
              <a:buClr>
                <a:schemeClr val="dk1"/>
              </a:buClr>
              <a:buSzPts val="1100"/>
              <a:buFont typeface="Arial"/>
              <a:buNone/>
            </a:pPr>
            <a:r>
              <a:rPr lang="en" sz="1800">
                <a:solidFill>
                  <a:srgbClr val="FFFFFF"/>
                </a:solidFill>
                <a:latin typeface="Caveat"/>
                <a:ea typeface="Caveat"/>
                <a:cs typeface="Caveat"/>
                <a:sym typeface="Caveat"/>
              </a:rPr>
              <a:t>António Manuel Abreu Freire Diogo</a:t>
            </a:r>
            <a:endParaRPr sz="1800">
              <a:solidFill>
                <a:srgbClr val="FFFFFF"/>
              </a:solidFill>
              <a:latin typeface="Caveat"/>
              <a:ea typeface="Caveat"/>
              <a:cs typeface="Caveat"/>
              <a:sym typeface="Caveat"/>
            </a:endParaRPr>
          </a:p>
          <a:p>
            <a:pPr indent="0" lvl="0" marL="0" marR="0" rtl="0" algn="r">
              <a:lnSpc>
                <a:spcPct val="100000"/>
              </a:lnSpc>
              <a:spcBef>
                <a:spcPts val="0"/>
              </a:spcBef>
              <a:spcAft>
                <a:spcPts val="0"/>
              </a:spcAft>
              <a:buClr>
                <a:schemeClr val="dk1"/>
              </a:buClr>
              <a:buSzPts val="1100"/>
              <a:buFont typeface="Arial"/>
              <a:buNone/>
            </a:pPr>
            <a:r>
              <a:rPr lang="en" sz="1800">
                <a:solidFill>
                  <a:srgbClr val="FFFFFF"/>
                </a:solidFill>
                <a:latin typeface="Caveat"/>
                <a:ea typeface="Caveat"/>
                <a:cs typeface="Caveat"/>
                <a:sym typeface="Caveat"/>
              </a:rPr>
              <a:t>University of Coimbra</a:t>
            </a:r>
            <a:endParaRPr sz="1800">
              <a:solidFill>
                <a:srgbClr val="FFFFFF"/>
              </a:solidFill>
              <a:latin typeface="Caveat"/>
              <a:ea typeface="Caveat"/>
              <a:cs typeface="Caveat"/>
              <a:sym typeface="Caveat"/>
            </a:endParaRPr>
          </a:p>
          <a:p>
            <a:pPr indent="0" lvl="0" marL="0" marR="0" rtl="0" algn="l">
              <a:lnSpc>
                <a:spcPct val="100000"/>
              </a:lnSpc>
              <a:spcBef>
                <a:spcPts val="0"/>
              </a:spcBef>
              <a:spcAft>
                <a:spcPts val="0"/>
              </a:spcAft>
              <a:buNone/>
            </a:pPr>
            <a:r>
              <a:t/>
            </a:r>
            <a:endParaRPr b="1" sz="2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1"/>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rPr>
              <a:t>Missing Mechanisms</a:t>
            </a:r>
            <a:endParaRPr b="1" sz="3000">
              <a:solidFill>
                <a:srgbClr val="FFFFFF"/>
              </a:solidFill>
            </a:endParaRPr>
          </a:p>
        </p:txBody>
      </p:sp>
      <p:sp>
        <p:nvSpPr>
          <p:cNvPr id="318" name="Google Shape;318;p41"/>
          <p:cNvSpPr txBox="1"/>
          <p:nvPr/>
        </p:nvSpPr>
        <p:spPr>
          <a:xfrm>
            <a:off x="2884250" y="1168750"/>
            <a:ext cx="5575500" cy="364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800">
                <a:solidFill>
                  <a:srgbClr val="FFFF00"/>
                </a:solidFill>
              </a:rPr>
              <a:t>Missing </a:t>
            </a:r>
            <a:r>
              <a:rPr b="1" lang="en" sz="2800">
                <a:solidFill>
                  <a:srgbClr val="FFFF00"/>
                </a:solidFill>
              </a:rPr>
              <a:t>Completely a</a:t>
            </a:r>
            <a:r>
              <a:rPr b="1" lang="en" sz="2800">
                <a:solidFill>
                  <a:srgbClr val="FFFF00"/>
                </a:solidFill>
              </a:rPr>
              <a:t>t Random</a:t>
            </a:r>
            <a:endParaRPr b="1" sz="2800">
              <a:solidFill>
                <a:srgbClr val="FFFF00"/>
              </a:solidFill>
            </a:endParaRPr>
          </a:p>
          <a:p>
            <a:pPr indent="-406400" lvl="0" marL="457200" marR="0" rtl="0" algn="l">
              <a:lnSpc>
                <a:spcPct val="100000"/>
              </a:lnSpc>
              <a:spcBef>
                <a:spcPts val="0"/>
              </a:spcBef>
              <a:spcAft>
                <a:spcPts val="0"/>
              </a:spcAft>
              <a:buClr>
                <a:srgbClr val="FFFFFF"/>
              </a:buClr>
              <a:buSzPts val="2800"/>
              <a:buChar char="●"/>
            </a:pPr>
            <a:r>
              <a:rPr lang="en" sz="2800">
                <a:solidFill>
                  <a:srgbClr val="FFFFFF"/>
                </a:solidFill>
              </a:rPr>
              <a:t>There is no relationship between the missingness of the data and any values, observed or missing.</a:t>
            </a:r>
            <a:endParaRPr sz="2800">
              <a:solidFill>
                <a:srgbClr val="FFFFFF"/>
              </a:solidFill>
            </a:endParaRPr>
          </a:p>
        </p:txBody>
      </p:sp>
      <p:sp>
        <p:nvSpPr>
          <p:cNvPr id="319" name="Google Shape;319;p41"/>
          <p:cNvSpPr txBox="1"/>
          <p:nvPr>
            <p:ph type="title"/>
          </p:nvPr>
        </p:nvSpPr>
        <p:spPr>
          <a:xfrm>
            <a:off x="417575" y="1260800"/>
            <a:ext cx="1837800" cy="48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00"/>
                </a:solidFill>
              </a:rPr>
              <a:t>MCAR</a:t>
            </a:r>
            <a:endParaRPr b="1" sz="1800">
              <a:solidFill>
                <a:srgbClr val="FFFF00"/>
              </a:solidFill>
            </a:endParaRPr>
          </a:p>
        </p:txBody>
      </p:sp>
      <p:sp>
        <p:nvSpPr>
          <p:cNvPr id="320" name="Google Shape;320;p41"/>
          <p:cNvSpPr txBox="1"/>
          <p:nvPr>
            <p:ph type="title"/>
          </p:nvPr>
        </p:nvSpPr>
        <p:spPr>
          <a:xfrm>
            <a:off x="417650" y="2251400"/>
            <a:ext cx="1837800" cy="57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MAR</a:t>
            </a:r>
            <a:endParaRPr b="1" sz="1800">
              <a:solidFill>
                <a:srgbClr val="FFFFFF"/>
              </a:solidFill>
            </a:endParaRPr>
          </a:p>
        </p:txBody>
      </p:sp>
      <p:sp>
        <p:nvSpPr>
          <p:cNvPr id="321" name="Google Shape;321;p41"/>
          <p:cNvSpPr txBox="1"/>
          <p:nvPr>
            <p:ph type="title"/>
          </p:nvPr>
        </p:nvSpPr>
        <p:spPr>
          <a:xfrm>
            <a:off x="417650" y="3318200"/>
            <a:ext cx="1837800" cy="48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MNAR</a:t>
            </a:r>
            <a:endParaRPr b="1" sz="1800">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2"/>
          <p:cNvSpPr txBox="1"/>
          <p:nvPr/>
        </p:nvSpPr>
        <p:spPr>
          <a:xfrm>
            <a:off x="2840675" y="1168750"/>
            <a:ext cx="5959200" cy="364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800">
                <a:solidFill>
                  <a:srgbClr val="FFFF00"/>
                </a:solidFill>
              </a:rPr>
              <a:t>Missing at Random</a:t>
            </a:r>
            <a:endParaRPr b="1" sz="2800">
              <a:solidFill>
                <a:srgbClr val="FFFF00"/>
              </a:solidFill>
            </a:endParaRPr>
          </a:p>
          <a:p>
            <a:pPr indent="-406400" lvl="0" marL="457200" marR="0" rtl="0" algn="l">
              <a:lnSpc>
                <a:spcPct val="100000"/>
              </a:lnSpc>
              <a:spcBef>
                <a:spcPts val="0"/>
              </a:spcBef>
              <a:spcAft>
                <a:spcPts val="0"/>
              </a:spcAft>
              <a:buClr>
                <a:srgbClr val="FFFFFF"/>
              </a:buClr>
              <a:buSzPts val="2800"/>
              <a:buChar char="●"/>
            </a:pPr>
            <a:r>
              <a:rPr lang="en" sz="2800">
                <a:solidFill>
                  <a:srgbClr val="FFFFFF"/>
                </a:solidFill>
              </a:rPr>
              <a:t>The missingness is random but the proportion of missingness differ depending on other variables or the values of the same variable in past observations.</a:t>
            </a:r>
            <a:endParaRPr sz="2800">
              <a:solidFill>
                <a:srgbClr val="FFFFFF"/>
              </a:solidFill>
            </a:endParaRPr>
          </a:p>
        </p:txBody>
      </p:sp>
      <p:sp>
        <p:nvSpPr>
          <p:cNvPr id="327" name="Google Shape;327;p42"/>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rPr>
              <a:t>Missing Mechanisms</a:t>
            </a:r>
            <a:endParaRPr b="1" sz="3000">
              <a:solidFill>
                <a:srgbClr val="FFFFFF"/>
              </a:solidFill>
            </a:endParaRPr>
          </a:p>
        </p:txBody>
      </p:sp>
      <p:sp>
        <p:nvSpPr>
          <p:cNvPr id="328" name="Google Shape;328;p42"/>
          <p:cNvSpPr txBox="1"/>
          <p:nvPr>
            <p:ph type="title"/>
          </p:nvPr>
        </p:nvSpPr>
        <p:spPr>
          <a:xfrm>
            <a:off x="417575" y="1260800"/>
            <a:ext cx="1837800" cy="48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MCAR</a:t>
            </a:r>
            <a:endParaRPr b="1" sz="1800">
              <a:solidFill>
                <a:srgbClr val="FFFFFF"/>
              </a:solidFill>
            </a:endParaRPr>
          </a:p>
        </p:txBody>
      </p:sp>
      <p:sp>
        <p:nvSpPr>
          <p:cNvPr id="329" name="Google Shape;329;p42"/>
          <p:cNvSpPr txBox="1"/>
          <p:nvPr>
            <p:ph type="title"/>
          </p:nvPr>
        </p:nvSpPr>
        <p:spPr>
          <a:xfrm>
            <a:off x="417650" y="2251400"/>
            <a:ext cx="1837800" cy="57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00"/>
                </a:solidFill>
              </a:rPr>
              <a:t>MAR</a:t>
            </a:r>
            <a:endParaRPr b="1" sz="1800">
              <a:solidFill>
                <a:srgbClr val="FFFF00"/>
              </a:solidFill>
            </a:endParaRPr>
          </a:p>
        </p:txBody>
      </p:sp>
      <p:sp>
        <p:nvSpPr>
          <p:cNvPr id="330" name="Google Shape;330;p42"/>
          <p:cNvSpPr txBox="1"/>
          <p:nvPr>
            <p:ph type="title"/>
          </p:nvPr>
        </p:nvSpPr>
        <p:spPr>
          <a:xfrm>
            <a:off x="417650" y="3318200"/>
            <a:ext cx="1837800" cy="48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MNAR</a:t>
            </a:r>
            <a:endParaRPr b="1" sz="1800">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3"/>
          <p:cNvSpPr txBox="1"/>
          <p:nvPr/>
        </p:nvSpPr>
        <p:spPr>
          <a:xfrm>
            <a:off x="2993075" y="1168750"/>
            <a:ext cx="5770500" cy="364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800">
                <a:solidFill>
                  <a:srgbClr val="FFFF00"/>
                </a:solidFill>
              </a:rPr>
              <a:t>Missing Not at Random</a:t>
            </a:r>
            <a:endParaRPr b="1" sz="2800">
              <a:solidFill>
                <a:srgbClr val="FFFF00"/>
              </a:solidFill>
            </a:endParaRPr>
          </a:p>
          <a:p>
            <a:pPr indent="-406400" lvl="0" marL="457200" marR="0" rtl="0" algn="l">
              <a:lnSpc>
                <a:spcPct val="100000"/>
              </a:lnSpc>
              <a:spcBef>
                <a:spcPts val="0"/>
              </a:spcBef>
              <a:spcAft>
                <a:spcPts val="0"/>
              </a:spcAft>
              <a:buClr>
                <a:srgbClr val="FFFFFF"/>
              </a:buClr>
              <a:buSzPts val="2800"/>
              <a:buChar char="●"/>
            </a:pPr>
            <a:r>
              <a:rPr lang="en" sz="2800">
                <a:solidFill>
                  <a:srgbClr val="FFFFFF"/>
                </a:solidFill>
              </a:rPr>
              <a:t>There is an explanation of why the value is missing</a:t>
            </a:r>
            <a:endParaRPr sz="2800">
              <a:solidFill>
                <a:srgbClr val="FFFFFF"/>
              </a:solidFill>
            </a:endParaRPr>
          </a:p>
          <a:p>
            <a:pPr indent="-406400" lvl="0" marL="457200" marR="0" rtl="0" algn="l">
              <a:lnSpc>
                <a:spcPct val="100000"/>
              </a:lnSpc>
              <a:spcBef>
                <a:spcPts val="0"/>
              </a:spcBef>
              <a:spcAft>
                <a:spcPts val="0"/>
              </a:spcAft>
              <a:buClr>
                <a:srgbClr val="FFFFFF"/>
              </a:buClr>
              <a:buSzPts val="2800"/>
              <a:buChar char="●"/>
            </a:pPr>
            <a:r>
              <a:rPr lang="en" sz="2800">
                <a:solidFill>
                  <a:srgbClr val="FFFFFF"/>
                </a:solidFill>
              </a:rPr>
              <a:t>This mechanism is also known as ‘non-ignorable’ missingness</a:t>
            </a:r>
            <a:endParaRPr sz="2800">
              <a:solidFill>
                <a:srgbClr val="FFFFFF"/>
              </a:solidFill>
            </a:endParaRPr>
          </a:p>
          <a:p>
            <a:pPr indent="-406400" lvl="0" marL="457200" marR="0" rtl="0" algn="l">
              <a:lnSpc>
                <a:spcPct val="100000"/>
              </a:lnSpc>
              <a:spcBef>
                <a:spcPts val="0"/>
              </a:spcBef>
              <a:spcAft>
                <a:spcPts val="0"/>
              </a:spcAft>
              <a:buClr>
                <a:srgbClr val="FFFFFF"/>
              </a:buClr>
              <a:buSzPts val="2800"/>
              <a:buChar char="●"/>
            </a:pPr>
            <a:r>
              <a:rPr lang="en" sz="2800">
                <a:solidFill>
                  <a:srgbClr val="FFFFFF"/>
                </a:solidFill>
              </a:rPr>
              <a:t>The process of generation of missingness can be modeled and explained</a:t>
            </a:r>
            <a:endParaRPr sz="2800">
              <a:solidFill>
                <a:srgbClr val="FFFFFF"/>
              </a:solidFill>
            </a:endParaRPr>
          </a:p>
        </p:txBody>
      </p:sp>
      <p:sp>
        <p:nvSpPr>
          <p:cNvPr id="336" name="Google Shape;336;p43"/>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rPr>
              <a:t>Missing Mechanisms</a:t>
            </a:r>
            <a:endParaRPr b="1" sz="3000">
              <a:solidFill>
                <a:srgbClr val="FFFFFF"/>
              </a:solidFill>
            </a:endParaRPr>
          </a:p>
        </p:txBody>
      </p:sp>
      <p:sp>
        <p:nvSpPr>
          <p:cNvPr id="337" name="Google Shape;337;p43"/>
          <p:cNvSpPr txBox="1"/>
          <p:nvPr>
            <p:ph type="title"/>
          </p:nvPr>
        </p:nvSpPr>
        <p:spPr>
          <a:xfrm>
            <a:off x="417575" y="1260800"/>
            <a:ext cx="1837800" cy="48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MCAR</a:t>
            </a:r>
            <a:endParaRPr b="1" sz="1800">
              <a:solidFill>
                <a:srgbClr val="FFFFFF"/>
              </a:solidFill>
            </a:endParaRPr>
          </a:p>
        </p:txBody>
      </p:sp>
      <p:sp>
        <p:nvSpPr>
          <p:cNvPr id="338" name="Google Shape;338;p43"/>
          <p:cNvSpPr txBox="1"/>
          <p:nvPr>
            <p:ph type="title"/>
          </p:nvPr>
        </p:nvSpPr>
        <p:spPr>
          <a:xfrm>
            <a:off x="417650" y="2251400"/>
            <a:ext cx="1837800" cy="57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MAR</a:t>
            </a:r>
            <a:endParaRPr b="1" sz="1800">
              <a:solidFill>
                <a:srgbClr val="FFFFFF"/>
              </a:solidFill>
            </a:endParaRPr>
          </a:p>
        </p:txBody>
      </p:sp>
      <p:sp>
        <p:nvSpPr>
          <p:cNvPr id="339" name="Google Shape;339;p43"/>
          <p:cNvSpPr txBox="1"/>
          <p:nvPr>
            <p:ph type="title"/>
          </p:nvPr>
        </p:nvSpPr>
        <p:spPr>
          <a:xfrm>
            <a:off x="417650" y="3318200"/>
            <a:ext cx="1837800" cy="48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00"/>
                </a:solidFill>
              </a:rPr>
              <a:t>MNAR</a:t>
            </a:r>
            <a:endParaRPr b="1" sz="1800">
              <a:solidFill>
                <a:srgbClr val="FFFF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4"/>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Missing Treatment</a:t>
            </a:r>
            <a:endParaRPr b="1"/>
          </a:p>
        </p:txBody>
      </p:sp>
      <p:sp>
        <p:nvSpPr>
          <p:cNvPr id="345" name="Google Shape;345;p44"/>
          <p:cNvSpPr txBox="1"/>
          <p:nvPr/>
        </p:nvSpPr>
        <p:spPr>
          <a:xfrm>
            <a:off x="478475" y="1321150"/>
            <a:ext cx="8275200" cy="364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800">
                <a:solidFill>
                  <a:srgbClr val="FFFFFF"/>
                </a:solidFill>
              </a:rPr>
              <a:t>Tests for detecting missingness mechanisms</a:t>
            </a:r>
            <a:endParaRPr sz="2800">
              <a:solidFill>
                <a:srgbClr val="FFFFFF"/>
              </a:solidFill>
            </a:endParaRPr>
          </a:p>
          <a:p>
            <a:pPr indent="-406400" lvl="0" marL="457200" marR="0" rtl="0" algn="l">
              <a:lnSpc>
                <a:spcPct val="100000"/>
              </a:lnSpc>
              <a:spcBef>
                <a:spcPts val="0"/>
              </a:spcBef>
              <a:spcAft>
                <a:spcPts val="0"/>
              </a:spcAft>
              <a:buClr>
                <a:srgbClr val="FFFFFF"/>
              </a:buClr>
              <a:buSzPts val="2800"/>
              <a:buChar char="●"/>
            </a:pPr>
            <a:r>
              <a:rPr lang="en" sz="2800">
                <a:solidFill>
                  <a:srgbClr val="FFFFFF"/>
                </a:solidFill>
              </a:rPr>
              <a:t>t</a:t>
            </a:r>
            <a:r>
              <a:rPr lang="en" sz="2800">
                <a:solidFill>
                  <a:srgbClr val="FFFFFF"/>
                </a:solidFill>
              </a:rPr>
              <a:t>-test or chi-square between the values of the records with missing values and those without them (Little technique).</a:t>
            </a:r>
            <a:endParaRPr sz="2800">
              <a:solidFill>
                <a:srgbClr val="FFFFFF"/>
              </a:solidFill>
            </a:endParaRPr>
          </a:p>
          <a:p>
            <a:pPr indent="-406400" lvl="0" marL="457200" marR="0" rtl="0" algn="l">
              <a:lnSpc>
                <a:spcPct val="100000"/>
              </a:lnSpc>
              <a:spcBef>
                <a:spcPts val="0"/>
              </a:spcBef>
              <a:spcAft>
                <a:spcPts val="0"/>
              </a:spcAft>
              <a:buClr>
                <a:srgbClr val="FFFFFF"/>
              </a:buClr>
              <a:buSzPts val="2800"/>
              <a:buChar char="●"/>
            </a:pPr>
            <a:r>
              <a:rPr lang="en" sz="2800">
                <a:solidFill>
                  <a:srgbClr val="FFFFFF"/>
                </a:solidFill>
              </a:rPr>
              <a:t>Histog</a:t>
            </a:r>
            <a:r>
              <a:rPr lang="en" sz="2800">
                <a:solidFill>
                  <a:srgbClr val="FFFFFF"/>
                </a:solidFill>
              </a:rPr>
              <a:t>r</a:t>
            </a:r>
            <a:r>
              <a:rPr lang="en" sz="2800">
                <a:solidFill>
                  <a:srgbClr val="FFFFFF"/>
                </a:solidFill>
              </a:rPr>
              <a:t>am stratified by sub-populations (based on other variables)</a:t>
            </a:r>
            <a:endParaRPr sz="2800">
              <a:solidFill>
                <a:srgbClr val="FFFFFF"/>
              </a:solidFill>
            </a:endParaRPr>
          </a:p>
          <a:p>
            <a:pPr indent="-406400" lvl="0" marL="457200" marR="0" rtl="0" algn="l">
              <a:lnSpc>
                <a:spcPct val="100000"/>
              </a:lnSpc>
              <a:spcBef>
                <a:spcPts val="0"/>
              </a:spcBef>
              <a:spcAft>
                <a:spcPts val="0"/>
              </a:spcAft>
              <a:buClr>
                <a:srgbClr val="FFFFFF"/>
              </a:buClr>
              <a:buSzPts val="2800"/>
              <a:buChar char="●"/>
            </a:pPr>
            <a:r>
              <a:rPr lang="en" sz="2800">
                <a:solidFill>
                  <a:srgbClr val="FFFFFF"/>
                </a:solidFill>
              </a:rPr>
              <a:t>Multivariate analysis of missingness (glm)</a:t>
            </a:r>
            <a:endParaRPr sz="2800">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5"/>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Missing Treatment</a:t>
            </a:r>
            <a:endParaRPr b="1"/>
          </a:p>
        </p:txBody>
      </p:sp>
      <p:sp>
        <p:nvSpPr>
          <p:cNvPr id="351" name="Google Shape;351;p45"/>
          <p:cNvSpPr txBox="1"/>
          <p:nvPr/>
        </p:nvSpPr>
        <p:spPr>
          <a:xfrm>
            <a:off x="468575" y="1203450"/>
            <a:ext cx="8450400" cy="364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800">
                <a:solidFill>
                  <a:srgbClr val="FFFFFF"/>
                </a:solidFill>
              </a:rPr>
              <a:t>M</a:t>
            </a:r>
            <a:r>
              <a:rPr b="1" lang="en" sz="2800">
                <a:solidFill>
                  <a:srgbClr val="FFFFFF"/>
                </a:solidFill>
              </a:rPr>
              <a:t>issingness treatment</a:t>
            </a:r>
            <a:endParaRPr b="1" sz="2800">
              <a:solidFill>
                <a:srgbClr val="FFFFFF"/>
              </a:solidFill>
            </a:endParaRPr>
          </a:p>
          <a:p>
            <a:pPr indent="-381000" lvl="0" marL="457200" marR="0" rtl="0" algn="l">
              <a:lnSpc>
                <a:spcPct val="100000"/>
              </a:lnSpc>
              <a:spcBef>
                <a:spcPts val="0"/>
              </a:spcBef>
              <a:spcAft>
                <a:spcPts val="0"/>
              </a:spcAft>
              <a:buClr>
                <a:srgbClr val="FFFFFF"/>
              </a:buClr>
              <a:buSzPts val="2400"/>
              <a:buChar char="●"/>
            </a:pPr>
            <a:r>
              <a:rPr lang="en" sz="2400">
                <a:solidFill>
                  <a:srgbClr val="FFFFFF"/>
                </a:solidFill>
              </a:rPr>
              <a:t>Listwise deletion</a:t>
            </a:r>
            <a:endParaRPr sz="2400">
              <a:solidFill>
                <a:srgbClr val="FFFFFF"/>
              </a:solidFill>
            </a:endParaRPr>
          </a:p>
          <a:p>
            <a:pPr indent="-381000" lvl="0" marL="457200" marR="0" rtl="0" algn="l">
              <a:lnSpc>
                <a:spcPct val="100000"/>
              </a:lnSpc>
              <a:spcBef>
                <a:spcPts val="0"/>
              </a:spcBef>
              <a:spcAft>
                <a:spcPts val="0"/>
              </a:spcAft>
              <a:buClr>
                <a:srgbClr val="FFFFFF"/>
              </a:buClr>
              <a:buSzPts val="2400"/>
              <a:buChar char="●"/>
            </a:pPr>
            <a:r>
              <a:rPr lang="en" sz="2400">
                <a:solidFill>
                  <a:srgbClr val="FFFFFF"/>
                </a:solidFill>
              </a:rPr>
              <a:t>Categorization</a:t>
            </a:r>
            <a:endParaRPr sz="2400">
              <a:solidFill>
                <a:srgbClr val="FFFFFF"/>
              </a:solidFill>
            </a:endParaRPr>
          </a:p>
          <a:p>
            <a:pPr indent="-381000" lvl="0" marL="457200" marR="0" rtl="0" algn="l">
              <a:lnSpc>
                <a:spcPct val="100000"/>
              </a:lnSpc>
              <a:spcBef>
                <a:spcPts val="0"/>
              </a:spcBef>
              <a:spcAft>
                <a:spcPts val="0"/>
              </a:spcAft>
              <a:buClr>
                <a:srgbClr val="FFFFFF"/>
              </a:buClr>
              <a:buSzPts val="2400"/>
              <a:buChar char="●"/>
            </a:pPr>
            <a:r>
              <a:rPr lang="en" sz="2400">
                <a:solidFill>
                  <a:srgbClr val="FFFFFF"/>
                </a:solidFill>
              </a:rPr>
              <a:t>Constant substitution (mean, median, -9999,0)</a:t>
            </a:r>
            <a:endParaRPr sz="2400">
              <a:solidFill>
                <a:srgbClr val="FFFFFF"/>
              </a:solidFill>
            </a:endParaRPr>
          </a:p>
          <a:p>
            <a:pPr indent="-381000" lvl="0" marL="457200" marR="0" rtl="0" algn="l">
              <a:lnSpc>
                <a:spcPct val="100000"/>
              </a:lnSpc>
              <a:spcBef>
                <a:spcPts val="0"/>
              </a:spcBef>
              <a:spcAft>
                <a:spcPts val="0"/>
              </a:spcAft>
              <a:buClr>
                <a:srgbClr val="FFFFFF"/>
              </a:buClr>
              <a:buSzPts val="2400"/>
              <a:buChar char="●"/>
            </a:pPr>
            <a:r>
              <a:rPr lang="en" sz="2400">
                <a:solidFill>
                  <a:srgbClr val="FFFFFF"/>
                </a:solidFill>
              </a:rPr>
              <a:t>Model Based</a:t>
            </a:r>
            <a:endParaRPr sz="2400">
              <a:solidFill>
                <a:srgbClr val="FFFFFF"/>
              </a:solidFill>
            </a:endParaRPr>
          </a:p>
          <a:p>
            <a:pPr indent="-381000" lvl="1" marL="914400" marR="0" rtl="0" algn="l">
              <a:lnSpc>
                <a:spcPct val="100000"/>
              </a:lnSpc>
              <a:spcBef>
                <a:spcPts val="0"/>
              </a:spcBef>
              <a:spcAft>
                <a:spcPts val="0"/>
              </a:spcAft>
              <a:buClr>
                <a:srgbClr val="FFFFFF"/>
              </a:buClr>
              <a:buSzPts val="2400"/>
              <a:buChar char="○"/>
            </a:pPr>
            <a:r>
              <a:rPr lang="en" sz="2400">
                <a:solidFill>
                  <a:srgbClr val="FFFFFF"/>
                </a:solidFill>
              </a:rPr>
              <a:t>M</a:t>
            </a:r>
            <a:r>
              <a:rPr lang="en" sz="2400">
                <a:solidFill>
                  <a:srgbClr val="FFFFFF"/>
                </a:solidFill>
              </a:rPr>
              <a:t>aximum Likelihood</a:t>
            </a:r>
            <a:endParaRPr sz="2400">
              <a:solidFill>
                <a:srgbClr val="FFFFFF"/>
              </a:solidFill>
            </a:endParaRPr>
          </a:p>
          <a:p>
            <a:pPr indent="-381000" lvl="1" marL="914400" marR="0" rtl="0" algn="l">
              <a:lnSpc>
                <a:spcPct val="100000"/>
              </a:lnSpc>
              <a:spcBef>
                <a:spcPts val="0"/>
              </a:spcBef>
              <a:spcAft>
                <a:spcPts val="0"/>
              </a:spcAft>
              <a:buClr>
                <a:srgbClr val="FFFFFF"/>
              </a:buClr>
              <a:buSzPts val="2400"/>
              <a:buChar char="○"/>
            </a:pPr>
            <a:r>
              <a:rPr lang="en" sz="2400">
                <a:solidFill>
                  <a:srgbClr val="FFFFFF"/>
                </a:solidFill>
              </a:rPr>
              <a:t>KNN approximation</a:t>
            </a:r>
            <a:endParaRPr sz="2400">
              <a:solidFill>
                <a:srgbClr val="FFFFFF"/>
              </a:solidFill>
            </a:endParaRPr>
          </a:p>
          <a:p>
            <a:pPr indent="-381000" lvl="0" marL="457200" rtl="0" algn="l">
              <a:spcBef>
                <a:spcPts val="0"/>
              </a:spcBef>
              <a:spcAft>
                <a:spcPts val="0"/>
              </a:spcAft>
              <a:buClr>
                <a:srgbClr val="FFFFFF"/>
              </a:buClr>
              <a:buSzPts val="2400"/>
              <a:buChar char="●"/>
            </a:pPr>
            <a:r>
              <a:rPr lang="en" sz="2400">
                <a:solidFill>
                  <a:srgbClr val="FFFFFF"/>
                </a:solidFill>
              </a:rPr>
              <a:t>Multiple Imputation </a:t>
            </a:r>
            <a:r>
              <a:rPr lang="en" sz="1800">
                <a:solidFill>
                  <a:srgbClr val="FFFFFF"/>
                </a:solidFill>
              </a:rPr>
              <a:t>(MICE=Multiple Imputation by Chained Equations)</a:t>
            </a:r>
            <a:endParaRPr sz="1800">
              <a:solidFill>
                <a:srgbClr val="FFFFFF"/>
              </a:solidFill>
            </a:endParaRPr>
          </a:p>
          <a:p>
            <a:pPr indent="-381000" lvl="0" marL="457200" rtl="0" algn="l">
              <a:spcBef>
                <a:spcPts val="0"/>
              </a:spcBef>
              <a:spcAft>
                <a:spcPts val="0"/>
              </a:spcAft>
              <a:buClr>
                <a:srgbClr val="FFFFFF"/>
              </a:buClr>
              <a:buSzPts val="2400"/>
              <a:buChar char="●"/>
            </a:pPr>
            <a:r>
              <a:rPr lang="en" sz="2400">
                <a:solidFill>
                  <a:srgbClr val="FFFFFF"/>
                </a:solidFill>
              </a:rPr>
              <a:t>MIDAS </a:t>
            </a:r>
            <a:r>
              <a:rPr lang="en" sz="1800">
                <a:solidFill>
                  <a:srgbClr val="FFFFFF"/>
                </a:solidFill>
              </a:rPr>
              <a:t>(Multiple Imputation with Denoising Autoencoders)</a:t>
            </a:r>
            <a:endParaRPr sz="1800">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6"/>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Missing Treatment</a:t>
            </a:r>
            <a:endParaRPr b="1"/>
          </a:p>
        </p:txBody>
      </p:sp>
      <p:sp>
        <p:nvSpPr>
          <p:cNvPr id="357" name="Google Shape;357;p46"/>
          <p:cNvSpPr txBox="1"/>
          <p:nvPr/>
        </p:nvSpPr>
        <p:spPr>
          <a:xfrm>
            <a:off x="478475" y="1244950"/>
            <a:ext cx="8275200" cy="364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800">
                <a:solidFill>
                  <a:srgbClr val="FFFFFF"/>
                </a:solidFill>
              </a:rPr>
              <a:t>Missingness treatment</a:t>
            </a:r>
            <a:endParaRPr b="1" sz="2800">
              <a:solidFill>
                <a:srgbClr val="FFFFFF"/>
              </a:solidFill>
            </a:endParaRPr>
          </a:p>
          <a:p>
            <a:pPr indent="-393700" lvl="0" marL="457200" rtl="0" algn="l">
              <a:spcBef>
                <a:spcPts val="0"/>
              </a:spcBef>
              <a:spcAft>
                <a:spcPts val="0"/>
              </a:spcAft>
              <a:buClr>
                <a:srgbClr val="FFFFFF"/>
              </a:buClr>
              <a:buSzPts val="2600"/>
              <a:buChar char="●"/>
            </a:pPr>
            <a:r>
              <a:rPr lang="en" sz="2600">
                <a:solidFill>
                  <a:srgbClr val="FFFFFF"/>
                </a:solidFill>
              </a:rPr>
              <a:t>Create a random subsample of the population (learning group)</a:t>
            </a:r>
            <a:endParaRPr sz="2600">
              <a:solidFill>
                <a:srgbClr val="FFFFFF"/>
              </a:solidFill>
            </a:endParaRPr>
          </a:p>
          <a:p>
            <a:pPr indent="-393700" lvl="0" marL="457200" rtl="0" algn="l">
              <a:spcBef>
                <a:spcPts val="0"/>
              </a:spcBef>
              <a:spcAft>
                <a:spcPts val="0"/>
              </a:spcAft>
              <a:buClr>
                <a:srgbClr val="FFFFFF"/>
              </a:buClr>
              <a:buSzPts val="2600"/>
              <a:buChar char="●"/>
            </a:pPr>
            <a:r>
              <a:rPr lang="en" sz="2600">
                <a:solidFill>
                  <a:srgbClr val="FFFFFF"/>
                </a:solidFill>
              </a:rPr>
              <a:t>Use a regression to model the value of X.</a:t>
            </a:r>
            <a:endParaRPr sz="2600">
              <a:solidFill>
                <a:srgbClr val="FFFFFF"/>
              </a:solidFill>
            </a:endParaRPr>
          </a:p>
          <a:p>
            <a:pPr indent="-393700" lvl="0" marL="457200" rtl="0" algn="l">
              <a:spcBef>
                <a:spcPts val="0"/>
              </a:spcBef>
              <a:spcAft>
                <a:spcPts val="0"/>
              </a:spcAft>
              <a:buClr>
                <a:srgbClr val="FFFFFF"/>
              </a:buClr>
              <a:buSzPts val="2600"/>
              <a:buChar char="●"/>
            </a:pPr>
            <a:r>
              <a:rPr lang="en" sz="2600">
                <a:solidFill>
                  <a:srgbClr val="FFFFFF"/>
                </a:solidFill>
              </a:rPr>
              <a:t>Check if the imputed X (X</a:t>
            </a:r>
            <a:r>
              <a:rPr baseline="-25000" lang="en" sz="2600">
                <a:solidFill>
                  <a:srgbClr val="FFFFFF"/>
                </a:solidFill>
              </a:rPr>
              <a:t>imp</a:t>
            </a:r>
            <a:r>
              <a:rPr lang="en" sz="2600">
                <a:solidFill>
                  <a:srgbClr val="FFFFFF"/>
                </a:solidFill>
              </a:rPr>
              <a:t>) has the same distribution of X and if it has a high correlation with the original X</a:t>
            </a:r>
            <a:endParaRPr sz="2600">
              <a:solidFill>
                <a:srgbClr val="FFFFFF"/>
              </a:solidFill>
            </a:endParaRPr>
          </a:p>
          <a:p>
            <a:pPr indent="-393700" lvl="0" marL="457200" rtl="0" algn="l">
              <a:spcBef>
                <a:spcPts val="0"/>
              </a:spcBef>
              <a:spcAft>
                <a:spcPts val="0"/>
              </a:spcAft>
              <a:buClr>
                <a:srgbClr val="FFFFFF"/>
              </a:buClr>
              <a:buSzPts val="2600"/>
              <a:buChar char="●"/>
            </a:pPr>
            <a:r>
              <a:rPr lang="en" sz="2600">
                <a:solidFill>
                  <a:srgbClr val="FFFFFF"/>
                </a:solidFill>
              </a:rPr>
              <a:t>Use the imputed X</a:t>
            </a:r>
            <a:r>
              <a:rPr baseline="-25000" lang="en" sz="2600">
                <a:solidFill>
                  <a:srgbClr val="FFFFFF"/>
                </a:solidFill>
              </a:rPr>
              <a:t>imp</a:t>
            </a:r>
            <a:r>
              <a:rPr lang="en" sz="2600">
                <a:solidFill>
                  <a:srgbClr val="FFFFFF"/>
                </a:solidFill>
              </a:rPr>
              <a:t> to model Y</a:t>
            </a:r>
            <a:endParaRPr sz="26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Data Cleansing</a:t>
            </a:r>
            <a:endParaRPr b="1"/>
          </a:p>
        </p:txBody>
      </p:sp>
      <p:sp>
        <p:nvSpPr>
          <p:cNvPr id="206" name="Google Shape;206;p24"/>
          <p:cNvSpPr txBox="1"/>
          <p:nvPr/>
        </p:nvSpPr>
        <p:spPr>
          <a:xfrm>
            <a:off x="478475" y="1321150"/>
            <a:ext cx="8275200" cy="36429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rgbClr val="FFFFFF"/>
              </a:buClr>
              <a:buSzPts val="2800"/>
              <a:buChar char="●"/>
            </a:pPr>
            <a:r>
              <a:rPr lang="en" sz="2800">
                <a:solidFill>
                  <a:srgbClr val="FFFFFF"/>
                </a:solidFill>
              </a:rPr>
              <a:t>The data cleansing process include the treatment of the data to achieve </a:t>
            </a:r>
            <a:r>
              <a:rPr lang="en" sz="2800">
                <a:solidFill>
                  <a:srgbClr val="FFFFFF"/>
                </a:solidFill>
              </a:rPr>
              <a:t>completeness</a:t>
            </a:r>
            <a:r>
              <a:rPr lang="en" sz="2800">
                <a:solidFill>
                  <a:srgbClr val="FFFFFF"/>
                </a:solidFill>
              </a:rPr>
              <a:t> and reduce the bias caused by errors on the data.</a:t>
            </a:r>
            <a:endParaRPr sz="2800">
              <a:solidFill>
                <a:srgbClr val="FFFFFF"/>
              </a:solidFill>
            </a:endParaRPr>
          </a:p>
          <a:p>
            <a:pPr indent="-406400" lvl="0" marL="457200" rtl="0" algn="l">
              <a:spcBef>
                <a:spcPts val="0"/>
              </a:spcBef>
              <a:spcAft>
                <a:spcPts val="0"/>
              </a:spcAft>
              <a:buClr>
                <a:srgbClr val="FFFFFF"/>
              </a:buClr>
              <a:buSzPts val="2800"/>
              <a:buChar char="●"/>
            </a:pPr>
            <a:r>
              <a:rPr lang="en" sz="2800">
                <a:solidFill>
                  <a:srgbClr val="FFFFFF"/>
                </a:solidFill>
              </a:rPr>
              <a:t>Data cleansing includes:</a:t>
            </a:r>
            <a:endParaRPr sz="2800">
              <a:solidFill>
                <a:srgbClr val="FFFFFF"/>
              </a:solidFill>
            </a:endParaRPr>
          </a:p>
          <a:p>
            <a:pPr indent="-406400" lvl="1" marL="914400" rtl="0" algn="l">
              <a:spcBef>
                <a:spcPts val="0"/>
              </a:spcBef>
              <a:spcAft>
                <a:spcPts val="0"/>
              </a:spcAft>
              <a:buClr>
                <a:schemeClr val="lt1"/>
              </a:buClr>
              <a:buSzPts val="2800"/>
              <a:buChar char="○"/>
            </a:pPr>
            <a:r>
              <a:rPr lang="en" sz="2800">
                <a:solidFill>
                  <a:schemeClr val="lt1"/>
                </a:solidFill>
              </a:rPr>
              <a:t>Treatment of </a:t>
            </a:r>
            <a:r>
              <a:rPr b="1" lang="en" sz="2800">
                <a:solidFill>
                  <a:srgbClr val="FFFF00"/>
                </a:solidFill>
              </a:rPr>
              <a:t>outliers</a:t>
            </a:r>
            <a:endParaRPr b="1" sz="2800">
              <a:solidFill>
                <a:srgbClr val="FFFF00"/>
              </a:solidFill>
            </a:endParaRPr>
          </a:p>
          <a:p>
            <a:pPr indent="-406400" lvl="1" marL="914400" rtl="0" algn="l">
              <a:spcBef>
                <a:spcPts val="0"/>
              </a:spcBef>
              <a:spcAft>
                <a:spcPts val="0"/>
              </a:spcAft>
              <a:buClr>
                <a:srgbClr val="FFFFFF"/>
              </a:buClr>
              <a:buSzPts val="2800"/>
              <a:buChar char="○"/>
            </a:pPr>
            <a:r>
              <a:rPr lang="en" sz="2800">
                <a:solidFill>
                  <a:srgbClr val="FFFFFF"/>
                </a:solidFill>
              </a:rPr>
              <a:t>Treatment of </a:t>
            </a:r>
            <a:r>
              <a:rPr b="1" lang="en" sz="2800">
                <a:solidFill>
                  <a:srgbClr val="FFFF00"/>
                </a:solidFill>
              </a:rPr>
              <a:t>missingness</a:t>
            </a:r>
            <a:endParaRPr b="1" sz="2800">
              <a:solidFill>
                <a:srgbClr val="FFFF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Outliers</a:t>
            </a:r>
            <a:endParaRPr b="1"/>
          </a:p>
        </p:txBody>
      </p:sp>
      <p:sp>
        <p:nvSpPr>
          <p:cNvPr id="212" name="Google Shape;212;p25"/>
          <p:cNvSpPr txBox="1"/>
          <p:nvPr/>
        </p:nvSpPr>
        <p:spPr>
          <a:xfrm>
            <a:off x="554675" y="1168750"/>
            <a:ext cx="8075400" cy="36429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rgbClr val="FFFFFF"/>
              </a:buClr>
              <a:buSzPts val="2800"/>
              <a:buChar char="●"/>
            </a:pPr>
            <a:r>
              <a:rPr lang="en" sz="2800">
                <a:solidFill>
                  <a:srgbClr val="FFFFFF"/>
                </a:solidFill>
              </a:rPr>
              <a:t>Outliers are extreme values that deviate from other observations on data , they may indicate a variability in a measurement, experimental errors or a novelty. </a:t>
            </a:r>
            <a:endParaRPr sz="2800">
              <a:solidFill>
                <a:srgbClr val="FFFFFF"/>
              </a:solidFill>
            </a:endParaRPr>
          </a:p>
          <a:p>
            <a:pPr indent="-406400" lvl="0" marL="457200" rtl="0" algn="l">
              <a:spcBef>
                <a:spcPts val="0"/>
              </a:spcBef>
              <a:spcAft>
                <a:spcPts val="0"/>
              </a:spcAft>
              <a:buClr>
                <a:srgbClr val="FFFFFF"/>
              </a:buClr>
              <a:buSzPts val="2800"/>
              <a:buChar char="●"/>
            </a:pPr>
            <a:r>
              <a:rPr lang="en" sz="2800">
                <a:solidFill>
                  <a:srgbClr val="FFFFFF"/>
                </a:solidFill>
              </a:rPr>
              <a:t>Type of outliers:</a:t>
            </a:r>
            <a:endParaRPr sz="2800">
              <a:solidFill>
                <a:srgbClr val="FFFFFF"/>
              </a:solidFill>
            </a:endParaRPr>
          </a:p>
          <a:p>
            <a:pPr indent="-406400" lvl="1" marL="914400" rtl="0" algn="l">
              <a:spcBef>
                <a:spcPts val="0"/>
              </a:spcBef>
              <a:spcAft>
                <a:spcPts val="0"/>
              </a:spcAft>
              <a:buClr>
                <a:srgbClr val="FFFFFF"/>
              </a:buClr>
              <a:buSzPts val="2800"/>
              <a:buChar char="○"/>
            </a:pPr>
            <a:r>
              <a:rPr lang="en" sz="2800">
                <a:solidFill>
                  <a:srgbClr val="FFFFFF"/>
                </a:solidFill>
              </a:rPr>
              <a:t>Univariate</a:t>
            </a:r>
            <a:endParaRPr sz="2800">
              <a:solidFill>
                <a:srgbClr val="FFFFFF"/>
              </a:solidFill>
            </a:endParaRPr>
          </a:p>
          <a:p>
            <a:pPr indent="-406400" lvl="1" marL="914400" rtl="0" algn="l">
              <a:spcBef>
                <a:spcPts val="0"/>
              </a:spcBef>
              <a:spcAft>
                <a:spcPts val="0"/>
              </a:spcAft>
              <a:buClr>
                <a:srgbClr val="FFFFFF"/>
              </a:buClr>
              <a:buSzPts val="2800"/>
              <a:buChar char="○"/>
            </a:pPr>
            <a:r>
              <a:rPr lang="en" sz="2800">
                <a:solidFill>
                  <a:srgbClr val="FFFFFF"/>
                </a:solidFill>
              </a:rPr>
              <a:t>Multivariate</a:t>
            </a:r>
            <a:endParaRPr sz="28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Outliers</a:t>
            </a:r>
            <a:endParaRPr b="1"/>
          </a:p>
        </p:txBody>
      </p:sp>
      <p:sp>
        <p:nvSpPr>
          <p:cNvPr id="218" name="Google Shape;218;p26"/>
          <p:cNvSpPr txBox="1"/>
          <p:nvPr/>
        </p:nvSpPr>
        <p:spPr>
          <a:xfrm>
            <a:off x="358200" y="1313375"/>
            <a:ext cx="8275200" cy="3639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2800">
                <a:solidFill>
                  <a:srgbClr val="FFFFFF"/>
                </a:solidFill>
              </a:rPr>
              <a:t>Outliers can be also classified as:</a:t>
            </a:r>
            <a:endParaRPr b="1" sz="2800">
              <a:solidFill>
                <a:srgbClr val="FFFFFF"/>
              </a:solidFill>
            </a:endParaRPr>
          </a:p>
          <a:p>
            <a:pPr indent="-381000" lvl="1" marL="914400" rtl="0" algn="l">
              <a:spcBef>
                <a:spcPts val="0"/>
              </a:spcBef>
              <a:spcAft>
                <a:spcPts val="0"/>
              </a:spcAft>
              <a:buClr>
                <a:srgbClr val="FFFFFF"/>
              </a:buClr>
              <a:buSzPts val="2400"/>
              <a:buChar char="○"/>
            </a:pPr>
            <a:r>
              <a:rPr lang="en" sz="2400">
                <a:solidFill>
                  <a:srgbClr val="FFFF00"/>
                </a:solidFill>
              </a:rPr>
              <a:t>Point outliers</a:t>
            </a:r>
            <a:r>
              <a:rPr lang="en" sz="2400">
                <a:solidFill>
                  <a:srgbClr val="FFFFFF"/>
                </a:solidFill>
              </a:rPr>
              <a:t>: are single data points that lay far from the rest of the distribution. </a:t>
            </a:r>
            <a:endParaRPr sz="2400">
              <a:solidFill>
                <a:srgbClr val="FFFFFF"/>
              </a:solidFill>
            </a:endParaRPr>
          </a:p>
          <a:p>
            <a:pPr indent="-381000" lvl="1" marL="914400" rtl="0" algn="l">
              <a:spcBef>
                <a:spcPts val="0"/>
              </a:spcBef>
              <a:spcAft>
                <a:spcPts val="0"/>
              </a:spcAft>
              <a:buClr>
                <a:srgbClr val="FFFFFF"/>
              </a:buClr>
              <a:buSzPts val="2400"/>
              <a:buChar char="○"/>
            </a:pPr>
            <a:r>
              <a:rPr lang="en" sz="2400">
                <a:solidFill>
                  <a:srgbClr val="FFFF00"/>
                </a:solidFill>
              </a:rPr>
              <a:t>Contextual outliers</a:t>
            </a:r>
            <a:r>
              <a:rPr lang="en" sz="2400">
                <a:solidFill>
                  <a:srgbClr val="FFFFFF"/>
                </a:solidFill>
              </a:rPr>
              <a:t>: can be noise in data, such as background noise signals. </a:t>
            </a:r>
            <a:endParaRPr sz="2400">
              <a:solidFill>
                <a:srgbClr val="FFFFFF"/>
              </a:solidFill>
            </a:endParaRPr>
          </a:p>
          <a:p>
            <a:pPr indent="-381000" lvl="1" marL="914400" rtl="0" algn="l">
              <a:spcBef>
                <a:spcPts val="0"/>
              </a:spcBef>
              <a:spcAft>
                <a:spcPts val="0"/>
              </a:spcAft>
              <a:buClr>
                <a:srgbClr val="FFFFFF"/>
              </a:buClr>
              <a:buSzPts val="2400"/>
              <a:buChar char="○"/>
            </a:pPr>
            <a:r>
              <a:rPr lang="en" sz="2400">
                <a:solidFill>
                  <a:srgbClr val="FFFF00"/>
                </a:solidFill>
              </a:rPr>
              <a:t>Collective outliers</a:t>
            </a:r>
            <a:r>
              <a:rPr lang="en" sz="2400">
                <a:solidFill>
                  <a:srgbClr val="FFFFFF"/>
                </a:solidFill>
              </a:rPr>
              <a:t>: can be subsets of “novelties” in data such as a signal that may indicate the discovery of new phenomena.</a:t>
            </a:r>
            <a:endParaRPr sz="24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Outliers</a:t>
            </a:r>
            <a:endParaRPr b="1"/>
          </a:p>
        </p:txBody>
      </p:sp>
      <p:sp>
        <p:nvSpPr>
          <p:cNvPr id="224" name="Google Shape;224;p27"/>
          <p:cNvSpPr txBox="1"/>
          <p:nvPr/>
        </p:nvSpPr>
        <p:spPr>
          <a:xfrm>
            <a:off x="300900" y="1116400"/>
            <a:ext cx="8436000" cy="3816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2800">
                <a:solidFill>
                  <a:srgbClr val="FFFFFF"/>
                </a:solidFill>
              </a:rPr>
              <a:t>Causes of o</a:t>
            </a:r>
            <a:r>
              <a:rPr b="1" lang="en" sz="2800">
                <a:solidFill>
                  <a:srgbClr val="FFFFFF"/>
                </a:solidFill>
              </a:rPr>
              <a:t>utlier measures:</a:t>
            </a:r>
            <a:endParaRPr b="1" sz="2800">
              <a:solidFill>
                <a:srgbClr val="FFFFFF"/>
              </a:solidFill>
            </a:endParaRPr>
          </a:p>
          <a:p>
            <a:pPr indent="-355600" lvl="1" marL="914400" rtl="0" algn="l">
              <a:spcBef>
                <a:spcPts val="0"/>
              </a:spcBef>
              <a:spcAft>
                <a:spcPts val="0"/>
              </a:spcAft>
              <a:buClr>
                <a:srgbClr val="FFFFFF"/>
              </a:buClr>
              <a:buSzPts val="2000"/>
              <a:buChar char="○"/>
            </a:pPr>
            <a:r>
              <a:rPr lang="en" sz="2000">
                <a:solidFill>
                  <a:srgbClr val="FFFFFF"/>
                </a:solidFill>
              </a:rPr>
              <a:t>Data entry errors (human errors)</a:t>
            </a:r>
            <a:endParaRPr sz="2000">
              <a:solidFill>
                <a:srgbClr val="FFFFFF"/>
              </a:solidFill>
            </a:endParaRPr>
          </a:p>
          <a:p>
            <a:pPr indent="-355600" lvl="1" marL="914400" rtl="0" algn="l">
              <a:spcBef>
                <a:spcPts val="0"/>
              </a:spcBef>
              <a:spcAft>
                <a:spcPts val="0"/>
              </a:spcAft>
              <a:buClr>
                <a:srgbClr val="FFFFFF"/>
              </a:buClr>
              <a:buSzPts val="2000"/>
              <a:buChar char="○"/>
            </a:pPr>
            <a:r>
              <a:rPr lang="en" sz="2000">
                <a:solidFill>
                  <a:srgbClr val="FFFFFF"/>
                </a:solidFill>
              </a:rPr>
              <a:t>Measurement errors (instrument errors)</a:t>
            </a:r>
            <a:endParaRPr sz="2000">
              <a:solidFill>
                <a:srgbClr val="FFFFFF"/>
              </a:solidFill>
            </a:endParaRPr>
          </a:p>
          <a:p>
            <a:pPr indent="-355600" lvl="1" marL="914400" rtl="0" algn="l">
              <a:spcBef>
                <a:spcPts val="0"/>
              </a:spcBef>
              <a:spcAft>
                <a:spcPts val="0"/>
              </a:spcAft>
              <a:buClr>
                <a:srgbClr val="FFFFFF"/>
              </a:buClr>
              <a:buSzPts val="2000"/>
              <a:buChar char="○"/>
            </a:pPr>
            <a:r>
              <a:rPr lang="en" sz="2000">
                <a:solidFill>
                  <a:srgbClr val="FFFFFF"/>
                </a:solidFill>
              </a:rPr>
              <a:t>Experimental errors (data extraction or experiment planning/executing errors)</a:t>
            </a:r>
            <a:endParaRPr sz="2000">
              <a:solidFill>
                <a:srgbClr val="FFFFFF"/>
              </a:solidFill>
            </a:endParaRPr>
          </a:p>
          <a:p>
            <a:pPr indent="-355600" lvl="1" marL="914400" rtl="0" algn="l">
              <a:spcBef>
                <a:spcPts val="0"/>
              </a:spcBef>
              <a:spcAft>
                <a:spcPts val="0"/>
              </a:spcAft>
              <a:buClr>
                <a:srgbClr val="FFFFFF"/>
              </a:buClr>
              <a:buSzPts val="2000"/>
              <a:buChar char="○"/>
            </a:pPr>
            <a:r>
              <a:rPr lang="en" sz="2000">
                <a:solidFill>
                  <a:srgbClr val="FFFFFF"/>
                </a:solidFill>
              </a:rPr>
              <a:t>Intentional (dummy outliers made to test detection methods)</a:t>
            </a:r>
            <a:endParaRPr sz="2000">
              <a:solidFill>
                <a:srgbClr val="FFFFFF"/>
              </a:solidFill>
            </a:endParaRPr>
          </a:p>
          <a:p>
            <a:pPr indent="-355600" lvl="1" marL="914400" rtl="0" algn="l">
              <a:spcBef>
                <a:spcPts val="0"/>
              </a:spcBef>
              <a:spcAft>
                <a:spcPts val="0"/>
              </a:spcAft>
              <a:buClr>
                <a:srgbClr val="FFFFFF"/>
              </a:buClr>
              <a:buSzPts val="2000"/>
              <a:buChar char="○"/>
            </a:pPr>
            <a:r>
              <a:rPr lang="en" sz="2000">
                <a:solidFill>
                  <a:srgbClr val="FFFFFF"/>
                </a:solidFill>
              </a:rPr>
              <a:t>Data processing errors (data manipulation or data set unintended mutations)</a:t>
            </a:r>
            <a:endParaRPr sz="2000">
              <a:solidFill>
                <a:srgbClr val="FFFFFF"/>
              </a:solidFill>
            </a:endParaRPr>
          </a:p>
          <a:p>
            <a:pPr indent="-355600" lvl="1" marL="914400" rtl="0" algn="l">
              <a:spcBef>
                <a:spcPts val="0"/>
              </a:spcBef>
              <a:spcAft>
                <a:spcPts val="0"/>
              </a:spcAft>
              <a:buClr>
                <a:srgbClr val="FFFFFF"/>
              </a:buClr>
              <a:buSzPts val="2000"/>
              <a:buChar char="○"/>
            </a:pPr>
            <a:r>
              <a:rPr lang="en" sz="2000">
                <a:solidFill>
                  <a:srgbClr val="FFFFFF"/>
                </a:solidFill>
              </a:rPr>
              <a:t>Sampling errors (extracting or mixing data from wrong or various sources)</a:t>
            </a:r>
            <a:endParaRPr sz="2000">
              <a:solidFill>
                <a:srgbClr val="FFFFFF"/>
              </a:solidFill>
            </a:endParaRPr>
          </a:p>
          <a:p>
            <a:pPr indent="-355600" lvl="1" marL="914400" rtl="0" algn="l">
              <a:spcBef>
                <a:spcPts val="0"/>
              </a:spcBef>
              <a:spcAft>
                <a:spcPts val="0"/>
              </a:spcAft>
              <a:buClr>
                <a:srgbClr val="FFFFFF"/>
              </a:buClr>
              <a:buSzPts val="2000"/>
              <a:buChar char="○"/>
            </a:pPr>
            <a:r>
              <a:rPr lang="en" sz="2000">
                <a:solidFill>
                  <a:srgbClr val="FFFFFF"/>
                </a:solidFill>
              </a:rPr>
              <a:t>Natural (not an error, novelties in data)</a:t>
            </a:r>
            <a:endParaRPr sz="2000">
              <a:solidFill>
                <a:srgbClr val="FFFF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Outliers</a:t>
            </a:r>
            <a:endParaRPr b="1"/>
          </a:p>
        </p:txBody>
      </p:sp>
      <p:sp>
        <p:nvSpPr>
          <p:cNvPr id="230" name="Google Shape;230;p28"/>
          <p:cNvSpPr txBox="1"/>
          <p:nvPr/>
        </p:nvSpPr>
        <p:spPr>
          <a:xfrm>
            <a:off x="510600" y="1208000"/>
            <a:ext cx="8128200" cy="355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800">
                <a:solidFill>
                  <a:srgbClr val="FFFFFF"/>
                </a:solidFill>
              </a:rPr>
              <a:t>Methods for outlier detection:</a:t>
            </a:r>
            <a:endParaRPr b="1" sz="2800">
              <a:solidFill>
                <a:srgbClr val="FFFFFF"/>
              </a:solidFill>
            </a:endParaRPr>
          </a:p>
          <a:p>
            <a:pPr indent="-393700" lvl="0" marL="457200" marR="0" rtl="0" algn="l">
              <a:lnSpc>
                <a:spcPct val="100000"/>
              </a:lnSpc>
              <a:spcBef>
                <a:spcPts val="0"/>
              </a:spcBef>
              <a:spcAft>
                <a:spcPts val="0"/>
              </a:spcAft>
              <a:buClr>
                <a:srgbClr val="FFFF00"/>
              </a:buClr>
              <a:buSzPts val="2600"/>
              <a:buChar char="●"/>
            </a:pPr>
            <a:r>
              <a:rPr lang="en" sz="2600">
                <a:solidFill>
                  <a:srgbClr val="FFFF00"/>
                </a:solidFill>
              </a:rPr>
              <a:t>Extreme Value Analysis</a:t>
            </a:r>
            <a:endParaRPr sz="2600">
              <a:solidFill>
                <a:srgbClr val="FFFF00"/>
              </a:solidFill>
            </a:endParaRPr>
          </a:p>
          <a:p>
            <a:pPr indent="-393700" lvl="0" marL="457200" rtl="0" algn="l">
              <a:spcBef>
                <a:spcPts val="0"/>
              </a:spcBef>
              <a:spcAft>
                <a:spcPts val="0"/>
              </a:spcAft>
              <a:buClr>
                <a:schemeClr val="lt1"/>
              </a:buClr>
              <a:buSzPts val="2600"/>
              <a:buChar char="●"/>
            </a:pPr>
            <a:r>
              <a:rPr lang="en" sz="2600">
                <a:solidFill>
                  <a:schemeClr val="lt1"/>
                </a:solidFill>
              </a:rPr>
              <a:t>Proximity Based Models (non-parametric)</a:t>
            </a:r>
            <a:endParaRPr sz="2600">
              <a:solidFill>
                <a:schemeClr val="lt1"/>
              </a:solidFill>
            </a:endParaRPr>
          </a:p>
          <a:p>
            <a:pPr indent="-393700" lvl="0" marL="457200" rtl="0" algn="l">
              <a:spcBef>
                <a:spcPts val="0"/>
              </a:spcBef>
              <a:spcAft>
                <a:spcPts val="0"/>
              </a:spcAft>
              <a:buClr>
                <a:schemeClr val="lt1"/>
              </a:buClr>
              <a:buSzPts val="2600"/>
              <a:buChar char="●"/>
            </a:pPr>
            <a:r>
              <a:rPr lang="en" sz="2600">
                <a:solidFill>
                  <a:schemeClr val="lt1"/>
                </a:solidFill>
              </a:rPr>
              <a:t>High Dimensional Outlier Detection Methods (high dimensional sparse data)</a:t>
            </a:r>
            <a:endParaRPr sz="2800">
              <a:solidFill>
                <a:schemeClr val="lt1"/>
              </a:solidFill>
            </a:endParaRPr>
          </a:p>
          <a:p>
            <a:pPr indent="-393700" lvl="0" marL="457200" marR="0" rtl="0" algn="l">
              <a:lnSpc>
                <a:spcPct val="100000"/>
              </a:lnSpc>
              <a:spcBef>
                <a:spcPts val="0"/>
              </a:spcBef>
              <a:spcAft>
                <a:spcPts val="0"/>
              </a:spcAft>
              <a:buClr>
                <a:srgbClr val="FFFFFF"/>
              </a:buClr>
              <a:buSzPts val="2600"/>
              <a:buChar char="●"/>
            </a:pPr>
            <a:r>
              <a:rPr lang="en" sz="2600">
                <a:solidFill>
                  <a:srgbClr val="FFFFFF"/>
                </a:solidFill>
              </a:rPr>
              <a:t>Linear Regression Models (PCA, LMS)</a:t>
            </a:r>
            <a:endParaRPr sz="2600">
              <a:solidFill>
                <a:srgbClr val="FFFFFF"/>
              </a:solidFill>
            </a:endParaRPr>
          </a:p>
          <a:p>
            <a:pPr indent="-393700" lvl="0" marL="457200" rtl="0" algn="l">
              <a:spcBef>
                <a:spcPts val="0"/>
              </a:spcBef>
              <a:spcAft>
                <a:spcPts val="0"/>
              </a:spcAft>
              <a:buClr>
                <a:schemeClr val="lt1"/>
              </a:buClr>
              <a:buSzPts val="2600"/>
              <a:buChar char="●"/>
            </a:pPr>
            <a:r>
              <a:rPr lang="en" sz="2600">
                <a:solidFill>
                  <a:schemeClr val="lt1"/>
                </a:solidFill>
              </a:rPr>
              <a:t>Probabilistic and Statistical Modeling (parametric)</a:t>
            </a:r>
            <a:endParaRPr sz="2600">
              <a:solidFill>
                <a:schemeClr val="lt1"/>
              </a:solidFill>
            </a:endParaRPr>
          </a:p>
          <a:p>
            <a:pPr indent="-393700" lvl="0" marL="457200" marR="0" rtl="0" algn="l">
              <a:lnSpc>
                <a:spcPct val="100000"/>
              </a:lnSpc>
              <a:spcBef>
                <a:spcPts val="0"/>
              </a:spcBef>
              <a:spcAft>
                <a:spcPts val="0"/>
              </a:spcAft>
              <a:buClr>
                <a:srgbClr val="FFFFFF"/>
              </a:buClr>
              <a:buSzPts val="2600"/>
              <a:buChar char="●"/>
            </a:pPr>
            <a:r>
              <a:rPr lang="en" sz="2600">
                <a:solidFill>
                  <a:srgbClr val="FFFFFF"/>
                </a:solidFill>
              </a:rPr>
              <a:t>Information Theory Models</a:t>
            </a:r>
            <a:endParaRPr sz="28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Outliers</a:t>
            </a:r>
            <a:endParaRPr b="1"/>
          </a:p>
        </p:txBody>
      </p:sp>
      <p:sp>
        <p:nvSpPr>
          <p:cNvPr id="236" name="Google Shape;236;p29"/>
          <p:cNvSpPr txBox="1"/>
          <p:nvPr/>
        </p:nvSpPr>
        <p:spPr>
          <a:xfrm>
            <a:off x="510600" y="1208000"/>
            <a:ext cx="8158200" cy="355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600">
                <a:solidFill>
                  <a:srgbClr val="FFFFFF"/>
                </a:solidFill>
              </a:rPr>
              <a:t>Z-Score (parametric)</a:t>
            </a:r>
            <a:endParaRPr b="1" sz="2600">
              <a:solidFill>
                <a:srgbClr val="FFFFFF"/>
              </a:solidFill>
            </a:endParaRPr>
          </a:p>
          <a:p>
            <a:pPr indent="-393700" lvl="0" marL="457200" marR="0" rtl="0" algn="l">
              <a:lnSpc>
                <a:spcPct val="100000"/>
              </a:lnSpc>
              <a:spcBef>
                <a:spcPts val="0"/>
              </a:spcBef>
              <a:spcAft>
                <a:spcPts val="0"/>
              </a:spcAft>
              <a:buClr>
                <a:srgbClr val="FFFFFF"/>
              </a:buClr>
              <a:buSzPts val="2600"/>
              <a:buChar char="●"/>
            </a:pPr>
            <a:r>
              <a:rPr lang="en" sz="2800">
                <a:solidFill>
                  <a:srgbClr val="FFFFFF"/>
                </a:solidFill>
              </a:rPr>
              <a:t>The z-score or standard score of an observation is a metric that indicates how many standard deviations a data point is from the sample’s mean, assuming a gaussian distribution. </a:t>
            </a:r>
            <a:endParaRPr sz="2800">
              <a:solidFill>
                <a:srgbClr val="FFFFFF"/>
              </a:solidFill>
            </a:endParaRPr>
          </a:p>
          <a:p>
            <a:pPr indent="0" lvl="0" marL="457200" marR="0" rtl="0" algn="l">
              <a:lnSpc>
                <a:spcPct val="100000"/>
              </a:lnSpc>
              <a:spcBef>
                <a:spcPts val="0"/>
              </a:spcBef>
              <a:spcAft>
                <a:spcPts val="0"/>
              </a:spcAft>
              <a:buNone/>
            </a:pPr>
            <a:r>
              <a:t/>
            </a:r>
            <a:endParaRPr sz="1200">
              <a:solidFill>
                <a:srgbClr val="FFFFFF"/>
              </a:solidFill>
            </a:endParaRPr>
          </a:p>
          <a:p>
            <a:pPr indent="0" lvl="0" marL="457200" marR="0" rtl="0" algn="l">
              <a:lnSpc>
                <a:spcPct val="100000"/>
              </a:lnSpc>
              <a:spcBef>
                <a:spcPts val="0"/>
              </a:spcBef>
              <a:spcAft>
                <a:spcPts val="0"/>
              </a:spcAft>
              <a:buNone/>
            </a:pPr>
            <a:r>
              <a:rPr b="1" lang="en" sz="2800">
                <a:solidFill>
                  <a:srgbClr val="FFFFFF"/>
                </a:solidFill>
              </a:rPr>
              <a:t>					</a:t>
            </a:r>
            <a:r>
              <a:rPr b="1" i="1" lang="en" sz="2800">
                <a:solidFill>
                  <a:srgbClr val="FFFFFF"/>
                </a:solidFill>
              </a:rPr>
              <a:t>z</a:t>
            </a:r>
            <a:r>
              <a:rPr b="1" lang="en" sz="2800">
                <a:solidFill>
                  <a:srgbClr val="FFFFFF"/>
                </a:solidFill>
              </a:rPr>
              <a:t> = ( </a:t>
            </a:r>
            <a:r>
              <a:rPr b="1" i="1" lang="en" sz="2800">
                <a:solidFill>
                  <a:srgbClr val="FFFFFF"/>
                </a:solidFill>
              </a:rPr>
              <a:t>x </a:t>
            </a:r>
            <a:r>
              <a:rPr b="1" lang="en" sz="2800">
                <a:solidFill>
                  <a:srgbClr val="FFFFFF"/>
                </a:solidFill>
              </a:rPr>
              <a:t>- 𝝻 ) / 𝞂</a:t>
            </a:r>
            <a:endParaRPr b="1" sz="28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Outliers</a:t>
            </a:r>
            <a:endParaRPr b="1"/>
          </a:p>
        </p:txBody>
      </p:sp>
      <p:sp>
        <p:nvSpPr>
          <p:cNvPr id="242" name="Google Shape;242;p30"/>
          <p:cNvSpPr txBox="1"/>
          <p:nvPr/>
        </p:nvSpPr>
        <p:spPr>
          <a:xfrm>
            <a:off x="434400" y="1208000"/>
            <a:ext cx="8072400" cy="351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600">
                <a:solidFill>
                  <a:srgbClr val="FFFFFF"/>
                </a:solidFill>
              </a:rPr>
              <a:t>Z</a:t>
            </a:r>
            <a:r>
              <a:rPr b="1" lang="en" sz="2600">
                <a:solidFill>
                  <a:srgbClr val="FFFFFF"/>
                </a:solidFill>
              </a:rPr>
              <a:t>-Score (parametric)</a:t>
            </a:r>
            <a:endParaRPr b="1" sz="2600">
              <a:solidFill>
                <a:srgbClr val="FFFFFF"/>
              </a:solidFill>
            </a:endParaRPr>
          </a:p>
          <a:p>
            <a:pPr indent="0" lvl="0" marL="0" marR="0" rtl="0" algn="l">
              <a:lnSpc>
                <a:spcPct val="100000"/>
              </a:lnSpc>
              <a:spcBef>
                <a:spcPts val="0"/>
              </a:spcBef>
              <a:spcAft>
                <a:spcPts val="0"/>
              </a:spcAft>
              <a:buNone/>
            </a:pPr>
            <a:r>
              <a:rPr b="1" lang="en" sz="2800">
                <a:solidFill>
                  <a:srgbClr val="FFFFFF"/>
                </a:solidFill>
              </a:rPr>
              <a:t>						</a:t>
            </a:r>
            <a:r>
              <a:rPr b="1" i="1" lang="en" sz="2800">
                <a:solidFill>
                  <a:srgbClr val="FFFFFF"/>
                </a:solidFill>
              </a:rPr>
              <a:t>z</a:t>
            </a:r>
            <a:r>
              <a:rPr b="1" lang="en" sz="2800">
                <a:solidFill>
                  <a:srgbClr val="FFFFFF"/>
                </a:solidFill>
              </a:rPr>
              <a:t> = ( </a:t>
            </a:r>
            <a:r>
              <a:rPr b="1" i="1" lang="en" sz="2800">
                <a:solidFill>
                  <a:srgbClr val="FFFFFF"/>
                </a:solidFill>
              </a:rPr>
              <a:t>x </a:t>
            </a:r>
            <a:r>
              <a:rPr b="1" lang="en" sz="2800">
                <a:solidFill>
                  <a:srgbClr val="FFFFFF"/>
                </a:solidFill>
              </a:rPr>
              <a:t>- 𝝻 ) / 𝞂</a:t>
            </a:r>
            <a:endParaRPr b="1" sz="2800">
              <a:solidFill>
                <a:srgbClr val="FFFFFF"/>
              </a:solidFill>
            </a:endParaRPr>
          </a:p>
        </p:txBody>
      </p:sp>
      <p:pic>
        <p:nvPicPr>
          <p:cNvPr id="243" name="Google Shape;243;p30"/>
          <p:cNvPicPr preferRelativeResize="0"/>
          <p:nvPr/>
        </p:nvPicPr>
        <p:blipFill>
          <a:blip r:embed="rId3">
            <a:alphaModFix/>
          </a:blip>
          <a:stretch>
            <a:fillRect/>
          </a:stretch>
        </p:blipFill>
        <p:spPr>
          <a:xfrm>
            <a:off x="2249550" y="2077335"/>
            <a:ext cx="4644900" cy="244219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Scienc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