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Spectral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pectralExtraBold-bold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pectral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b30f8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5b30f8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428ba039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428ba039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428ba039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428ba039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428ba039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428ba039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428ba03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428ba03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57a6a0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57a6a0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428ba03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428ba03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428ba0398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428ba0398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428ba03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428ba03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428ba0398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428ba0398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428ba0398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428ba0398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28ba0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28ba0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428ba0398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428ba0398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428ba0398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428ba0398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4428ba039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4428ba039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428ba039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428ba039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5b30f861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75b30f861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428ba039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4428ba039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4308df77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4308df77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57a6a01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57a6a01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428ba03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428ba03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428ba03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4428ba03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28ba03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28ba03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4308df77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4308df77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4428ba0398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4428ba0398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28ba039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28ba039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28ba039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28ba039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28ba03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28ba03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28ba039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28ba039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28ba039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28ba039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28ba039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28ba039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b="1" lang="en" sz="1600">
                <a:solidFill>
                  <a:srgbClr val="073763"/>
                </a:solidFill>
              </a:rPr>
              <a:t>gmail</a:t>
            </a: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12000" y="1697900"/>
            <a:ext cx="3823800" cy="138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3600">
                <a:solidFill>
                  <a:srgbClr val="1F497D"/>
                </a:solidFill>
              </a:rPr>
              <a:t>Unsupervised Learning</a:t>
            </a:r>
            <a:endParaRPr b="1" i="0" sz="3600" u="none" cap="none" strike="noStrike"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2"/>
          <p:cNvGrpSpPr/>
          <p:nvPr/>
        </p:nvGrpSpPr>
        <p:grpSpPr>
          <a:xfrm>
            <a:off x="2732000" y="1233975"/>
            <a:ext cx="6034950" cy="3624875"/>
            <a:chOff x="369800" y="1081575"/>
            <a:chExt cx="6034950" cy="3624875"/>
          </a:xfrm>
        </p:grpSpPr>
        <p:sp>
          <p:nvSpPr>
            <p:cNvPr id="301" name="Google Shape;301;p22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302" name="Google Shape;302;p22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2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22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1434350" y="24640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29" name="Google Shape;329;p22"/>
            <p:cNvSpPr txBox="1"/>
            <p:nvPr/>
          </p:nvSpPr>
          <p:spPr>
            <a:xfrm>
              <a:off x="2196350" y="35308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3186950" y="25402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31" name="Google Shape;331;p22"/>
            <p:cNvSpPr txBox="1"/>
            <p:nvPr/>
          </p:nvSpPr>
          <p:spPr>
            <a:xfrm>
              <a:off x="4046450" y="1125050"/>
              <a:ext cx="23583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1</a:t>
              </a:r>
              <a:r>
                <a:rPr b="1" lang="en">
                  <a:solidFill>
                    <a:srgbClr val="FFFF00"/>
                  </a:solidFill>
                </a:rPr>
                <a:t> - Determine the number of clusters: </a:t>
              </a:r>
              <a:r>
                <a:rPr b="1" lang="en">
                  <a:solidFill>
                    <a:srgbClr val="FFFFFF"/>
                  </a:solidFill>
                </a:rPr>
                <a:t>k = 3</a:t>
              </a:r>
              <a:r>
                <a:rPr b="1" lang="en">
                  <a:solidFill>
                    <a:srgbClr val="FFFF00"/>
                  </a:solidFill>
                </a:rPr>
                <a:t> </a:t>
              </a:r>
              <a:endParaRPr b="1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4046450" y="1734650"/>
              <a:ext cx="21531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2</a:t>
              </a:r>
              <a:r>
                <a:rPr b="1" lang="en">
                  <a:solidFill>
                    <a:srgbClr val="FFFF00"/>
                  </a:solidFill>
                </a:rPr>
                <a:t> - Select a random point for each cluster and assign it as a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4046450" y="2649050"/>
              <a:ext cx="2293800" cy="12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3</a:t>
              </a:r>
              <a:r>
                <a:rPr b="1" lang="en">
                  <a:solidFill>
                    <a:srgbClr val="FFFF00"/>
                  </a:solidFill>
                </a:rPr>
                <a:t> - Calculate the distances for each point to each of the centers and assign to the lowest distance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334" name="Google Shape;334;p22"/>
            <p:cNvSpPr txBox="1"/>
            <p:nvPr/>
          </p:nvSpPr>
          <p:spPr>
            <a:xfrm>
              <a:off x="4046450" y="3792050"/>
              <a:ext cx="2293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4</a:t>
              </a:r>
              <a:r>
                <a:rPr b="1" lang="en">
                  <a:solidFill>
                    <a:srgbClr val="FFFF00"/>
                  </a:solidFill>
                </a:rPr>
                <a:t> - Calculate the mean (center) of each group and repeat step 3 </a:t>
              </a:r>
              <a:endParaRPr b="1">
                <a:solidFill>
                  <a:srgbClr val="FFFF00"/>
                </a:solidFill>
              </a:endParaRPr>
            </a:p>
          </p:txBody>
        </p:sp>
      </p:grpSp>
      <p:sp>
        <p:nvSpPr>
          <p:cNvPr id="335" name="Google Shape;335;p22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39" name="Google Shape;339;p2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3"/>
          <p:cNvGrpSpPr/>
          <p:nvPr/>
        </p:nvGrpSpPr>
        <p:grpSpPr>
          <a:xfrm>
            <a:off x="2732000" y="1233975"/>
            <a:ext cx="6034950" cy="3624875"/>
            <a:chOff x="369800" y="1081575"/>
            <a:chExt cx="6034950" cy="3624875"/>
          </a:xfrm>
        </p:grpSpPr>
        <p:sp>
          <p:nvSpPr>
            <p:cNvPr id="345" name="Google Shape;345;p23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346" name="Google Shape;346;p23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3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23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1434350" y="24640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2272550" y="34546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74" name="Google Shape;374;p23"/>
            <p:cNvSpPr txBox="1"/>
            <p:nvPr/>
          </p:nvSpPr>
          <p:spPr>
            <a:xfrm>
              <a:off x="3263150" y="24640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375" name="Google Shape;375;p23"/>
            <p:cNvSpPr txBox="1"/>
            <p:nvPr/>
          </p:nvSpPr>
          <p:spPr>
            <a:xfrm>
              <a:off x="4046450" y="1125050"/>
              <a:ext cx="23583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1</a:t>
              </a:r>
              <a:r>
                <a:rPr b="1" lang="en">
                  <a:solidFill>
                    <a:srgbClr val="FFFF00"/>
                  </a:solidFill>
                </a:rPr>
                <a:t> - Determine the number of clusters: </a:t>
              </a:r>
              <a:r>
                <a:rPr b="1" lang="en">
                  <a:solidFill>
                    <a:srgbClr val="FFFFFF"/>
                  </a:solidFill>
                </a:rPr>
                <a:t>k = 3</a:t>
              </a:r>
              <a:r>
                <a:rPr b="1" lang="en">
                  <a:solidFill>
                    <a:srgbClr val="FFFF00"/>
                  </a:solidFill>
                </a:rPr>
                <a:t> </a:t>
              </a:r>
              <a:endParaRPr b="1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376" name="Google Shape;376;p23"/>
            <p:cNvSpPr txBox="1"/>
            <p:nvPr/>
          </p:nvSpPr>
          <p:spPr>
            <a:xfrm>
              <a:off x="4046450" y="1734650"/>
              <a:ext cx="21531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2</a:t>
              </a:r>
              <a:r>
                <a:rPr b="1" lang="en">
                  <a:solidFill>
                    <a:srgbClr val="FFFF00"/>
                  </a:solidFill>
                </a:rPr>
                <a:t> - Select a random point for each cluster and assign it as a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377" name="Google Shape;377;p23"/>
            <p:cNvSpPr txBox="1"/>
            <p:nvPr/>
          </p:nvSpPr>
          <p:spPr>
            <a:xfrm>
              <a:off x="4046450" y="2649050"/>
              <a:ext cx="2293800" cy="12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3</a:t>
              </a:r>
              <a:r>
                <a:rPr b="1" lang="en">
                  <a:solidFill>
                    <a:srgbClr val="FFFF00"/>
                  </a:solidFill>
                </a:rPr>
                <a:t> - Calculate the distances for each point to each of the centers and assign to the lowest distance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4046450" y="3792050"/>
              <a:ext cx="2293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4</a:t>
              </a:r>
              <a:r>
                <a:rPr b="1" lang="en">
                  <a:solidFill>
                    <a:srgbClr val="FFFF00"/>
                  </a:solidFill>
                </a:rPr>
                <a:t> - Calculate the mean (center) of each group and repeat step 3 </a:t>
              </a:r>
              <a:endParaRPr b="1">
                <a:solidFill>
                  <a:srgbClr val="FFFF00"/>
                </a:solidFill>
              </a:endParaRPr>
            </a:p>
          </p:txBody>
        </p:sp>
      </p:grpSp>
      <p:sp>
        <p:nvSpPr>
          <p:cNvPr id="379" name="Google Shape;379;p23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83" name="Google Shape;383;p2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4"/>
          <p:cNvGrpSpPr/>
          <p:nvPr/>
        </p:nvGrpSpPr>
        <p:grpSpPr>
          <a:xfrm>
            <a:off x="2732000" y="1233975"/>
            <a:ext cx="6034950" cy="3624875"/>
            <a:chOff x="369800" y="1081575"/>
            <a:chExt cx="6034950" cy="3624875"/>
          </a:xfrm>
        </p:grpSpPr>
        <p:sp>
          <p:nvSpPr>
            <p:cNvPr id="389" name="Google Shape;389;p24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390" name="Google Shape;390;p24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4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24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 txBox="1"/>
            <p:nvPr/>
          </p:nvSpPr>
          <p:spPr>
            <a:xfrm>
              <a:off x="1434350" y="24640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24"/>
            <p:cNvSpPr txBox="1"/>
            <p:nvPr/>
          </p:nvSpPr>
          <p:spPr>
            <a:xfrm>
              <a:off x="2272550" y="34546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24"/>
            <p:cNvSpPr txBox="1"/>
            <p:nvPr/>
          </p:nvSpPr>
          <p:spPr>
            <a:xfrm>
              <a:off x="3263150" y="24640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24"/>
            <p:cNvSpPr txBox="1"/>
            <p:nvPr/>
          </p:nvSpPr>
          <p:spPr>
            <a:xfrm>
              <a:off x="4046450" y="1125050"/>
              <a:ext cx="23583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1</a:t>
              </a:r>
              <a:r>
                <a:rPr b="1" lang="en">
                  <a:solidFill>
                    <a:srgbClr val="FFFF00"/>
                  </a:solidFill>
                </a:rPr>
                <a:t> - Determine the number of clusters: </a:t>
              </a:r>
              <a:r>
                <a:rPr b="1" lang="en">
                  <a:solidFill>
                    <a:srgbClr val="FFFFFF"/>
                  </a:solidFill>
                </a:rPr>
                <a:t>k = 3</a:t>
              </a:r>
              <a:r>
                <a:rPr b="1" lang="en">
                  <a:solidFill>
                    <a:srgbClr val="FFFF00"/>
                  </a:solidFill>
                </a:rPr>
                <a:t> </a:t>
              </a:r>
              <a:endParaRPr b="1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420" name="Google Shape;420;p24"/>
            <p:cNvSpPr txBox="1"/>
            <p:nvPr/>
          </p:nvSpPr>
          <p:spPr>
            <a:xfrm>
              <a:off x="4046450" y="1734650"/>
              <a:ext cx="21531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2</a:t>
              </a:r>
              <a:r>
                <a:rPr b="1" lang="en">
                  <a:solidFill>
                    <a:srgbClr val="FFFF00"/>
                  </a:solidFill>
                </a:rPr>
                <a:t> - Select a random point for each cluster and assign it as a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421" name="Google Shape;421;p24"/>
            <p:cNvSpPr txBox="1"/>
            <p:nvPr/>
          </p:nvSpPr>
          <p:spPr>
            <a:xfrm>
              <a:off x="4046450" y="2649050"/>
              <a:ext cx="2293800" cy="12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3</a:t>
              </a:r>
              <a:r>
                <a:rPr b="1" lang="en">
                  <a:solidFill>
                    <a:srgbClr val="FFFF00"/>
                  </a:solidFill>
                </a:rPr>
                <a:t> - Calculate the distances for each point to each of the centers and assign to the lowest distance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422" name="Google Shape;422;p24"/>
            <p:cNvSpPr txBox="1"/>
            <p:nvPr/>
          </p:nvSpPr>
          <p:spPr>
            <a:xfrm>
              <a:off x="4046450" y="3792050"/>
              <a:ext cx="2293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4</a:t>
              </a:r>
              <a:r>
                <a:rPr b="1" lang="en">
                  <a:solidFill>
                    <a:srgbClr val="FFFF00"/>
                  </a:solidFill>
                </a:rPr>
                <a:t> - Calculate the mean (center) of each group and repeat step 3 </a:t>
              </a:r>
              <a:endParaRPr b="1">
                <a:solidFill>
                  <a:srgbClr val="FFFF00"/>
                </a:solidFill>
              </a:endParaRPr>
            </a:p>
          </p:txBody>
        </p:sp>
      </p:grpSp>
      <p:sp>
        <p:nvSpPr>
          <p:cNvPr id="423" name="Google Shape;423;p24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427" name="Google Shape;427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25"/>
          <p:cNvCxnSpPr/>
          <p:nvPr/>
        </p:nvCxnSpPr>
        <p:spPr>
          <a:xfrm rot="10800000">
            <a:off x="8873350" y="3941900"/>
            <a:ext cx="0" cy="20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3" name="Google Shape;433;p25"/>
          <p:cNvGrpSpPr/>
          <p:nvPr/>
        </p:nvGrpSpPr>
        <p:grpSpPr>
          <a:xfrm>
            <a:off x="2739100" y="1044888"/>
            <a:ext cx="6072375" cy="3849900"/>
            <a:chOff x="443000" y="1082425"/>
            <a:chExt cx="6072375" cy="3849900"/>
          </a:xfrm>
        </p:grpSpPr>
        <p:sp>
          <p:nvSpPr>
            <p:cNvPr id="434" name="Google Shape;434;p25"/>
            <p:cNvSpPr txBox="1"/>
            <p:nvPr/>
          </p:nvSpPr>
          <p:spPr>
            <a:xfrm>
              <a:off x="443000" y="1082425"/>
              <a:ext cx="3892800" cy="38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Hierarchical Clustering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435" name="Google Shape;435;p25"/>
            <p:cNvCxnSpPr/>
            <p:nvPr/>
          </p:nvCxnSpPr>
          <p:spPr>
            <a:xfrm>
              <a:off x="575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5"/>
            <p:cNvCxnSpPr/>
            <p:nvPr/>
          </p:nvCxnSpPr>
          <p:spPr>
            <a:xfrm flipH="1">
              <a:off x="597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25"/>
            <p:cNvCxnSpPr/>
            <p:nvPr/>
          </p:nvCxnSpPr>
          <p:spPr>
            <a:xfrm flipH="1" rot="10800000">
              <a:off x="4349675" y="4474500"/>
              <a:ext cx="1816200" cy="219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25"/>
            <p:cNvCxnSpPr/>
            <p:nvPr/>
          </p:nvCxnSpPr>
          <p:spPr>
            <a:xfrm flipH="1">
              <a:off x="6285225" y="3930950"/>
              <a:ext cx="32700" cy="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5"/>
            <p:cNvCxnSpPr/>
            <p:nvPr/>
          </p:nvCxnSpPr>
          <p:spPr>
            <a:xfrm flipH="1">
              <a:off x="4421950" y="2577650"/>
              <a:ext cx="8700" cy="19050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5"/>
            <p:cNvCxnSpPr/>
            <p:nvPr/>
          </p:nvCxnSpPr>
          <p:spPr>
            <a:xfrm flipH="1" rot="10800000">
              <a:off x="5868000" y="3324450"/>
              <a:ext cx="4200" cy="434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25"/>
            <p:cNvCxnSpPr/>
            <p:nvPr/>
          </p:nvCxnSpPr>
          <p:spPr>
            <a:xfrm flipH="1" rot="10800000">
              <a:off x="5711400" y="4224650"/>
              <a:ext cx="8400" cy="2826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5"/>
            <p:cNvCxnSpPr/>
            <p:nvPr/>
          </p:nvCxnSpPr>
          <p:spPr>
            <a:xfrm rot="10800000">
              <a:off x="4915375" y="4271400"/>
              <a:ext cx="0" cy="2031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5"/>
            <p:cNvCxnSpPr/>
            <p:nvPr/>
          </p:nvCxnSpPr>
          <p:spPr>
            <a:xfrm rot="10800000">
              <a:off x="5181575" y="4271400"/>
              <a:ext cx="0" cy="2031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25"/>
            <p:cNvCxnSpPr/>
            <p:nvPr/>
          </p:nvCxnSpPr>
          <p:spPr>
            <a:xfrm>
              <a:off x="4893125" y="4257175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5"/>
            <p:cNvCxnSpPr/>
            <p:nvPr/>
          </p:nvCxnSpPr>
          <p:spPr>
            <a:xfrm rot="10800000">
              <a:off x="6056925" y="3807625"/>
              <a:ext cx="0" cy="604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25"/>
            <p:cNvCxnSpPr/>
            <p:nvPr/>
          </p:nvCxnSpPr>
          <p:spPr>
            <a:xfrm>
              <a:off x="5643725" y="3818575"/>
              <a:ext cx="413400" cy="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25"/>
            <p:cNvCxnSpPr/>
            <p:nvPr/>
          </p:nvCxnSpPr>
          <p:spPr>
            <a:xfrm flipH="1" rot="10800000">
              <a:off x="5048588" y="3350750"/>
              <a:ext cx="18900" cy="8730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5"/>
            <p:cNvCxnSpPr/>
            <p:nvPr/>
          </p:nvCxnSpPr>
          <p:spPr>
            <a:xfrm flipH="1" rot="10800000">
              <a:off x="5608688" y="3801700"/>
              <a:ext cx="13200" cy="3660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5"/>
            <p:cNvCxnSpPr/>
            <p:nvPr/>
          </p:nvCxnSpPr>
          <p:spPr>
            <a:xfrm flipH="1" rot="10800000">
              <a:off x="4653375" y="2802500"/>
              <a:ext cx="22500" cy="17034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5"/>
            <p:cNvCxnSpPr/>
            <p:nvPr/>
          </p:nvCxnSpPr>
          <p:spPr>
            <a:xfrm rot="10800000">
              <a:off x="5426225" y="2824200"/>
              <a:ext cx="900" cy="4932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5"/>
            <p:cNvCxnSpPr/>
            <p:nvPr/>
          </p:nvCxnSpPr>
          <p:spPr>
            <a:xfrm>
              <a:off x="4654250" y="2784400"/>
              <a:ext cx="793800" cy="72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Google Shape;452;p25"/>
            <p:cNvSpPr/>
            <p:nvPr/>
          </p:nvSpPr>
          <p:spPr>
            <a:xfrm>
              <a:off x="978300" y="2158300"/>
              <a:ext cx="489300" cy="488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</a:t>
              </a:r>
              <a:endParaRPr b="1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902100" y="3301300"/>
              <a:ext cx="489300" cy="488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</a:t>
              </a:r>
              <a:endParaRPr b="1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902100" y="3758500"/>
              <a:ext cx="489300" cy="488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</a:t>
              </a:r>
              <a:endParaRPr b="1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968900" y="2920300"/>
              <a:ext cx="489300" cy="488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</a:t>
              </a:r>
              <a:endParaRPr b="1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968900" y="3453700"/>
              <a:ext cx="489300" cy="488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</a:t>
              </a:r>
              <a:endParaRPr b="1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2730900" y="3225100"/>
              <a:ext cx="489300" cy="488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</a:t>
              </a:r>
              <a:endParaRPr b="1"/>
            </a:p>
          </p:txBody>
        </p:sp>
        <p:sp>
          <p:nvSpPr>
            <p:cNvPr id="458" name="Google Shape;458;p25"/>
            <p:cNvSpPr txBox="1"/>
            <p:nvPr/>
          </p:nvSpPr>
          <p:spPr>
            <a:xfrm>
              <a:off x="4488275" y="4532275"/>
              <a:ext cx="20271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A   B   C   D   E   F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459" name="Google Shape;459;p25"/>
            <p:cNvCxnSpPr/>
            <p:nvPr/>
          </p:nvCxnSpPr>
          <p:spPr>
            <a:xfrm flipH="1" rot="10800000">
              <a:off x="5482800" y="4224650"/>
              <a:ext cx="8400" cy="2826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5469650" y="4202800"/>
              <a:ext cx="239400" cy="60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5"/>
            <p:cNvCxnSpPr/>
            <p:nvPr/>
          </p:nvCxnSpPr>
          <p:spPr>
            <a:xfrm>
              <a:off x="5035250" y="3317800"/>
              <a:ext cx="869400" cy="17400"/>
            </a:xfrm>
            <a:prstGeom prst="straightConnector1">
              <a:avLst/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2" name="Google Shape;462;p25"/>
            <p:cNvSpPr txBox="1"/>
            <p:nvPr/>
          </p:nvSpPr>
          <p:spPr>
            <a:xfrm rot="-5400000">
              <a:off x="3530825" y="3193825"/>
              <a:ext cx="12417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Distance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902100" y="3301300"/>
              <a:ext cx="489300" cy="488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B</a:t>
              </a:r>
              <a:endParaRPr b="1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902100" y="3758500"/>
              <a:ext cx="489300" cy="4884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</a:t>
              </a:r>
              <a:endParaRPr b="1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1968900" y="2920300"/>
              <a:ext cx="489300" cy="4884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</a:t>
              </a:r>
              <a:endParaRPr b="1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1968900" y="3453700"/>
              <a:ext cx="489300" cy="4884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</a:t>
              </a:r>
              <a:endParaRPr b="1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2730900" y="3225100"/>
              <a:ext cx="489300" cy="4884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</a:t>
              </a:r>
              <a:endParaRPr b="1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978300" y="2158300"/>
              <a:ext cx="489300" cy="4884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</a:t>
              </a:r>
              <a:endParaRPr b="1"/>
            </a:p>
          </p:txBody>
        </p:sp>
      </p:grpSp>
      <p:sp>
        <p:nvSpPr>
          <p:cNvPr id="469" name="Google Shape;469;p25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Connectivity Based</a:t>
            </a:r>
            <a:endParaRPr b="1" sz="1700">
              <a:solidFill>
                <a:srgbClr val="FFFF00"/>
              </a:solidFill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473" name="Google Shape;473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/>
          <p:nvPr/>
        </p:nvSpPr>
        <p:spPr>
          <a:xfrm>
            <a:off x="3373825" y="1233975"/>
            <a:ext cx="51897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Distance calculation methods: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Euclidian (</a:t>
            </a:r>
            <a:r>
              <a:rPr lang="en" sz="2400">
                <a:solidFill>
                  <a:srgbClr val="FFFF00"/>
                </a:solidFill>
              </a:rPr>
              <a:t>√∑(x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)</a:t>
            </a:r>
            <a:r>
              <a:rPr baseline="30000" lang="en" sz="2400">
                <a:solidFill>
                  <a:srgbClr val="FFFF00"/>
                </a:solidFill>
              </a:rPr>
              <a:t>2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Maximum ( </a:t>
            </a:r>
            <a:r>
              <a:rPr lang="en" sz="2400">
                <a:solidFill>
                  <a:srgbClr val="FFFF00"/>
                </a:solidFill>
              </a:rPr>
              <a:t>max(x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) 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Manhattan ( </a:t>
            </a:r>
            <a:r>
              <a:rPr lang="en" sz="2400">
                <a:solidFill>
                  <a:srgbClr val="FFFF00"/>
                </a:solidFill>
              </a:rPr>
              <a:t>∑|(x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)| 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Canberra (</a:t>
            </a:r>
            <a:r>
              <a:rPr lang="en" sz="2400">
                <a:solidFill>
                  <a:srgbClr val="FFFF00"/>
                </a:solidFill>
              </a:rPr>
              <a:t>∑(|x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|/|x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+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|)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Minkowski </a:t>
            </a:r>
            <a:r>
              <a:rPr lang="en" sz="2400">
                <a:solidFill>
                  <a:schemeClr val="lt1"/>
                </a:solidFill>
              </a:rPr>
              <a:t>( </a:t>
            </a:r>
            <a:r>
              <a:rPr lang="en" sz="2400">
                <a:solidFill>
                  <a:srgbClr val="FFFF00"/>
                </a:solidFill>
              </a:rPr>
              <a:t>(∑|(x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 - y</a:t>
            </a:r>
            <a:r>
              <a:rPr baseline="-25000" lang="en" sz="2400">
                <a:solidFill>
                  <a:srgbClr val="FFFF00"/>
                </a:solidFill>
              </a:rPr>
              <a:t>i</a:t>
            </a:r>
            <a:r>
              <a:rPr lang="en" sz="2400">
                <a:solidFill>
                  <a:srgbClr val="FFFF00"/>
                </a:solidFill>
              </a:rPr>
              <a:t>)|</a:t>
            </a:r>
            <a:r>
              <a:rPr baseline="30000" lang="en" sz="2400">
                <a:solidFill>
                  <a:srgbClr val="FFFF00"/>
                </a:solidFill>
              </a:rPr>
              <a:t>p</a:t>
            </a:r>
            <a:r>
              <a:rPr lang="en" sz="2400">
                <a:solidFill>
                  <a:srgbClr val="FFFF00"/>
                </a:solidFill>
              </a:rPr>
              <a:t>)</a:t>
            </a:r>
            <a:r>
              <a:rPr baseline="30000" lang="en" sz="2400">
                <a:solidFill>
                  <a:srgbClr val="FFFF00"/>
                </a:solidFill>
              </a:rPr>
              <a:t>1/p 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</a:rPr>
              <a:t>Connectivity Based</a:t>
            </a:r>
            <a:endParaRPr b="1" sz="1700">
              <a:solidFill>
                <a:srgbClr val="FFFF00"/>
              </a:solidFill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483" name="Google Shape;483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  <p:cxnSp>
        <p:nvCxnSpPr>
          <p:cNvPr id="484" name="Google Shape;484;p26"/>
          <p:cNvCxnSpPr/>
          <p:nvPr/>
        </p:nvCxnSpPr>
        <p:spPr>
          <a:xfrm>
            <a:off x="5511175" y="2139300"/>
            <a:ext cx="10269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27"/>
          <p:cNvGrpSpPr/>
          <p:nvPr/>
        </p:nvGrpSpPr>
        <p:grpSpPr>
          <a:xfrm>
            <a:off x="2808200" y="1081575"/>
            <a:ext cx="5742450" cy="3849900"/>
            <a:chOff x="369800" y="1081575"/>
            <a:chExt cx="5742450" cy="3849900"/>
          </a:xfrm>
        </p:grpSpPr>
        <p:sp>
          <p:nvSpPr>
            <p:cNvPr id="490" name="Google Shape;490;p27"/>
            <p:cNvSpPr txBox="1"/>
            <p:nvPr/>
          </p:nvSpPr>
          <p:spPr>
            <a:xfrm>
              <a:off x="369800" y="1081575"/>
              <a:ext cx="5741400" cy="38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Distribution / Model based clustering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</a:rPr>
                <a:t>Expectation-Maximization (EM) models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00"/>
                  </a:solidFill>
                </a:rPr>
                <a:t>Gaussian Mixture Models</a:t>
              </a:r>
              <a:endParaRPr b="1" sz="2400">
                <a:solidFill>
                  <a:srgbClr val="FFFF00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pic>
          <p:nvPicPr>
            <p:cNvPr id="491" name="Google Shape;49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06225" y="2419425"/>
              <a:ext cx="2806025" cy="240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4850" y="2430200"/>
              <a:ext cx="2408504" cy="240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27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Distribution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497" name="Google Shape;497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/>
          <p:nvPr/>
        </p:nvSpPr>
        <p:spPr>
          <a:xfrm>
            <a:off x="2779300" y="1081575"/>
            <a:ext cx="59988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Expectation-Maximization model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Based on probabilistic (bayesian) models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Expectation phase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Randomly select k objects as cluster centers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Calculate the probability of each point to be in each cluster</a:t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Maximization step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Re-estimate model parameters</a:t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03" name="Google Shape;5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22" y="3064575"/>
            <a:ext cx="3272280" cy="4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050" y="4286975"/>
            <a:ext cx="2024725" cy="6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8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Distribution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509" name="Google Shape;509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9"/>
          <p:cNvGrpSpPr/>
          <p:nvPr/>
        </p:nvGrpSpPr>
        <p:grpSpPr>
          <a:xfrm>
            <a:off x="2884400" y="1081575"/>
            <a:ext cx="5741400" cy="3849900"/>
            <a:chOff x="369800" y="1081575"/>
            <a:chExt cx="5741400" cy="3849900"/>
          </a:xfrm>
        </p:grpSpPr>
        <p:sp>
          <p:nvSpPr>
            <p:cNvPr id="515" name="Google Shape;515;p29"/>
            <p:cNvSpPr txBox="1"/>
            <p:nvPr/>
          </p:nvSpPr>
          <p:spPr>
            <a:xfrm>
              <a:off x="369800" y="1081575"/>
              <a:ext cx="5741400" cy="38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Density-Based Spatial Clustering of Applications with Noise (DBSCAN)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</p:txBody>
        </p:sp>
        <p:pic>
          <p:nvPicPr>
            <p:cNvPr id="516" name="Google Shape;51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5225" y="2129000"/>
              <a:ext cx="3479925" cy="2601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p29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18" name="Google Shape;518;p29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Density Based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/>
        </p:nvSpPr>
        <p:spPr>
          <a:xfrm>
            <a:off x="2862575" y="1244175"/>
            <a:ext cx="57519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DBSCAN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1. </a:t>
            </a:r>
            <a:r>
              <a:rPr lang="en" sz="2000">
                <a:solidFill>
                  <a:srgbClr val="FFFFFF"/>
                </a:solidFill>
              </a:rPr>
              <a:t>Determine the minimum number of points in a cluster (</a:t>
            </a:r>
            <a:r>
              <a:rPr lang="en" sz="2000">
                <a:solidFill>
                  <a:srgbClr val="FFFF00"/>
                </a:solidFill>
              </a:rPr>
              <a:t>numPts</a:t>
            </a:r>
            <a:r>
              <a:rPr lang="en" sz="2000">
                <a:solidFill>
                  <a:srgbClr val="FFFFFF"/>
                </a:solidFill>
              </a:rPr>
              <a:t>) and the radius of our neighborhoods around a data point p (</a:t>
            </a:r>
            <a:r>
              <a:rPr lang="en" sz="2000">
                <a:solidFill>
                  <a:srgbClr val="FFFF00"/>
                </a:solidFill>
              </a:rPr>
              <a:t>eps</a:t>
            </a:r>
            <a:r>
              <a:rPr lang="en" sz="2000">
                <a:solidFill>
                  <a:srgbClr val="FFFFFF"/>
                </a:solidFill>
              </a:rPr>
              <a:t>).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27" name="Google Shape;5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350" y="1244175"/>
            <a:ext cx="3598625" cy="20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0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30" name="Google Shape;530;p30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31" name="Google Shape;531;p30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Density Based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532" name="Google Shape;532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 txBox="1"/>
          <p:nvPr/>
        </p:nvSpPr>
        <p:spPr>
          <a:xfrm>
            <a:off x="2862575" y="1252100"/>
            <a:ext cx="575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DBSCAN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2. Search for a random point </a:t>
            </a:r>
            <a:r>
              <a:rPr lang="en" sz="2000">
                <a:solidFill>
                  <a:schemeClr val="lt1"/>
                </a:solidFill>
              </a:rPr>
              <a:t>having at least </a:t>
            </a:r>
            <a:r>
              <a:rPr lang="en" sz="2000">
                <a:solidFill>
                  <a:srgbClr val="FFFF00"/>
                </a:solidFill>
              </a:rPr>
              <a:t>numPts</a:t>
            </a:r>
            <a:r>
              <a:rPr lang="en" sz="2000">
                <a:solidFill>
                  <a:schemeClr val="lt1"/>
                </a:solidFill>
              </a:rPr>
              <a:t> inside a radius </a:t>
            </a:r>
            <a:r>
              <a:rPr lang="en" sz="2000">
                <a:solidFill>
                  <a:srgbClr val="FFFF00"/>
                </a:solidFill>
              </a:rPr>
              <a:t>eps</a:t>
            </a:r>
            <a:r>
              <a:rPr lang="en" sz="2000">
                <a:solidFill>
                  <a:schemeClr val="lt1"/>
                </a:solidFill>
              </a:rPr>
              <a:t>. If found, define as a core point.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38" name="Google Shape;5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475" y="1244175"/>
            <a:ext cx="3609499" cy="21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1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41" name="Google Shape;541;p31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Density Based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543" name="Google Shape;543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750800" y="1310175"/>
            <a:ext cx="77139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Statistical Learning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of the data to derive a statistical / mathematical model that can describe or predict it.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There are two modalities: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Supervised Learning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Unsupervised Learning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/>
        </p:nvSpPr>
        <p:spPr>
          <a:xfrm>
            <a:off x="3014975" y="1168650"/>
            <a:ext cx="57519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DBSCAN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3. </a:t>
            </a:r>
            <a:r>
              <a:rPr lang="en" sz="2000">
                <a:solidFill>
                  <a:schemeClr val="lt1"/>
                </a:solidFill>
              </a:rPr>
              <a:t>Search for new random poi</a:t>
            </a:r>
            <a:r>
              <a:rPr lang="en" sz="2000">
                <a:solidFill>
                  <a:schemeClr val="lt1"/>
                </a:solidFill>
              </a:rPr>
              <a:t>n</a:t>
            </a:r>
            <a:r>
              <a:rPr lang="en" sz="2000">
                <a:solidFill>
                  <a:schemeClr val="lt1"/>
                </a:solidFill>
              </a:rPr>
              <a:t>ts not in a cluster having at least </a:t>
            </a:r>
            <a:r>
              <a:rPr lang="en" sz="2000">
                <a:solidFill>
                  <a:srgbClr val="FFFF00"/>
                </a:solidFill>
              </a:rPr>
              <a:t>numPts</a:t>
            </a:r>
            <a:r>
              <a:rPr lang="en" sz="2000">
                <a:solidFill>
                  <a:schemeClr val="lt1"/>
                </a:solidFill>
              </a:rPr>
              <a:t> inside a radius </a:t>
            </a:r>
            <a:r>
              <a:rPr lang="en" sz="2000">
                <a:solidFill>
                  <a:srgbClr val="FFFF00"/>
                </a:solidFill>
              </a:rPr>
              <a:t>eps</a:t>
            </a:r>
            <a:r>
              <a:rPr lang="en" sz="2000">
                <a:solidFill>
                  <a:schemeClr val="lt1"/>
                </a:solidFill>
              </a:rPr>
              <a:t>. When found all the core points, expand to the border points. Points that are not included are defined as outliers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49" name="Google Shape;5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025" y="1167975"/>
            <a:ext cx="3603151" cy="20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2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1" name="Google Shape;551;p32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3" name="Google Shape;553;p32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Density Based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554" name="Google Shape;554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3"/>
          <p:cNvSpPr txBox="1"/>
          <p:nvPr/>
        </p:nvSpPr>
        <p:spPr>
          <a:xfrm>
            <a:off x="2884400" y="1386375"/>
            <a:ext cx="57414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Density-Based Spatial 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Clustering of Applications 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with Noise (</a:t>
            </a:r>
            <a:r>
              <a:rPr b="1" lang="en" sz="2400">
                <a:solidFill>
                  <a:srgbClr val="FFFFFF"/>
                </a:solidFill>
              </a:rPr>
              <a:t>DBSCAN</a:t>
            </a:r>
            <a:r>
              <a:rPr b="1" lang="en" sz="2400">
                <a:solidFill>
                  <a:srgbClr val="FFFFFF"/>
                </a:solidFill>
              </a:rPr>
              <a:t>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Advantages: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Does not require the number of clusters as a parameter.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Discovery of clusters with arbitrary shape.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Ability to handle outliers (resistant to noise)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60" name="Google Shape;5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175" y="1443000"/>
            <a:ext cx="1652625" cy="12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3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Density Based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565" name="Google Shape;565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"/>
          <p:cNvSpPr txBox="1"/>
          <p:nvPr/>
        </p:nvSpPr>
        <p:spPr>
          <a:xfrm>
            <a:off x="2760450" y="1081575"/>
            <a:ext cx="6093900" cy="3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Density-Based Spatial 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Clustering of Applications 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with Noise (DBSCAN)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Disadvantages: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If there is variation in the density, noise points are not detected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Sensitive to parameters (hard to determine the correct set of parameters)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quality of DBSCAN depends on the distance measure.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DBSCAN cannot cluster data sets well with large differences in densities.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71" name="Google Shape;5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975" y="1290600"/>
            <a:ext cx="1652625" cy="12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4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Centroid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73" name="Google Shape;573;p34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75" name="Google Shape;575;p34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</a:rPr>
              <a:t>Density Based</a:t>
            </a:r>
            <a:endParaRPr b="1" sz="2000">
              <a:solidFill>
                <a:srgbClr val="FFFF00"/>
              </a:solidFill>
            </a:endParaRPr>
          </a:p>
        </p:txBody>
      </p:sp>
      <p:sp>
        <p:nvSpPr>
          <p:cNvPr id="576" name="Google Shape;576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Calculating </a:t>
            </a:r>
            <a:r>
              <a:rPr b="1" lang="en" sz="2400"/>
              <a:t>Cluster Numbers </a:t>
            </a:r>
            <a:endParaRPr b="1" sz="2400"/>
          </a:p>
        </p:txBody>
      </p:sp>
      <p:sp>
        <p:nvSpPr>
          <p:cNvPr id="582" name="Google Shape;582;p35"/>
          <p:cNvSpPr txBox="1"/>
          <p:nvPr/>
        </p:nvSpPr>
        <p:spPr>
          <a:xfrm>
            <a:off x="598400" y="1190650"/>
            <a:ext cx="81276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Finding the optimal number of clusters for our data: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Empirical method:  k ≈ √n/2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Elbow method: using a graph with the number of clusters (x-axis) and the sum of the within cluster variance.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583" name="Google Shape;5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750" y="2900475"/>
            <a:ext cx="3431399" cy="192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4" name="Google Shape;584;p35"/>
          <p:cNvCxnSpPr/>
          <p:nvPr/>
        </p:nvCxnSpPr>
        <p:spPr>
          <a:xfrm>
            <a:off x="4404375" y="1647175"/>
            <a:ext cx="447300" cy="11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Calculating Cluster Numbers </a:t>
            </a:r>
            <a:endParaRPr b="1" sz="2400"/>
          </a:p>
        </p:txBody>
      </p:sp>
      <p:sp>
        <p:nvSpPr>
          <p:cNvPr id="590" name="Google Shape;590;p36"/>
          <p:cNvSpPr txBox="1"/>
          <p:nvPr/>
        </p:nvSpPr>
        <p:spPr>
          <a:xfrm>
            <a:off x="674600" y="1190650"/>
            <a:ext cx="81378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In R we have the </a:t>
            </a:r>
            <a:r>
              <a:rPr b="1" lang="en" sz="2000">
                <a:solidFill>
                  <a:srgbClr val="FFFF00"/>
                </a:solidFill>
              </a:rPr>
              <a:t>NbClust</a:t>
            </a:r>
            <a:r>
              <a:rPr b="1" lang="en" sz="2000">
                <a:solidFill>
                  <a:srgbClr val="FFFFFF"/>
                </a:solidFill>
              </a:rPr>
              <a:t> package which provide 30 different indices that are used to recommend the optimal number of clusters for our data.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91" name="Google Shape;591;p36"/>
          <p:cNvSpPr txBox="1"/>
          <p:nvPr/>
        </p:nvSpPr>
        <p:spPr>
          <a:xfrm>
            <a:off x="1817600" y="2201650"/>
            <a:ext cx="61974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Among all indices: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===================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2 proposed  0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1 proposed  1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</a:rPr>
              <a:t>## * 9 proposed  2 as the best number of clusters</a:t>
            </a:r>
            <a:endParaRPr b="1"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4 proposed  3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6 proposed  4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2 proposed  5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1 proposed  8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1 proposed  10 as the best number of clusters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Conclusion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=========================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## * According to the majority rule, the best number of clusters is  2 .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Cluster Evaluation</a:t>
            </a:r>
            <a:endParaRPr b="1" sz="3000"/>
          </a:p>
        </p:txBody>
      </p:sp>
      <p:sp>
        <p:nvSpPr>
          <p:cNvPr id="597" name="Google Shape;597;p37"/>
          <p:cNvSpPr txBox="1"/>
          <p:nvPr/>
        </p:nvSpPr>
        <p:spPr>
          <a:xfrm>
            <a:off x="544050" y="1310175"/>
            <a:ext cx="81135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Cluster Evaluation</a:t>
            </a:r>
            <a:endParaRPr b="1"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Avoid finding patterns in noise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Compare cluster algorithms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Compare clusters with different k to determine the optimal number of clusters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Compare the clusters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Types:</a:t>
            </a:r>
            <a:endParaRPr b="1" sz="24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</a:rPr>
              <a:t>Internal validation (use the data to check how well clusters are separated)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External validation (use other data to check how the clusters behave) 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Cluster Evaluation</a:t>
            </a:r>
            <a:endParaRPr b="1" sz="3000"/>
          </a:p>
        </p:txBody>
      </p:sp>
      <p:sp>
        <p:nvSpPr>
          <p:cNvPr id="603" name="Google Shape;603;p38"/>
          <p:cNvSpPr txBox="1"/>
          <p:nvPr/>
        </p:nvSpPr>
        <p:spPr>
          <a:xfrm>
            <a:off x="391650" y="1386375"/>
            <a:ext cx="81141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Internal Evaluation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Aim: is to identify sets of clusters that are </a:t>
            </a:r>
            <a:r>
              <a:rPr b="1" lang="en" sz="1800">
                <a:solidFill>
                  <a:srgbClr val="FFFF00"/>
                </a:solidFill>
              </a:rPr>
              <a:t>compact</a:t>
            </a:r>
            <a:r>
              <a:rPr b="1" lang="en" sz="1800">
                <a:solidFill>
                  <a:srgbClr val="FFFFFF"/>
                </a:solidFill>
              </a:rPr>
              <a:t>, with a </a:t>
            </a:r>
            <a:r>
              <a:rPr b="1" lang="en" sz="1800">
                <a:solidFill>
                  <a:srgbClr val="FFFF00"/>
                </a:solidFill>
              </a:rPr>
              <a:t>small variance between members</a:t>
            </a:r>
            <a:r>
              <a:rPr b="1" lang="en" sz="1800">
                <a:solidFill>
                  <a:srgbClr val="FFFFFF"/>
                </a:solidFill>
              </a:rPr>
              <a:t> of the cluster, and </a:t>
            </a:r>
            <a:r>
              <a:rPr b="1" lang="en" sz="1800">
                <a:solidFill>
                  <a:srgbClr val="FFFF00"/>
                </a:solidFill>
              </a:rPr>
              <a:t>well separated</a:t>
            </a:r>
            <a:r>
              <a:rPr b="1" lang="en" sz="1800">
                <a:solidFill>
                  <a:srgbClr val="FFFFFF"/>
                </a:solidFill>
              </a:rPr>
              <a:t>, where the </a:t>
            </a:r>
            <a:r>
              <a:rPr b="1" lang="en" sz="1800">
                <a:solidFill>
                  <a:srgbClr val="FFFF00"/>
                </a:solidFill>
              </a:rPr>
              <a:t>means of different clusters</a:t>
            </a:r>
            <a:r>
              <a:rPr b="1" lang="en" sz="1800">
                <a:solidFill>
                  <a:srgbClr val="FFFFFF"/>
                </a:solidFill>
              </a:rPr>
              <a:t> are sufficiently far apart, as compared to the within cluster variance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Davies–Bouldin index      Lower is better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Dunn index                      Higher is better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Silhouette coefficient       </a:t>
            </a:r>
            <a:r>
              <a:rPr lang="en" sz="2400">
                <a:solidFill>
                  <a:schemeClr val="lt1"/>
                </a:solidFill>
              </a:rPr>
              <a:t>Higher is better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04" name="Google Shape;6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250" y="3343875"/>
            <a:ext cx="2170025" cy="9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250" y="2840475"/>
            <a:ext cx="1741400" cy="7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688" y="4076725"/>
            <a:ext cx="1928925" cy="6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8"/>
          <p:cNvSpPr/>
          <p:nvPr/>
        </p:nvSpPr>
        <p:spPr>
          <a:xfrm>
            <a:off x="3902975" y="3343875"/>
            <a:ext cx="294600" cy="2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"/>
          <p:cNvSpPr/>
          <p:nvPr/>
        </p:nvSpPr>
        <p:spPr>
          <a:xfrm>
            <a:off x="3902975" y="4076725"/>
            <a:ext cx="294600" cy="2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3902450" y="3716425"/>
            <a:ext cx="294600" cy="29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Cluster Evaluation</a:t>
            </a:r>
            <a:endParaRPr b="1" sz="3000"/>
          </a:p>
        </p:txBody>
      </p:sp>
      <p:pic>
        <p:nvPicPr>
          <p:cNvPr id="615" name="Google Shape;6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300" y="1173175"/>
            <a:ext cx="6490599" cy="3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Cluster Evaluation</a:t>
            </a:r>
            <a:endParaRPr b="1" sz="3000"/>
          </a:p>
        </p:txBody>
      </p:sp>
      <p:sp>
        <p:nvSpPr>
          <p:cNvPr id="621" name="Google Shape;621;p40"/>
          <p:cNvSpPr txBox="1"/>
          <p:nvPr/>
        </p:nvSpPr>
        <p:spPr>
          <a:xfrm>
            <a:off x="979400" y="1136125"/>
            <a:ext cx="7292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External Evaluation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Entropy based measures</a:t>
            </a:r>
            <a:endParaRPr sz="24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lt1"/>
                </a:solidFill>
              </a:rPr>
              <a:t>Mutual information </a:t>
            </a:r>
            <a:endParaRPr sz="1800">
              <a:solidFill>
                <a:schemeClr val="lt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Pairwise measures</a:t>
            </a:r>
            <a:endParaRPr sz="24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Confusion matrix ( </a:t>
            </a:r>
            <a:r>
              <a:rPr lang="en" sz="1800">
                <a:solidFill>
                  <a:srgbClr val="FFFF00"/>
                </a:solidFill>
              </a:rPr>
              <a:t>TP,TN,FP,FN</a:t>
            </a:r>
            <a:r>
              <a:rPr lang="en" sz="1800">
                <a:solidFill>
                  <a:schemeClr val="lt1"/>
                </a:solidFill>
              </a:rPr>
              <a:t> 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Jaccard index [ </a:t>
            </a:r>
            <a:r>
              <a:rPr lang="en" sz="1800">
                <a:solidFill>
                  <a:srgbClr val="FFFF00"/>
                </a:solidFill>
              </a:rPr>
              <a:t>TP/(TP+FP+FN)</a:t>
            </a:r>
            <a:r>
              <a:rPr lang="en" sz="1800">
                <a:solidFill>
                  <a:schemeClr val="lt1"/>
                </a:solidFill>
              </a:rPr>
              <a:t> ]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Rand measure [ </a:t>
            </a:r>
            <a:r>
              <a:rPr lang="en" sz="1800">
                <a:solidFill>
                  <a:srgbClr val="FFFF00"/>
                </a:solidFill>
              </a:rPr>
              <a:t>TP+TN/(TP+FP+FN+TN)</a:t>
            </a:r>
            <a:r>
              <a:rPr lang="en" sz="1800">
                <a:solidFill>
                  <a:schemeClr val="lt1"/>
                </a:solidFill>
              </a:rPr>
              <a:t> ]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Fowlkes–Mallows index </a:t>
            </a:r>
            <a:r>
              <a:rPr lang="en" sz="1800">
                <a:solidFill>
                  <a:schemeClr val="lt1"/>
                </a:solidFill>
              </a:rPr>
              <a:t>[ </a:t>
            </a:r>
            <a:r>
              <a:rPr lang="en" sz="1800">
                <a:solidFill>
                  <a:srgbClr val="FFFF00"/>
                </a:solidFill>
              </a:rPr>
              <a:t>TP/</a:t>
            </a:r>
            <a:r>
              <a:rPr lang="en" sz="2400">
                <a:solidFill>
                  <a:srgbClr val="FFFF00"/>
                </a:solidFill>
              </a:rPr>
              <a:t>√</a:t>
            </a:r>
            <a:r>
              <a:rPr lang="en" sz="1800">
                <a:solidFill>
                  <a:srgbClr val="FFFF00"/>
                </a:solidFill>
              </a:rPr>
              <a:t>((TP+FP)(TP+FN))</a:t>
            </a:r>
            <a:r>
              <a:rPr lang="en" sz="1800">
                <a:solidFill>
                  <a:schemeClr val="lt1"/>
                </a:solidFill>
              </a:rPr>
              <a:t> ]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Matching based measures</a:t>
            </a:r>
            <a:endParaRPr sz="24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Purity (% of correctly classified objects)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F-measure [ </a:t>
            </a:r>
            <a:r>
              <a:rPr lang="en" sz="1800">
                <a:solidFill>
                  <a:srgbClr val="FFFF00"/>
                </a:solidFill>
              </a:rPr>
              <a:t>2*precision*recall/(precision + recall)</a:t>
            </a:r>
            <a:r>
              <a:rPr lang="en" sz="1800">
                <a:solidFill>
                  <a:schemeClr val="lt1"/>
                </a:solidFill>
              </a:rPr>
              <a:t> ]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622" name="Google Shape;622;p40"/>
          <p:cNvCxnSpPr/>
          <p:nvPr/>
        </p:nvCxnSpPr>
        <p:spPr>
          <a:xfrm>
            <a:off x="5090000" y="3430350"/>
            <a:ext cx="18378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  <p:sp>
        <p:nvSpPr>
          <p:cNvPr id="628" name="Google Shape;628;p41"/>
          <p:cNvSpPr txBox="1"/>
          <p:nvPr/>
        </p:nvSpPr>
        <p:spPr>
          <a:xfrm>
            <a:off x="598400" y="1328300"/>
            <a:ext cx="79848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Principal Component Analysis (PCA)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dimensional-reduction tool that can be used to reduce a large set of variables to a small set that still contains most of the information in the large set.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Uses mathematical transformation (orthogonal) that transforms a number of (possibly) correlated variables into a (smaller) number of uncorrelated variables called </a:t>
            </a:r>
            <a:r>
              <a:rPr lang="en" sz="2400">
                <a:solidFill>
                  <a:srgbClr val="FFFF00"/>
                </a:solidFill>
              </a:rPr>
              <a:t>principal components</a:t>
            </a:r>
            <a:r>
              <a:rPr lang="en" sz="2400">
                <a:solidFill>
                  <a:srgbClr val="FFFFFF"/>
                </a:solidFill>
              </a:rPr>
              <a:t>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446000" y="1233975"/>
            <a:ext cx="84819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Supervised Learning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Model </a:t>
            </a:r>
            <a:r>
              <a:rPr lang="en" sz="2400">
                <a:solidFill>
                  <a:srgbClr val="FFFFFF"/>
                </a:solidFill>
              </a:rPr>
              <a:t>generation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00"/>
                </a:solidFill>
              </a:rPr>
              <a:t>driven by the outcome</a:t>
            </a:r>
            <a:r>
              <a:rPr lang="en" sz="2400">
                <a:solidFill>
                  <a:srgbClr val="FFFFFF"/>
                </a:solidFill>
              </a:rPr>
              <a:t> (dependent variable)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Unsupervised</a:t>
            </a:r>
            <a:r>
              <a:rPr b="1" lang="en" sz="2400">
                <a:solidFill>
                  <a:srgbClr val="FFFFFF"/>
                </a:solidFill>
              </a:rPr>
              <a:t> Learning  - Cluster Analysis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When we have data and we do not have an outcome (dependent variable) that classifies the data, we try to search for </a:t>
            </a:r>
            <a:r>
              <a:rPr lang="en" sz="2400">
                <a:solidFill>
                  <a:srgbClr val="FFFF00"/>
                </a:solidFill>
              </a:rPr>
              <a:t>patterns in the data</a:t>
            </a:r>
            <a:r>
              <a:rPr lang="en" sz="2400">
                <a:solidFill>
                  <a:srgbClr val="FFFFFF"/>
                </a:solidFill>
              </a:rPr>
              <a:t> that can help in classes generation. 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  <p:sp>
        <p:nvSpPr>
          <p:cNvPr id="634" name="Google Shape;634;p42"/>
          <p:cNvSpPr txBox="1"/>
          <p:nvPr/>
        </p:nvSpPr>
        <p:spPr>
          <a:xfrm>
            <a:off x="522200" y="1310175"/>
            <a:ext cx="81192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Principal Component Analysis (PCA)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</a:t>
            </a:r>
            <a:r>
              <a:rPr lang="en" sz="2400">
                <a:solidFill>
                  <a:srgbClr val="FFFF00"/>
                </a:solidFill>
              </a:rPr>
              <a:t>first principal component</a:t>
            </a:r>
            <a:r>
              <a:rPr lang="en" sz="2400">
                <a:solidFill>
                  <a:srgbClr val="FFFFFF"/>
                </a:solidFill>
              </a:rPr>
              <a:t> accounts for as </a:t>
            </a:r>
            <a:r>
              <a:rPr lang="en" sz="2400">
                <a:solidFill>
                  <a:srgbClr val="FFFF00"/>
                </a:solidFill>
              </a:rPr>
              <a:t>much of the variability</a:t>
            </a:r>
            <a:r>
              <a:rPr lang="en" sz="2400">
                <a:solidFill>
                  <a:srgbClr val="FFFFFF"/>
                </a:solidFill>
              </a:rPr>
              <a:t> in the data as possible, and each succeeding  component accounts for as much of the remaining variability as possible.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can use PCA to select a subset of variables from a larger set, based on which original variables have the </a:t>
            </a:r>
            <a:r>
              <a:rPr lang="en" sz="2400">
                <a:solidFill>
                  <a:srgbClr val="FFFF00"/>
                </a:solidFill>
              </a:rPr>
              <a:t>highest correlations with the principal component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  <p:sp>
        <p:nvSpPr>
          <p:cNvPr id="640" name="Google Shape;640;p43"/>
          <p:cNvSpPr txBox="1"/>
          <p:nvPr/>
        </p:nvSpPr>
        <p:spPr>
          <a:xfrm>
            <a:off x="522200" y="1157775"/>
            <a:ext cx="79848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Principal Component Analysis (PCA)</a:t>
            </a:r>
            <a:endParaRPr b="1"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1" name="Google Shape;6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48" y="1788102"/>
            <a:ext cx="3847850" cy="289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0" y="1794625"/>
            <a:ext cx="2891674" cy="28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  <p:sp>
        <p:nvSpPr>
          <p:cNvPr id="118" name="Google Shape;118;p16"/>
          <p:cNvSpPr txBox="1"/>
          <p:nvPr/>
        </p:nvSpPr>
        <p:spPr>
          <a:xfrm>
            <a:off x="446000" y="1310175"/>
            <a:ext cx="84819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Unsupervised Learning  - Cluster Analysis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Customer Segmentation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Risk behaviour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Customer value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Loyal customers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Fraud detection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Individualized recommendations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Grouping </a:t>
            </a:r>
            <a:r>
              <a:rPr lang="en" sz="2400">
                <a:solidFill>
                  <a:srgbClr val="FFFFFF"/>
                </a:solidFill>
              </a:rPr>
              <a:t>patterns - markets, genes, posts, books, movies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Unsupervised Learning</a:t>
            </a:r>
            <a:endParaRPr b="1" sz="3000"/>
          </a:p>
        </p:txBody>
      </p:sp>
      <p:sp>
        <p:nvSpPr>
          <p:cNvPr id="124" name="Google Shape;124;p17"/>
          <p:cNvSpPr txBox="1"/>
          <p:nvPr/>
        </p:nvSpPr>
        <p:spPr>
          <a:xfrm>
            <a:off x="446000" y="1310175"/>
            <a:ext cx="84819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Unsupervised Learning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Cluster analysis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Partitioning or Centroid-based clustering (k-means, k-medoids)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Connectivity-based clustering (hierarchical clustering)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Distribution-based clustering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Density-based clustering (DBSCAN)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</a:t>
            </a:r>
            <a:r>
              <a:rPr b="1" lang="en" sz="1800">
                <a:solidFill>
                  <a:srgbClr val="FFFFFF"/>
                </a:solidFill>
              </a:rPr>
              <a:t>B</a:t>
            </a:r>
            <a:r>
              <a:rPr b="1" lang="en" sz="1800">
                <a:solidFill>
                  <a:srgbClr val="FFFFFF"/>
                </a:solidFill>
              </a:rPr>
              <a:t>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</a:t>
            </a:r>
            <a:r>
              <a:rPr b="1" lang="en" sz="2000">
                <a:solidFill>
                  <a:srgbClr val="FFFFFF"/>
                </a:solidFill>
              </a:rPr>
              <a:t>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2732000" y="1233975"/>
            <a:ext cx="5741400" cy="3414900"/>
            <a:chOff x="369800" y="1081575"/>
            <a:chExt cx="5741400" cy="3414900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</a:t>
              </a:r>
              <a:r>
                <a:rPr b="1" lang="en" sz="2400">
                  <a:solidFill>
                    <a:srgbClr val="FFFFFF"/>
                  </a:solidFill>
                </a:rPr>
                <a:t>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36" name="Google Shape;136;p18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18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18"/>
            <p:cNvCxnSpPr>
              <a:endCxn id="143" idx="2"/>
            </p:cNvCxnSpPr>
            <p:nvPr/>
          </p:nvCxnSpPr>
          <p:spPr>
            <a:xfrm>
              <a:off x="1424375" y="2463350"/>
              <a:ext cx="424800" cy="15240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3" name="Google Shape;163;p18"/>
            <p:cNvCxnSpPr>
              <a:endCxn id="152" idx="3"/>
            </p:cNvCxnSpPr>
            <p:nvPr/>
          </p:nvCxnSpPr>
          <p:spPr>
            <a:xfrm flipH="1" rot="10800000">
              <a:off x="2491238" y="3439268"/>
              <a:ext cx="375600" cy="16710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4" name="Google Shape;164;p18"/>
            <p:cNvCxnSpPr>
              <a:endCxn id="153" idx="2"/>
            </p:cNvCxnSpPr>
            <p:nvPr/>
          </p:nvCxnSpPr>
          <p:spPr>
            <a:xfrm flipH="1" rot="10800000">
              <a:off x="3253175" y="2539550"/>
              <a:ext cx="272400" cy="152400"/>
            </a:xfrm>
            <a:prstGeom prst="straightConnector1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4693875" y="2202725"/>
              <a:ext cx="12438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00"/>
                  </a:solidFill>
                </a:rPr>
                <a:t>Minimize</a:t>
              </a:r>
              <a:r>
                <a:rPr b="1" lang="en">
                  <a:solidFill>
                    <a:srgbClr val="FFFF00"/>
                  </a:solidFill>
                </a:rPr>
                <a:t> Intra-cluster distance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4693875" y="3193325"/>
              <a:ext cx="12438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FF00"/>
                  </a:solidFill>
                </a:rPr>
                <a:t>Maximalize</a:t>
              </a:r>
              <a:r>
                <a:rPr b="1" lang="en">
                  <a:solidFill>
                    <a:srgbClr val="00FF00"/>
                  </a:solidFill>
                </a:rPr>
                <a:t> Inter-cluster distance</a:t>
              </a:r>
              <a:endParaRPr b="1">
                <a:solidFill>
                  <a:srgbClr val="00FF00"/>
                </a:solidFill>
              </a:endParaRPr>
            </a:p>
          </p:txBody>
        </p:sp>
        <p:cxnSp>
          <p:nvCxnSpPr>
            <p:cNvPr id="167" name="Google Shape;167;p18"/>
            <p:cNvCxnSpPr/>
            <p:nvPr/>
          </p:nvCxnSpPr>
          <p:spPr>
            <a:xfrm flipH="1" rot="10800000">
              <a:off x="2196600" y="2745500"/>
              <a:ext cx="630900" cy="21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8" name="Google Shape;168;p18"/>
            <p:cNvCxnSpPr/>
            <p:nvPr/>
          </p:nvCxnSpPr>
          <p:spPr>
            <a:xfrm flipH="1">
              <a:off x="3066425" y="3245875"/>
              <a:ext cx="380700" cy="3807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9" name="Google Shape;169;p18"/>
            <p:cNvCxnSpPr/>
            <p:nvPr/>
          </p:nvCxnSpPr>
          <p:spPr>
            <a:xfrm>
              <a:off x="1598500" y="3235000"/>
              <a:ext cx="163200" cy="5220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9"/>
          <p:cNvGrpSpPr/>
          <p:nvPr/>
        </p:nvGrpSpPr>
        <p:grpSpPr>
          <a:xfrm>
            <a:off x="2732000" y="1233975"/>
            <a:ext cx="5969850" cy="3414900"/>
            <a:chOff x="369800" y="1081575"/>
            <a:chExt cx="5969850" cy="3414900"/>
          </a:xfrm>
        </p:grpSpPr>
        <p:sp>
          <p:nvSpPr>
            <p:cNvPr id="175" name="Google Shape;175;p19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9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9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Google Shape;178;p19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046450" y="1125050"/>
              <a:ext cx="22932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1</a:t>
              </a:r>
              <a:r>
                <a:rPr b="1" lang="en">
                  <a:solidFill>
                    <a:srgbClr val="FFFF00"/>
                  </a:solidFill>
                </a:rPr>
                <a:t> - Determine the number of clusters: </a:t>
              </a:r>
              <a:r>
                <a:rPr b="1" lang="en">
                  <a:solidFill>
                    <a:srgbClr val="FFFFFF"/>
                  </a:solidFill>
                </a:rPr>
                <a:t>k = 3</a:t>
              </a:r>
              <a:r>
                <a:rPr b="1" lang="en">
                  <a:solidFill>
                    <a:srgbClr val="FFFF00"/>
                  </a:solidFill>
                </a:rPr>
                <a:t> </a:t>
              </a:r>
              <a:endParaRPr b="1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046450" y="1734650"/>
              <a:ext cx="2153100" cy="9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2</a:t>
              </a:r>
              <a:r>
                <a:rPr b="1" lang="en">
                  <a:solidFill>
                    <a:srgbClr val="FFFF00"/>
                  </a:solidFill>
                </a:rPr>
                <a:t> - Select a random point for each cluster </a:t>
              </a:r>
              <a:r>
                <a:rPr b="1" lang="en">
                  <a:solidFill>
                    <a:srgbClr val="FFFF00"/>
                  </a:solidFill>
                </a:rPr>
                <a:t>and assign it as a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9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0"/>
          <p:cNvGrpSpPr/>
          <p:nvPr/>
        </p:nvGrpSpPr>
        <p:grpSpPr>
          <a:xfrm>
            <a:off x="2732000" y="1233975"/>
            <a:ext cx="5970450" cy="3414900"/>
            <a:chOff x="369800" y="1081575"/>
            <a:chExt cx="5970450" cy="3414900"/>
          </a:xfrm>
        </p:grpSpPr>
        <p:sp>
          <p:nvSpPr>
            <p:cNvPr id="217" name="Google Shape;217;p20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218" name="Google Shape;218;p20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0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" name="Google Shape;220;p20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rgbClr val="A61C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4046450" y="1125050"/>
              <a:ext cx="22938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1</a:t>
              </a:r>
              <a:r>
                <a:rPr b="1" lang="en">
                  <a:solidFill>
                    <a:srgbClr val="FFFF00"/>
                  </a:solidFill>
                </a:rPr>
                <a:t> - Determine the number of clusters: </a:t>
              </a:r>
              <a:r>
                <a:rPr b="1" lang="en">
                  <a:solidFill>
                    <a:srgbClr val="FFFFFF"/>
                  </a:solidFill>
                </a:rPr>
                <a:t>k = 3</a:t>
              </a:r>
              <a:r>
                <a:rPr b="1" lang="en">
                  <a:solidFill>
                    <a:srgbClr val="FFFF00"/>
                  </a:solidFill>
                </a:rPr>
                <a:t> </a:t>
              </a:r>
              <a:endParaRPr b="1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45" name="Google Shape;245;p20"/>
            <p:cNvSpPr txBox="1"/>
            <p:nvPr/>
          </p:nvSpPr>
          <p:spPr>
            <a:xfrm>
              <a:off x="4046450" y="1734650"/>
              <a:ext cx="21531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2</a:t>
              </a:r>
              <a:r>
                <a:rPr b="1" lang="en">
                  <a:solidFill>
                    <a:srgbClr val="FFFF00"/>
                  </a:solidFill>
                </a:rPr>
                <a:t> - Select a random point for each cluster and assign it as a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46" name="Google Shape;246;p20"/>
            <p:cNvSpPr txBox="1"/>
            <p:nvPr/>
          </p:nvSpPr>
          <p:spPr>
            <a:xfrm>
              <a:off x="4046450" y="2649050"/>
              <a:ext cx="2293800" cy="12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3</a:t>
              </a:r>
              <a:r>
                <a:rPr b="1" lang="en">
                  <a:solidFill>
                    <a:srgbClr val="FFFF00"/>
                  </a:solidFill>
                </a:rPr>
                <a:t> - Calculate the distances for each point to each of the centers and assign to the lowest distance center</a:t>
              </a:r>
              <a:endParaRPr b="1">
                <a:solidFill>
                  <a:srgbClr val="FFFF00"/>
                </a:solidFill>
              </a:endParaRPr>
            </a:p>
          </p:txBody>
        </p:sp>
      </p:grpSp>
      <p:sp>
        <p:nvSpPr>
          <p:cNvPr id="247" name="Google Shape;247;p20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51" name="Google Shape;251;p2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1"/>
          <p:cNvGrpSpPr/>
          <p:nvPr/>
        </p:nvGrpSpPr>
        <p:grpSpPr>
          <a:xfrm>
            <a:off x="2732000" y="1233975"/>
            <a:ext cx="6034950" cy="3624875"/>
            <a:chOff x="369800" y="1081575"/>
            <a:chExt cx="6034950" cy="3624875"/>
          </a:xfrm>
        </p:grpSpPr>
        <p:sp>
          <p:nvSpPr>
            <p:cNvPr id="257" name="Google Shape;257;p21"/>
            <p:cNvSpPr txBox="1"/>
            <p:nvPr/>
          </p:nvSpPr>
          <p:spPr>
            <a:xfrm>
              <a:off x="369800" y="1081575"/>
              <a:ext cx="57414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k-means</a:t>
              </a:r>
              <a:endParaRPr b="1" sz="24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258" name="Google Shape;258;p21"/>
            <p:cNvCxnSpPr/>
            <p:nvPr/>
          </p:nvCxnSpPr>
          <p:spPr>
            <a:xfrm>
              <a:off x="956925" y="1810475"/>
              <a:ext cx="21900" cy="26859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1"/>
            <p:cNvCxnSpPr/>
            <p:nvPr/>
          </p:nvCxnSpPr>
          <p:spPr>
            <a:xfrm flipH="1">
              <a:off x="978900" y="4485375"/>
              <a:ext cx="3044400" cy="111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0" name="Google Shape;260;p21"/>
            <p:cNvSpPr/>
            <p:nvPr/>
          </p:nvSpPr>
          <p:spPr>
            <a:xfrm>
              <a:off x="1239575" y="2300150"/>
              <a:ext cx="184800" cy="174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3157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544375" y="2300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620575" y="26811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1239575" y="2757350"/>
              <a:ext cx="184800" cy="1740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849175" y="2528750"/>
              <a:ext cx="184800" cy="1740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772975" y="3062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230175" y="33669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001575" y="3519350"/>
              <a:ext cx="184800" cy="1740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2301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001575" y="38241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382575" y="39003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687375" y="3595550"/>
              <a:ext cx="184800" cy="174000"/>
            </a:xfrm>
            <a:prstGeom prst="ellipse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534975" y="3214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39775" y="3290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5255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296975" y="22239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220775" y="24525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3731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677975" y="27573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449375" y="29097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068375" y="2681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144575" y="2909750"/>
              <a:ext cx="184800" cy="174000"/>
            </a:xfrm>
            <a:prstGeom prst="ellipse">
              <a:avLst/>
            </a:prstGeom>
            <a:solidFill>
              <a:srgbClr val="A61C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2839775" y="2300150"/>
              <a:ext cx="184800" cy="1740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 txBox="1"/>
            <p:nvPr/>
          </p:nvSpPr>
          <p:spPr>
            <a:xfrm>
              <a:off x="1434350" y="24640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85" name="Google Shape;285;p21"/>
            <p:cNvSpPr txBox="1"/>
            <p:nvPr/>
          </p:nvSpPr>
          <p:spPr>
            <a:xfrm>
              <a:off x="2196350" y="35308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86" name="Google Shape;286;p21"/>
            <p:cNvSpPr txBox="1"/>
            <p:nvPr/>
          </p:nvSpPr>
          <p:spPr>
            <a:xfrm>
              <a:off x="3186950" y="2540250"/>
              <a:ext cx="29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X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287" name="Google Shape;287;p21"/>
            <p:cNvSpPr txBox="1"/>
            <p:nvPr/>
          </p:nvSpPr>
          <p:spPr>
            <a:xfrm>
              <a:off x="4046450" y="1125050"/>
              <a:ext cx="23583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1</a:t>
              </a:r>
              <a:r>
                <a:rPr b="1" lang="en">
                  <a:solidFill>
                    <a:srgbClr val="FFFF00"/>
                  </a:solidFill>
                </a:rPr>
                <a:t> - Determine the number of clusters: </a:t>
              </a:r>
              <a:r>
                <a:rPr b="1" lang="en">
                  <a:solidFill>
                    <a:srgbClr val="FFFFFF"/>
                  </a:solidFill>
                </a:rPr>
                <a:t>k = 3</a:t>
              </a:r>
              <a:r>
                <a:rPr b="1" lang="en">
                  <a:solidFill>
                    <a:srgbClr val="FFFF00"/>
                  </a:solidFill>
                </a:rPr>
                <a:t> </a:t>
              </a:r>
              <a:endParaRPr b="1">
                <a:solidFill>
                  <a:srgbClr val="FFF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88" name="Google Shape;288;p21"/>
            <p:cNvSpPr txBox="1"/>
            <p:nvPr/>
          </p:nvSpPr>
          <p:spPr>
            <a:xfrm>
              <a:off x="4046450" y="1734650"/>
              <a:ext cx="21531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2</a:t>
              </a:r>
              <a:r>
                <a:rPr b="1" lang="en">
                  <a:solidFill>
                    <a:srgbClr val="FFFF00"/>
                  </a:solidFill>
                </a:rPr>
                <a:t> - Select a random point for each cluster and assign it as a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89" name="Google Shape;289;p21"/>
            <p:cNvSpPr txBox="1"/>
            <p:nvPr/>
          </p:nvSpPr>
          <p:spPr>
            <a:xfrm>
              <a:off x="4046450" y="2649050"/>
              <a:ext cx="2293800" cy="12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3</a:t>
              </a:r>
              <a:r>
                <a:rPr b="1" lang="en">
                  <a:solidFill>
                    <a:srgbClr val="FFFF00"/>
                  </a:solidFill>
                </a:rPr>
                <a:t> - Calculate the distances for each point to each of the centers and assign to the lowest distance center</a:t>
              </a:r>
              <a:endParaRPr b="1">
                <a:solidFill>
                  <a:srgbClr val="FFFF00"/>
                </a:solidFill>
              </a:endParaRPr>
            </a:p>
          </p:txBody>
        </p:sp>
        <p:sp>
          <p:nvSpPr>
            <p:cNvPr id="290" name="Google Shape;290;p21"/>
            <p:cNvSpPr txBox="1"/>
            <p:nvPr/>
          </p:nvSpPr>
          <p:spPr>
            <a:xfrm>
              <a:off x="4046450" y="3792050"/>
              <a:ext cx="2293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Step 4</a:t>
              </a:r>
              <a:r>
                <a:rPr b="1" lang="en">
                  <a:solidFill>
                    <a:srgbClr val="FFFF00"/>
                  </a:solidFill>
                </a:rPr>
                <a:t> - Calculate the mean (center) of each group and repeat step 3 </a:t>
              </a:r>
              <a:endParaRPr b="1">
                <a:solidFill>
                  <a:srgbClr val="FFFF00"/>
                </a:solidFill>
              </a:endParaRPr>
            </a:p>
          </p:txBody>
        </p:sp>
      </p:grpSp>
      <p:sp>
        <p:nvSpPr>
          <p:cNvPr id="291" name="Google Shape;291;p21"/>
          <p:cNvSpPr txBox="1"/>
          <p:nvPr/>
        </p:nvSpPr>
        <p:spPr>
          <a:xfrm>
            <a:off x="301350" y="1282050"/>
            <a:ext cx="2138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Centroid Based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275150" y="2268075"/>
            <a:ext cx="24021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Connectivity Based</a:t>
            </a:r>
            <a:endParaRPr b="1" sz="1700">
              <a:solidFill>
                <a:srgbClr val="FFFFFF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294000" y="3279150"/>
            <a:ext cx="2230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Distribution Based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367675" y="4249275"/>
            <a:ext cx="20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Density Based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95" name="Google Shape;295;p2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 Analysis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