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Spectral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F12E33-89E6-43A8-9567-1B86DD9C5484}">
  <a:tblStyle styleId="{30F12E33-89E6-43A8-9567-1B86DD9C54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pectralExtra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6aca59576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6aca59576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aca59576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aca59576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6aca5957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6aca5957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443c1a7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443c1a7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443c1a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443c1a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443c1a7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443c1a7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6aca5957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6aca5957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443c1a7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443c1a7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443c1a73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443c1a73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443c1a7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443c1a7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aca595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aca595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43c1a73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443c1a73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443c1a73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443c1a73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6aca59576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6aca59576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aca595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aca595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aca5957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aca5957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6aca5957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6aca5957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aca59576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aca59576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6aca5957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6aca5957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aca5957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aca5957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aca5957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aca5957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 1">
  <p:cSld name="SECTION_HEADER_1_1_1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889050" y="1818000"/>
            <a:ext cx="27186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F497D"/>
                </a:solidFill>
              </a:rPr>
              <a:t>Association Rules</a:t>
            </a:r>
            <a:endParaRPr b="1" sz="3000">
              <a:solidFill>
                <a:srgbClr val="1F497D"/>
              </a:solidFill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graphicFrame>
        <p:nvGraphicFramePr>
          <p:cNvPr id="270" name="Google Shape;270;p31"/>
          <p:cNvGraphicFramePr/>
          <p:nvPr/>
        </p:nvGraphicFramePr>
        <p:xfrm>
          <a:off x="3881525" y="135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{30F12E33-89E6-43A8-9567-1B86DD9C5484}</a:tableStyleId>
              </a:tblPr>
              <a:tblGrid>
                <a:gridCol w="858525"/>
                <a:gridCol w="967275"/>
                <a:gridCol w="673650"/>
                <a:gridCol w="717175"/>
                <a:gridCol w="95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purchsId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transactId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Time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ItemID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ItemName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12:32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Eggs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12:32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Milk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12:32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20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Bread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16:29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Milk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16:29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46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Yogurt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16:29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20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Bread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16:29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58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Beer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18:11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Bread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31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Itemset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Support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Confidence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Lift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139600"/>
            <a:ext cx="2882303" cy="2271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2"/>
          <p:cNvGraphicFramePr/>
          <p:nvPr/>
        </p:nvGraphicFramePr>
        <p:xfrm>
          <a:off x="6833350" y="17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{30F12E33-89E6-43A8-9567-1B86DD9C5484}</a:tableStyleId>
              </a:tblPr>
              <a:tblGrid>
                <a:gridCol w="1017800"/>
                <a:gridCol w="637175"/>
              </a:tblGrid>
              <a:tr h="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Freq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Bread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Milk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Eggs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Yogurt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Beer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37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Shampoo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2"/>
          <p:cNvSpPr/>
          <p:nvPr/>
        </p:nvSpPr>
        <p:spPr>
          <a:xfrm>
            <a:off x="6179525" y="2169325"/>
            <a:ext cx="478500" cy="4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6818450" y="1201375"/>
            <a:ext cx="17724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Item List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5353075" y="1005800"/>
            <a:ext cx="728700" cy="25662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1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3200400" y="1430000"/>
            <a:ext cx="2935500" cy="7392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1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4407025" y="2310700"/>
            <a:ext cx="348000" cy="141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3385000" y="3778550"/>
            <a:ext cx="2827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Itemset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{ Eggs, Milk, Bread }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Itemset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Support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Confidence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Lift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2917175" y="1158200"/>
            <a:ext cx="5828700" cy="3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Support</a:t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Indicates how frequent an itemset appears in all the transactions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Total transactions        150       			      Support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{Bread}                          50       50+25+20+5=90   0.6 (60%)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{Milk}                             30       30+25+5=60         0.4 (40%)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{Yogurt}                         20       20+20+5=45         0.3 (30%)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{Bread, Milk}                 25       25+5=30               0.2 (20%)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{Bread, Yogurt}             20       20+5=25               0.17 (17%)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{Bread, Yogurt, Milk}       5       5                           0.03 (3%)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Itemset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Support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Confidence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Lift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2832375" y="1142925"/>
            <a:ext cx="58287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support measure helps us identify the rules worth considering for further analysis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It is difficult to understand the relationships between itemsets when the support is too low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 use it to select a threshold (limit) that will reduce the number of itemsets to only the most important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Itemset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Support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Confidence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Lift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/>
        </p:nvSpPr>
        <p:spPr>
          <a:xfrm>
            <a:off x="2688575" y="1005800"/>
            <a:ext cx="61161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Confidence is a measure of the </a:t>
            </a:r>
            <a:r>
              <a:rPr lang="en" sz="2400">
                <a:solidFill>
                  <a:srgbClr val="FFFF00"/>
                </a:solidFill>
              </a:rPr>
              <a:t>likeliness</a:t>
            </a:r>
            <a:r>
              <a:rPr lang="en" sz="2400">
                <a:solidFill>
                  <a:srgbClr val="FFFFFF"/>
                </a:solidFill>
              </a:rPr>
              <a:t> of occurrence of </a:t>
            </a:r>
            <a:r>
              <a:rPr lang="en" sz="2400">
                <a:solidFill>
                  <a:srgbClr val="FFFF00"/>
                </a:solidFill>
              </a:rPr>
              <a:t>consequent</a:t>
            </a:r>
            <a:r>
              <a:rPr lang="en" sz="2400">
                <a:solidFill>
                  <a:srgbClr val="FFFFFF"/>
                </a:solidFill>
              </a:rPr>
              <a:t> on the dataset given the </a:t>
            </a:r>
            <a:r>
              <a:rPr lang="en" sz="2400">
                <a:solidFill>
                  <a:srgbClr val="FFFF00"/>
                </a:solidFill>
              </a:rPr>
              <a:t>antecedents</a:t>
            </a:r>
            <a:r>
              <a:rPr lang="en" sz="2400">
                <a:solidFill>
                  <a:srgbClr val="FFFFFF"/>
                </a:solidFill>
              </a:rPr>
              <a:t>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				</a:t>
            </a:r>
            <a:r>
              <a:rPr lang="en" sz="2400">
                <a:solidFill>
                  <a:srgbClr val="FFFFFF"/>
                </a:solidFill>
              </a:rPr>
              <a:t>		</a:t>
            </a:r>
            <a:r>
              <a:rPr lang="en" sz="2400">
                <a:solidFill>
                  <a:srgbClr val="FFFFFF"/>
                </a:solidFill>
              </a:rPr>
              <a:t>{</a:t>
            </a:r>
            <a:r>
              <a:rPr lang="en" sz="2400">
                <a:solidFill>
                  <a:schemeClr val="lt1"/>
                </a:solidFill>
              </a:rPr>
              <a:t>Milk</a:t>
            </a:r>
            <a:r>
              <a:rPr lang="en" sz="2400">
                <a:solidFill>
                  <a:srgbClr val="FFFFFF"/>
                </a:solidFill>
              </a:rPr>
              <a:t> -&gt;</a:t>
            </a:r>
            <a:r>
              <a:rPr lang="en" sz="2400">
                <a:solidFill>
                  <a:schemeClr val="lt1"/>
                </a:solidFill>
              </a:rPr>
              <a:t>Rum</a:t>
            </a:r>
            <a:r>
              <a:rPr lang="en" sz="2400">
                <a:solidFill>
                  <a:srgbClr val="FFFFFF"/>
                </a:solidFill>
              </a:rPr>
              <a:t>}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				     </a:t>
            </a:r>
            <a:r>
              <a:rPr lang="en" sz="2000">
                <a:solidFill>
                  <a:srgbClr val="FFFFFF"/>
                </a:solidFill>
              </a:rPr>
              <a:t>Conf</a:t>
            </a:r>
            <a:r>
              <a:rPr baseline="-25000" lang="en" sz="2000">
                <a:solidFill>
                  <a:schemeClr val="lt1"/>
                </a:solidFill>
              </a:rPr>
              <a:t>{Milk-&gt;Rum} </a:t>
            </a:r>
            <a:r>
              <a:rPr lang="en" sz="2000">
                <a:solidFill>
                  <a:srgbClr val="FFFFFF"/>
                </a:solidFill>
              </a:rPr>
              <a:t>= (20)/50 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                                                       = 0.4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7" name="Google Shape;317;p3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38" y="2466975"/>
            <a:ext cx="5267325" cy="51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35"/>
          <p:cNvGrpSpPr/>
          <p:nvPr/>
        </p:nvGrpSpPr>
        <p:grpSpPr>
          <a:xfrm>
            <a:off x="2753350" y="3235000"/>
            <a:ext cx="2729850" cy="1427100"/>
            <a:chOff x="848350" y="3235000"/>
            <a:chExt cx="2729850" cy="1427100"/>
          </a:xfrm>
        </p:grpSpPr>
        <p:sp>
          <p:nvSpPr>
            <p:cNvPr id="320" name="Google Shape;320;p35"/>
            <p:cNvSpPr/>
            <p:nvPr/>
          </p:nvSpPr>
          <p:spPr>
            <a:xfrm>
              <a:off x="848350" y="3235000"/>
              <a:ext cx="1772400" cy="14271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Milk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50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1957600" y="3321750"/>
              <a:ext cx="1620600" cy="1152900"/>
            </a:xfrm>
            <a:prstGeom prst="ellipse">
              <a:avLst/>
            </a:prstGeom>
            <a:noFill/>
            <a:ln cap="flat" cmpd="sng" w="2857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         Rum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FFFFF"/>
                  </a:solidFill>
                </a:rPr>
                <a:t>20       30</a:t>
              </a:r>
              <a:endParaRPr/>
            </a:p>
          </p:txBody>
        </p:sp>
      </p:grpSp>
      <p:sp>
        <p:nvSpPr>
          <p:cNvPr id="322" name="Google Shape;322;p35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Itemset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Support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Confidence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Lift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2623150" y="1092950"/>
            <a:ext cx="61317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Lift controls for the support (frequency) of consequent while calculating the conditional probability of occurrence of {Y} given {X}.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o</a:t>
            </a:r>
            <a:r>
              <a:rPr lang="en" sz="2200">
                <a:solidFill>
                  <a:srgbClr val="FFFFFF"/>
                </a:solidFill>
              </a:rPr>
              <a:t>r lift</a:t>
            </a:r>
            <a:r>
              <a:rPr baseline="-25000" lang="en" sz="2000">
                <a:solidFill>
                  <a:schemeClr val="lt1"/>
                </a:solidFill>
              </a:rPr>
              <a:t>{x-&gt;y}</a:t>
            </a:r>
            <a:r>
              <a:rPr lang="en" sz="2200">
                <a:solidFill>
                  <a:srgbClr val="FFFFFF"/>
                </a:solidFill>
              </a:rPr>
              <a:t> = </a:t>
            </a:r>
            <a:r>
              <a:rPr lang="en" sz="2000">
                <a:solidFill>
                  <a:schemeClr val="lt1"/>
                </a:solidFill>
              </a:rPr>
              <a:t>Confidence</a:t>
            </a:r>
            <a:r>
              <a:rPr baseline="-25000" lang="en" sz="2000">
                <a:solidFill>
                  <a:schemeClr val="lt1"/>
                </a:solidFill>
              </a:rPr>
              <a:t>{x-&gt;y}</a:t>
            </a:r>
            <a:r>
              <a:rPr lang="en" sz="2200">
                <a:solidFill>
                  <a:schemeClr val="lt1"/>
                </a:solidFill>
              </a:rPr>
              <a:t> / </a:t>
            </a:r>
            <a:r>
              <a:rPr lang="en" sz="2000">
                <a:solidFill>
                  <a:schemeClr val="lt1"/>
                </a:solidFill>
              </a:rPr>
              <a:t>Support</a:t>
            </a:r>
            <a:r>
              <a:rPr baseline="-25000" lang="en" sz="2000">
                <a:solidFill>
                  <a:schemeClr val="lt1"/>
                </a:solidFill>
              </a:rPr>
              <a:t>{y}</a:t>
            </a:r>
            <a:r>
              <a:rPr lang="en" sz="2200">
                <a:solidFill>
                  <a:schemeClr val="lt1"/>
                </a:solidFill>
              </a:rPr>
              <a:t> 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                                     Conf</a:t>
            </a:r>
            <a:r>
              <a:rPr baseline="-25000" lang="en" sz="2000">
                <a:solidFill>
                  <a:schemeClr val="lt1"/>
                </a:solidFill>
              </a:rPr>
              <a:t>{Milk-&gt;Rum}</a:t>
            </a:r>
            <a:r>
              <a:rPr lang="en" sz="2000">
                <a:solidFill>
                  <a:schemeClr val="lt1"/>
                </a:solidFill>
              </a:rPr>
              <a:t>= (20)/50 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                                                         = 0.4</a:t>
            </a:r>
            <a:r>
              <a:rPr lang="en" sz="2200">
                <a:solidFill>
                  <a:schemeClr val="lt1"/>
                </a:solidFill>
              </a:rPr>
              <a:t> </a:t>
            </a:r>
            <a:endParaRPr sz="2200">
              <a:solidFill>
                <a:schemeClr val="lt1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Sup</a:t>
            </a:r>
            <a:r>
              <a:rPr baseline="-25000" lang="en" sz="2000">
                <a:solidFill>
                  <a:schemeClr val="lt1"/>
                </a:solidFill>
              </a:rPr>
              <a:t>{Rum}</a:t>
            </a:r>
            <a:r>
              <a:rPr lang="en" sz="2000">
                <a:solidFill>
                  <a:schemeClr val="lt1"/>
                </a:solidFill>
              </a:rPr>
              <a:t>= 30/80 = 0.375 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                                Lift</a:t>
            </a:r>
            <a:r>
              <a:rPr baseline="-25000" lang="en" sz="2000">
                <a:solidFill>
                  <a:schemeClr val="lt1"/>
                </a:solidFill>
              </a:rPr>
              <a:t>{Milk-&gt;Rum}</a:t>
            </a:r>
            <a:r>
              <a:rPr lang="en" sz="2000">
                <a:solidFill>
                  <a:schemeClr val="lt1"/>
                </a:solidFill>
              </a:rPr>
              <a:t>=</a:t>
            </a:r>
            <a:r>
              <a:rPr lang="en" sz="1800">
                <a:solidFill>
                  <a:schemeClr val="lt1"/>
                </a:solidFill>
              </a:rPr>
              <a:t>0.4/0.375=1.07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350" y="2290600"/>
            <a:ext cx="5980150" cy="433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36"/>
          <p:cNvGrpSpPr/>
          <p:nvPr/>
        </p:nvGrpSpPr>
        <p:grpSpPr>
          <a:xfrm>
            <a:off x="2677150" y="3539800"/>
            <a:ext cx="2729850" cy="1427100"/>
            <a:chOff x="848350" y="3235000"/>
            <a:chExt cx="2729850" cy="1427100"/>
          </a:xfrm>
        </p:grpSpPr>
        <p:sp>
          <p:nvSpPr>
            <p:cNvPr id="334" name="Google Shape;334;p36"/>
            <p:cNvSpPr/>
            <p:nvPr/>
          </p:nvSpPr>
          <p:spPr>
            <a:xfrm>
              <a:off x="848350" y="3235000"/>
              <a:ext cx="1772400" cy="14271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Milk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50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1957600" y="3321750"/>
              <a:ext cx="1620600" cy="1152900"/>
            </a:xfrm>
            <a:prstGeom prst="ellipse">
              <a:avLst/>
            </a:prstGeom>
            <a:noFill/>
            <a:ln cap="flat" cmpd="sng" w="2857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         Rum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20       30</a:t>
              </a:r>
              <a:endParaRPr/>
            </a:p>
          </p:txBody>
        </p:sp>
      </p:grpSp>
      <p:sp>
        <p:nvSpPr>
          <p:cNvPr id="336" name="Google Shape;336;p36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Itemset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Support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Confidence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Lift</a:t>
            </a:r>
            <a:endParaRPr b="1"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2851750" y="1550150"/>
            <a:ext cx="5828700" cy="30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 cases where {X} actually leads to {Y} on the cart, value of lift will be greater than 1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Values of lift &gt;1 indicates a high association between {Y} and {X}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Itemset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Support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Confidence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Lift</a:t>
            </a:r>
            <a:endParaRPr b="1"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Association Rules</a:t>
            </a:r>
            <a:endParaRPr b="1"/>
          </a:p>
        </p:txBody>
      </p:sp>
      <p:sp>
        <p:nvSpPr>
          <p:cNvPr id="355" name="Google Shape;355;p38"/>
          <p:cNvSpPr txBox="1"/>
          <p:nvPr/>
        </p:nvSpPr>
        <p:spPr>
          <a:xfrm>
            <a:off x="510524" y="1427375"/>
            <a:ext cx="81447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										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						Support</a:t>
            </a:r>
            <a:r>
              <a:rPr baseline="-25000" lang="en" sz="2400">
                <a:solidFill>
                  <a:srgbClr val="FFFFFF"/>
                </a:solidFill>
              </a:rPr>
              <a:t>{x,y}</a:t>
            </a:r>
            <a:r>
              <a:rPr lang="en" sz="2400">
                <a:solidFill>
                  <a:srgbClr val="FFFFFF"/>
                </a:solidFill>
              </a:rPr>
              <a:t> = </a:t>
            </a:r>
            <a:r>
              <a:rPr lang="en" sz="2400">
                <a:solidFill>
                  <a:srgbClr val="FFFFFF"/>
                </a:solidFill>
              </a:rPr>
              <a:t> frq {x,y} / </a:t>
            </a:r>
            <a:r>
              <a:rPr lang="en" sz="2400">
                <a:solidFill>
                  <a:srgbClr val="FFFFFF"/>
                </a:solidFill>
              </a:rPr>
              <a:t>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										  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</a:t>
            </a:r>
            <a:r>
              <a:rPr lang="en" sz="3000">
                <a:solidFill>
                  <a:srgbClr val="FFFFFF"/>
                </a:solidFill>
              </a:rPr>
              <a:t>Rules</a:t>
            </a:r>
            <a:r>
              <a:rPr baseline="-25000" lang="en" sz="3000">
                <a:solidFill>
                  <a:srgbClr val="FFFFFF"/>
                </a:solidFill>
              </a:rPr>
              <a:t>{x,y}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		     Confidence</a:t>
            </a:r>
            <a:r>
              <a:rPr baseline="-25000" lang="en" sz="2400">
                <a:solidFill>
                  <a:srgbClr val="FFFFFF"/>
                </a:solidFill>
              </a:rPr>
              <a:t>{x,y}</a:t>
            </a:r>
            <a:r>
              <a:rPr lang="en" sz="2400">
                <a:solidFill>
                  <a:srgbClr val="FFFFFF"/>
                </a:solidFill>
              </a:rPr>
              <a:t> = </a:t>
            </a:r>
            <a:r>
              <a:rPr lang="en" sz="2400">
                <a:solidFill>
                  <a:srgbClr val="FFFFFF"/>
                </a:solidFill>
              </a:rPr>
              <a:t>frq {x,y} / f</a:t>
            </a:r>
            <a:r>
              <a:rPr lang="en" sz="2400">
                <a:solidFill>
                  <a:srgbClr val="FFFFFF"/>
                </a:solidFill>
              </a:rPr>
              <a:t>rq {x}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						Lift</a:t>
            </a:r>
            <a:r>
              <a:rPr baseline="-25000" lang="en" sz="2400">
                <a:solidFill>
                  <a:srgbClr val="FFFFFF"/>
                </a:solidFill>
              </a:rPr>
              <a:t>{x,y}</a:t>
            </a:r>
            <a:r>
              <a:rPr lang="en" sz="2400">
                <a:solidFill>
                  <a:srgbClr val="FFFFFF"/>
                </a:solidFill>
              </a:rPr>
              <a:t>  = </a:t>
            </a:r>
            <a:r>
              <a:rPr lang="en" sz="2400">
                <a:solidFill>
                  <a:srgbClr val="FFFFFF"/>
                </a:solidFill>
              </a:rPr>
              <a:t>Confidence</a:t>
            </a:r>
            <a:r>
              <a:rPr baseline="-25000" lang="en" sz="2400">
                <a:solidFill>
                  <a:srgbClr val="FFFFFF"/>
                </a:solidFill>
              </a:rPr>
              <a:t>{x,y}</a:t>
            </a:r>
            <a:r>
              <a:rPr lang="en" sz="2400">
                <a:solidFill>
                  <a:srgbClr val="FFFFFF"/>
                </a:solidFill>
              </a:rPr>
              <a:t> / Support</a:t>
            </a:r>
            <a:r>
              <a:rPr baseline="-25000" lang="en" sz="2400">
                <a:solidFill>
                  <a:srgbClr val="FFFFFF"/>
                </a:solidFill>
              </a:rPr>
              <a:t>{y}</a:t>
            </a: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3001350" y="1810475"/>
            <a:ext cx="435000" cy="278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Apriori Algorithm</a:t>
            </a:r>
            <a:endParaRPr b="1"/>
          </a:p>
        </p:txBody>
      </p:sp>
      <p:sp>
        <p:nvSpPr>
          <p:cNvPr id="362" name="Google Shape;362;p39"/>
          <p:cNvSpPr txBox="1"/>
          <p:nvPr/>
        </p:nvSpPr>
        <p:spPr>
          <a:xfrm>
            <a:off x="517575" y="1253775"/>
            <a:ext cx="82032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The </a:t>
            </a:r>
            <a:r>
              <a:rPr lang="en" sz="3000" u="sng">
                <a:solidFill>
                  <a:srgbClr val="FFFF00"/>
                </a:solidFill>
              </a:rPr>
              <a:t>apriori algorithm</a:t>
            </a:r>
            <a:r>
              <a:rPr lang="en" sz="3000">
                <a:solidFill>
                  <a:srgbClr val="FFFFFF"/>
                </a:solidFill>
              </a:rPr>
              <a:t> is useful for analyzing huge transaction datasets.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It has two basic passes that are repeated until the maximum k pairs are found: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>
                <a:solidFill>
                  <a:srgbClr val="FFFFFF"/>
                </a:solidFill>
              </a:rPr>
              <a:t>Find the most frequent itemsets</a:t>
            </a:r>
            <a:endParaRPr sz="3000">
              <a:solidFill>
                <a:srgbClr val="FFFFFF"/>
              </a:solidFill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>
                <a:solidFill>
                  <a:srgbClr val="FFFFFF"/>
                </a:solidFill>
              </a:rPr>
              <a:t>Search for candidate pairs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/>
        </p:nvSpPr>
        <p:spPr>
          <a:xfrm>
            <a:off x="603200" y="1092700"/>
            <a:ext cx="79980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Pass 1:</a:t>
            </a:r>
            <a:endParaRPr b="1" sz="2400" u="sng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Find the most frequent itemsets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en" sz="2400">
                <a:solidFill>
                  <a:srgbClr val="FFFFFF"/>
                </a:solidFill>
              </a:rPr>
              <a:t>Order the list of all cases by their frequency and select arbitrarily a minimum number of items to be considered as frequent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en" sz="2400">
                <a:solidFill>
                  <a:srgbClr val="FFFFFF"/>
                </a:solidFill>
              </a:rPr>
              <a:t>Delete the items that were below this number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Pass 2:</a:t>
            </a:r>
            <a:endParaRPr b="1" sz="2400" u="sng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Search for candidate </a:t>
            </a:r>
            <a:r>
              <a:rPr lang="en" sz="2400">
                <a:solidFill>
                  <a:srgbClr val="FFFFFF"/>
                </a:solidFill>
              </a:rPr>
              <a:t>pairs</a:t>
            </a:r>
            <a:r>
              <a:rPr lang="en" sz="2400">
                <a:solidFill>
                  <a:srgbClr val="FFFFFF"/>
                </a:solidFill>
              </a:rPr>
              <a:t>: generate a contingency matrix with all the frequent items. If the matrix is too large convert it to a triangular matrix.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Apriori Algorithm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Association Analysis</a:t>
            </a:r>
            <a:endParaRPr b="1" sz="30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3550"/>
            <a:ext cx="2424850" cy="183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050" y="1233500"/>
            <a:ext cx="2973065" cy="18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52002"/>
            <a:ext cx="4143075" cy="8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050" y="1219200"/>
            <a:ext cx="1495820" cy="18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902475"/>
            <a:ext cx="7108493" cy="11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5400" y="3069750"/>
            <a:ext cx="3246800" cy="8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4800" y="1544675"/>
            <a:ext cx="1873375" cy="1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64797" y="2486025"/>
            <a:ext cx="1873375" cy="25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64800" y="1233550"/>
            <a:ext cx="1873375" cy="65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/>
        </p:nvSpPr>
        <p:spPr>
          <a:xfrm>
            <a:off x="217800" y="1234225"/>
            <a:ext cx="85899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4" name="Google Shape;374;p4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Apriori Algorithm</a:t>
            </a:r>
            <a:endParaRPr b="1"/>
          </a:p>
        </p:txBody>
      </p:sp>
      <p:sp>
        <p:nvSpPr>
          <p:cNvPr id="375" name="Google Shape;375;p41"/>
          <p:cNvSpPr txBox="1"/>
          <p:nvPr/>
        </p:nvSpPr>
        <p:spPr>
          <a:xfrm>
            <a:off x="576475" y="1658250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2087600" y="1658250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398141">
            <a:off x="1391846" y="1669026"/>
            <a:ext cx="554700" cy="488400"/>
          </a:xfrm>
          <a:prstGeom prst="trapezoid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"/>
          <p:cNvSpPr/>
          <p:nvPr/>
        </p:nvSpPr>
        <p:spPr>
          <a:xfrm>
            <a:off x="3001425" y="1723400"/>
            <a:ext cx="728700" cy="390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 txBox="1"/>
          <p:nvPr/>
        </p:nvSpPr>
        <p:spPr>
          <a:xfrm>
            <a:off x="2087600" y="1658250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3916400" y="1658250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1" name="Google Shape;381;p41"/>
          <p:cNvSpPr/>
          <p:nvPr/>
        </p:nvSpPr>
        <p:spPr>
          <a:xfrm rot="5398141">
            <a:off x="4708796" y="1680214"/>
            <a:ext cx="554700" cy="488400"/>
          </a:xfrm>
          <a:prstGeom prst="trapezoid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6394575" y="1734588"/>
            <a:ext cx="728700" cy="390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 txBox="1"/>
          <p:nvPr/>
        </p:nvSpPr>
        <p:spPr>
          <a:xfrm>
            <a:off x="5480750" y="1669438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7309550" y="1669438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1081950" y="2761225"/>
            <a:ext cx="1174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First pass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4224900" y="2785300"/>
            <a:ext cx="1522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Second pass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87" name="Google Shape;387;p41"/>
          <p:cNvCxnSpPr/>
          <p:nvPr/>
        </p:nvCxnSpPr>
        <p:spPr>
          <a:xfrm rot="10800000">
            <a:off x="1669200" y="2205625"/>
            <a:ext cx="0" cy="63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1"/>
          <p:cNvCxnSpPr/>
          <p:nvPr/>
        </p:nvCxnSpPr>
        <p:spPr>
          <a:xfrm rot="10800000">
            <a:off x="5022000" y="2205625"/>
            <a:ext cx="0" cy="63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1"/>
          <p:cNvCxnSpPr>
            <a:endCxn id="379" idx="1"/>
          </p:cNvCxnSpPr>
          <p:nvPr/>
        </p:nvCxnSpPr>
        <p:spPr>
          <a:xfrm>
            <a:off x="1239800" y="1930050"/>
            <a:ext cx="8478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1"/>
          <p:cNvCxnSpPr>
            <a:endCxn id="380" idx="1"/>
          </p:cNvCxnSpPr>
          <p:nvPr/>
        </p:nvCxnSpPr>
        <p:spPr>
          <a:xfrm>
            <a:off x="2763800" y="1930050"/>
            <a:ext cx="11526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41"/>
          <p:cNvCxnSpPr/>
          <p:nvPr/>
        </p:nvCxnSpPr>
        <p:spPr>
          <a:xfrm>
            <a:off x="4592600" y="1930050"/>
            <a:ext cx="8478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41"/>
          <p:cNvCxnSpPr/>
          <p:nvPr/>
        </p:nvCxnSpPr>
        <p:spPr>
          <a:xfrm>
            <a:off x="6192800" y="1930050"/>
            <a:ext cx="11526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1"/>
          <p:cNvSpPr/>
          <p:nvPr/>
        </p:nvSpPr>
        <p:spPr>
          <a:xfrm>
            <a:off x="8079600" y="1886600"/>
            <a:ext cx="152100" cy="1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/>
          <p:nvPr/>
        </p:nvSpPr>
        <p:spPr>
          <a:xfrm>
            <a:off x="8232000" y="1886600"/>
            <a:ext cx="152100" cy="1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"/>
          <p:cNvSpPr/>
          <p:nvPr/>
        </p:nvSpPr>
        <p:spPr>
          <a:xfrm>
            <a:off x="8384400" y="1886600"/>
            <a:ext cx="152100" cy="1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 flipH="1" rot="10800000">
            <a:off x="1239800" y="3352675"/>
            <a:ext cx="500100" cy="908700"/>
          </a:xfrm>
          <a:prstGeom prst="bentArrow">
            <a:avLst>
              <a:gd fmla="val 25000" name="adj1"/>
              <a:gd fmla="val 22518" name="adj2"/>
              <a:gd fmla="val 25000" name="adj3"/>
              <a:gd fmla="val 4939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475" y="3253900"/>
            <a:ext cx="1053136" cy="17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/>
          <p:nvPr/>
        </p:nvSpPr>
        <p:spPr>
          <a:xfrm rot="10800000">
            <a:off x="2956025" y="2313300"/>
            <a:ext cx="382500" cy="2707500"/>
          </a:xfrm>
          <a:prstGeom prst="bentArrow">
            <a:avLst>
              <a:gd fmla="val 25000" name="adj1"/>
              <a:gd fmla="val 22518" name="adj2"/>
              <a:gd fmla="val 25000" name="adj3"/>
              <a:gd fmla="val 4939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1818850" y="4776625"/>
            <a:ext cx="1058400" cy="298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075" y="3352675"/>
            <a:ext cx="2999525" cy="14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1"/>
          <p:cNvSpPr txBox="1"/>
          <p:nvPr/>
        </p:nvSpPr>
        <p:spPr>
          <a:xfrm>
            <a:off x="228600" y="4398925"/>
            <a:ext cx="14136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Threshold</a:t>
            </a:r>
            <a:r>
              <a:rPr b="1" lang="en" sz="1200">
                <a:solidFill>
                  <a:srgbClr val="FFFFFF"/>
                </a:solidFill>
              </a:rPr>
              <a:t> = 0.3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/>
        </p:nvSpPr>
        <p:spPr>
          <a:xfrm>
            <a:off x="217800" y="1234225"/>
            <a:ext cx="85899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7" name="Google Shape;407;p4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Apriori Algorithm</a:t>
            </a:r>
            <a:endParaRPr b="1"/>
          </a:p>
        </p:txBody>
      </p:sp>
      <p:sp>
        <p:nvSpPr>
          <p:cNvPr id="408" name="Google Shape;408;p42"/>
          <p:cNvSpPr txBox="1"/>
          <p:nvPr/>
        </p:nvSpPr>
        <p:spPr>
          <a:xfrm>
            <a:off x="576475" y="1658250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2087600" y="1658250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0" name="Google Shape;410;p42"/>
          <p:cNvSpPr/>
          <p:nvPr/>
        </p:nvSpPr>
        <p:spPr>
          <a:xfrm rot="5398141">
            <a:off x="1391846" y="1669026"/>
            <a:ext cx="554700" cy="488400"/>
          </a:xfrm>
          <a:prstGeom prst="trapezoid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3001425" y="1723400"/>
            <a:ext cx="728700" cy="390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2"/>
          <p:cNvSpPr txBox="1"/>
          <p:nvPr/>
        </p:nvSpPr>
        <p:spPr>
          <a:xfrm>
            <a:off x="2087600" y="1658250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3" name="Google Shape;413;p42"/>
          <p:cNvSpPr txBox="1"/>
          <p:nvPr/>
        </p:nvSpPr>
        <p:spPr>
          <a:xfrm>
            <a:off x="3916400" y="1658250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4" name="Google Shape;414;p42"/>
          <p:cNvSpPr/>
          <p:nvPr/>
        </p:nvSpPr>
        <p:spPr>
          <a:xfrm rot="5398141">
            <a:off x="4708796" y="1680214"/>
            <a:ext cx="554700" cy="488400"/>
          </a:xfrm>
          <a:prstGeom prst="trapezoid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6394575" y="1734588"/>
            <a:ext cx="728700" cy="390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 txBox="1"/>
          <p:nvPr/>
        </p:nvSpPr>
        <p:spPr>
          <a:xfrm>
            <a:off x="5480750" y="1669438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7309550" y="1669438"/>
            <a:ext cx="663300" cy="54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1081950" y="2761225"/>
            <a:ext cx="1174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First pass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4224900" y="2785300"/>
            <a:ext cx="1522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Second pass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20" name="Google Shape;420;p42"/>
          <p:cNvCxnSpPr/>
          <p:nvPr/>
        </p:nvCxnSpPr>
        <p:spPr>
          <a:xfrm rot="10800000">
            <a:off x="1669200" y="2205625"/>
            <a:ext cx="0" cy="63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2"/>
          <p:cNvCxnSpPr/>
          <p:nvPr/>
        </p:nvCxnSpPr>
        <p:spPr>
          <a:xfrm rot="10800000">
            <a:off x="5022000" y="2205625"/>
            <a:ext cx="0" cy="63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2"/>
          <p:cNvCxnSpPr>
            <a:endCxn id="412" idx="1"/>
          </p:cNvCxnSpPr>
          <p:nvPr/>
        </p:nvCxnSpPr>
        <p:spPr>
          <a:xfrm>
            <a:off x="1239800" y="1930050"/>
            <a:ext cx="8478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42"/>
          <p:cNvCxnSpPr>
            <a:endCxn id="413" idx="1"/>
          </p:cNvCxnSpPr>
          <p:nvPr/>
        </p:nvCxnSpPr>
        <p:spPr>
          <a:xfrm>
            <a:off x="2763800" y="1930050"/>
            <a:ext cx="11526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2"/>
          <p:cNvCxnSpPr/>
          <p:nvPr/>
        </p:nvCxnSpPr>
        <p:spPr>
          <a:xfrm>
            <a:off x="4592600" y="1930050"/>
            <a:ext cx="8478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2"/>
          <p:cNvCxnSpPr/>
          <p:nvPr/>
        </p:nvCxnSpPr>
        <p:spPr>
          <a:xfrm>
            <a:off x="6192800" y="1930050"/>
            <a:ext cx="11526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42"/>
          <p:cNvSpPr/>
          <p:nvPr/>
        </p:nvSpPr>
        <p:spPr>
          <a:xfrm>
            <a:off x="8079600" y="1886600"/>
            <a:ext cx="152100" cy="1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"/>
          <p:cNvSpPr/>
          <p:nvPr/>
        </p:nvSpPr>
        <p:spPr>
          <a:xfrm>
            <a:off x="8232000" y="1886600"/>
            <a:ext cx="152100" cy="1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8384400" y="1886600"/>
            <a:ext cx="152100" cy="1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50" y="3273700"/>
            <a:ext cx="1053136" cy="17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2"/>
          <p:cNvSpPr/>
          <p:nvPr/>
        </p:nvSpPr>
        <p:spPr>
          <a:xfrm>
            <a:off x="334513" y="4776625"/>
            <a:ext cx="1058400" cy="298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4788050" y="3201975"/>
            <a:ext cx="2233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{Eggs, Milk} -&gt; {Bread}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4890075" y="3746100"/>
            <a:ext cx="36465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Accept the triad if all appear in matrix: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{Eggs, Milk} =&gt; True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{Eggs, Bread} =&gt; True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{Milk, Bread} =&gt;True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4788050" y="3166450"/>
            <a:ext cx="22332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{Eggs, Milk} -&gt; {Bread}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{Eggs, Milk} -&gt; {Beer}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4890075" y="3746100"/>
            <a:ext cx="36465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Accept the triad if all appear in matrix: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{Eggs, Milk} =&gt; True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{Eggs, Bear} =&gt; False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{Milk, Beer} =&gt;False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35" name="Google Shape;435;p42"/>
          <p:cNvCxnSpPr/>
          <p:nvPr/>
        </p:nvCxnSpPr>
        <p:spPr>
          <a:xfrm rot="10800000">
            <a:off x="4882725" y="3811500"/>
            <a:ext cx="22074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6" name="Google Shape;4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200" y="3345926"/>
            <a:ext cx="2910000" cy="14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Basket Market Analysis</a:t>
            </a:r>
            <a:endParaRPr b="1" sz="3000"/>
          </a:p>
        </p:txBody>
      </p:sp>
      <p:pic>
        <p:nvPicPr>
          <p:cNvPr id="442" name="Google Shape;4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00" y="1323900"/>
            <a:ext cx="4385675" cy="36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650" y="1351000"/>
            <a:ext cx="2667070" cy="36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Association Analysis</a:t>
            </a:r>
            <a:endParaRPr b="1" sz="3000"/>
          </a:p>
        </p:txBody>
      </p:sp>
      <p:sp>
        <p:nvSpPr>
          <p:cNvPr id="214" name="Google Shape;214;p24"/>
          <p:cNvSpPr txBox="1"/>
          <p:nvPr/>
        </p:nvSpPr>
        <p:spPr>
          <a:xfrm>
            <a:off x="413700" y="1168825"/>
            <a:ext cx="83775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Enterprises around the world use association analysis as the base of their marketing efforts: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Amazon use it to recommend other books and products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Target use it to make personalized promotions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Spotify and Youtube use it for song recommendations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Netflix use it to show users the list of recommended films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Supermarkets use it to decide the place of products on the shelfs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Association Analysis</a:t>
            </a:r>
            <a:endParaRPr b="1" sz="3000"/>
          </a:p>
        </p:txBody>
      </p:sp>
      <p:sp>
        <p:nvSpPr>
          <p:cNvPr id="220" name="Google Shape;220;p25"/>
          <p:cNvSpPr txBox="1"/>
          <p:nvPr/>
        </p:nvSpPr>
        <p:spPr>
          <a:xfrm>
            <a:off x="566100" y="1604100"/>
            <a:ext cx="4469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Analyzing customer reviews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Activity monitoring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Malware detection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e-Learning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Fraud Detection-Credit Card Transactions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N</a:t>
            </a:r>
            <a:r>
              <a:rPr lang="en" sz="2000">
                <a:solidFill>
                  <a:srgbClr val="FFFFFF"/>
                </a:solidFill>
              </a:rPr>
              <a:t>etwork traffic analysis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Customer Relationship Management (CRM)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355275" y="1679975"/>
            <a:ext cx="3518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Bioinformatics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Image classification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Medical diagnosis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Protein Sequences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Bio-Medical Literature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Census Data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Association Analysis</a:t>
            </a:r>
            <a:endParaRPr b="1" sz="3000"/>
          </a:p>
        </p:txBody>
      </p:sp>
      <p:sp>
        <p:nvSpPr>
          <p:cNvPr id="227" name="Google Shape;227;p26"/>
          <p:cNvSpPr txBox="1"/>
          <p:nvPr/>
        </p:nvSpPr>
        <p:spPr>
          <a:xfrm>
            <a:off x="489900" y="1223100"/>
            <a:ext cx="82080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Association analysis is used in machine learning for the generation of </a:t>
            </a:r>
            <a:r>
              <a:rPr lang="en" sz="2800">
                <a:solidFill>
                  <a:srgbClr val="FFFF00"/>
                </a:solidFill>
              </a:rPr>
              <a:t>recommendation systems</a:t>
            </a:r>
            <a:r>
              <a:rPr lang="en" sz="2800">
                <a:solidFill>
                  <a:srgbClr val="FFFFFF"/>
                </a:solidFill>
              </a:rPr>
              <a:t>. 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It takes the </a:t>
            </a:r>
            <a:r>
              <a:rPr lang="en" sz="2800">
                <a:solidFill>
                  <a:srgbClr val="FFFF00"/>
                </a:solidFill>
              </a:rPr>
              <a:t>most common combinations</a:t>
            </a:r>
            <a:r>
              <a:rPr lang="en" sz="2800">
                <a:solidFill>
                  <a:srgbClr val="FFFFFF"/>
                </a:solidFill>
              </a:rPr>
              <a:t> of items and measure their </a:t>
            </a:r>
            <a:r>
              <a:rPr lang="en" sz="2800">
                <a:solidFill>
                  <a:srgbClr val="FFFF00"/>
                </a:solidFill>
              </a:rPr>
              <a:t>association</a:t>
            </a:r>
            <a:r>
              <a:rPr lang="en" sz="2800">
                <a:solidFill>
                  <a:srgbClr val="FFFFFF"/>
                </a:solidFill>
              </a:rPr>
              <a:t> and the </a:t>
            </a:r>
            <a:r>
              <a:rPr lang="en" sz="2800">
                <a:solidFill>
                  <a:srgbClr val="FFFF00"/>
                </a:solidFill>
              </a:rPr>
              <a:t>likelihood</a:t>
            </a:r>
            <a:r>
              <a:rPr lang="en" sz="2800">
                <a:solidFill>
                  <a:srgbClr val="FFFFFF"/>
                </a:solidFill>
              </a:rPr>
              <a:t> that someone choosing one or more item will choose also another </a:t>
            </a:r>
            <a:r>
              <a:rPr lang="en" sz="2800">
                <a:solidFill>
                  <a:srgbClr val="FFFFFF"/>
                </a:solidFill>
              </a:rPr>
              <a:t>specific </a:t>
            </a:r>
            <a:r>
              <a:rPr lang="en" sz="2800">
                <a:solidFill>
                  <a:srgbClr val="FFFFFF"/>
                </a:solidFill>
              </a:rPr>
              <a:t>item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Association Analysis</a:t>
            </a:r>
            <a:endParaRPr b="1" sz="3000"/>
          </a:p>
        </p:txBody>
      </p:sp>
      <p:sp>
        <p:nvSpPr>
          <p:cNvPr id="233" name="Google Shape;233;p27"/>
          <p:cNvSpPr txBox="1"/>
          <p:nvPr/>
        </p:nvSpPr>
        <p:spPr>
          <a:xfrm>
            <a:off x="642300" y="1223100"/>
            <a:ext cx="8016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An </a:t>
            </a:r>
            <a:r>
              <a:rPr lang="en" sz="2800">
                <a:solidFill>
                  <a:srgbClr val="FFFF00"/>
                </a:solidFill>
              </a:rPr>
              <a:t>association rule</a:t>
            </a:r>
            <a:r>
              <a:rPr lang="en" sz="2800">
                <a:solidFill>
                  <a:srgbClr val="FFFFFF"/>
                </a:solidFill>
              </a:rPr>
              <a:t> is a pattern that states when an event occurs, another event occurs with certain probability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Association rules are a kind of </a:t>
            </a:r>
            <a:r>
              <a:rPr lang="en" sz="2800">
                <a:solidFill>
                  <a:srgbClr val="FFFF00"/>
                </a:solidFill>
              </a:rPr>
              <a:t>IF...ELSE</a:t>
            </a:r>
            <a:r>
              <a:rPr lang="en" sz="2800">
                <a:solidFill>
                  <a:srgbClr val="FFFFFF"/>
                </a:solidFill>
              </a:rPr>
              <a:t> statement that tries to find if there are hidden </a:t>
            </a:r>
            <a:r>
              <a:rPr lang="en" sz="2800">
                <a:solidFill>
                  <a:srgbClr val="FFFF00"/>
                </a:solidFill>
              </a:rPr>
              <a:t>relationships between unrelated items </a:t>
            </a:r>
            <a:r>
              <a:rPr lang="en" sz="2800">
                <a:solidFill>
                  <a:srgbClr val="FFFFFF"/>
                </a:solidFill>
              </a:rPr>
              <a:t>in a dataset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Itemset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Support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Confidence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Lift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2840975" y="1005800"/>
            <a:ext cx="58287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Itemset</a:t>
            </a:r>
            <a:r>
              <a:rPr lang="en" sz="2200">
                <a:solidFill>
                  <a:srgbClr val="FFFFFF"/>
                </a:solidFill>
              </a:rPr>
              <a:t> is a list of items that consist in two parts: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Antecedent</a:t>
            </a:r>
            <a:r>
              <a:rPr lang="en" sz="2200">
                <a:solidFill>
                  <a:srgbClr val="FFFFFF"/>
                </a:solidFill>
              </a:rPr>
              <a:t>: the items that were selected previously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Consequent</a:t>
            </a:r>
            <a:r>
              <a:rPr lang="en" sz="2200">
                <a:solidFill>
                  <a:srgbClr val="FFFFFF"/>
                </a:solidFill>
              </a:rPr>
              <a:t>: the item that was selected after the antecedent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695" y="1766075"/>
            <a:ext cx="3393264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037425" y="981975"/>
            <a:ext cx="58287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dataset consist on a list of transactions containing various items per transaction.  For the analysis we proceed with the following steps: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We build a list of all items and count the frequency of each item and order them from the most frequent to the less frequent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We take a combination of popular items from the itemset list and search for the co-occurence of both items (antecedent)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Next we analyze which items are also found as frequently occurring with the antecedent items (consequence) 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Itemset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Support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Confidence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Lift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Definitions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200" y="1096180"/>
            <a:ext cx="4531176" cy="37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341450" y="1277575"/>
            <a:ext cx="203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Itemset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41450" y="22681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Support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341450" y="3258775"/>
            <a:ext cx="209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Confidence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341450" y="4249375"/>
            <a:ext cx="2098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Lift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