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pectral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ectralExtraBold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ectral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e824f8e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e824f8e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e824f8ea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e824f8e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e824f8ea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e824f8ea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e824f8e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e824f8e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e824f8ea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e824f8ea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c4e1a89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c4e1a89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824f8e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824f8e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e824f8e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e824f8e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c4e1a88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c4e1a88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4e1a8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4e1a8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a1e72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a1e72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824f8ea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e824f8ea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824f8ea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824f8ea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e824f8e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e824f8e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e824f8ea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e824f8ea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e824f8e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e824f8e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e824f8ea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e824f8ea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 1">
  <p:cSld name="SECTION_HEADER_1_1_1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321377" y="1216858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92" name="Google Shape;192;p22"/>
          <p:cNvSpPr/>
          <p:nvPr/>
        </p:nvSpPr>
        <p:spPr>
          <a:xfrm>
            <a:off x="6400403" y="3674087"/>
            <a:ext cx="2626200" cy="103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ד'ר תומס קרפטי</a:t>
            </a:r>
            <a:b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265" y="2483928"/>
            <a:ext cx="1441956" cy="89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6397575" y="1293775"/>
            <a:ext cx="2445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rgbClr val="1C458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4">
  <p:cSld name="SECTION_HEADER_4">
    <p:bg>
      <p:bgPr>
        <a:solidFill>
          <a:srgbClr val="1C458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visualcapitalist.com/air-traffic-network-map/" TargetMode="External"/><Relationship Id="rId4" Type="http://schemas.openxmlformats.org/officeDocument/2006/relationships/hyperlink" Target="https://arxiv.org/pdf/1908.02591.pdf" TargetMode="External"/><Relationship Id="rId5" Type="http://schemas.openxmlformats.org/officeDocument/2006/relationships/hyperlink" Target="https://www.aaai.org/ojs/index.php/aimagazine/article/view/2630/2554" TargetMode="External"/><Relationship Id="rId6" Type="http://schemas.openxmlformats.org/officeDocument/2006/relationships/hyperlink" Target="https://twitter.com/ismailfahmi/status/1267390823693340673/photo/1" TargetMode="External"/><Relationship Id="rId7" Type="http://schemas.openxmlformats.org/officeDocument/2006/relationships/hyperlink" Target="https://chengf-lab.github.io/COVID-19_Map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eo4j.com/sandbox/" TargetMode="External"/><Relationship Id="rId4" Type="http://schemas.openxmlformats.org/officeDocument/2006/relationships/hyperlink" Target="https://www.promtools.org/doku.php" TargetMode="External"/><Relationship Id="rId5" Type="http://schemas.openxmlformats.org/officeDocument/2006/relationships/hyperlink" Target="https://fluxicon.com/disco/" TargetMode="External"/><Relationship Id="rId6" Type="http://schemas.openxmlformats.org/officeDocument/2006/relationships/hyperlink" Target="https://www.celonis.com/" TargetMode="External"/><Relationship Id="rId7" Type="http://schemas.openxmlformats.org/officeDocument/2006/relationships/hyperlink" Target="https://pm4py.fit.fraunhofer.de/" TargetMode="External"/><Relationship Id="rId8" Type="http://schemas.openxmlformats.org/officeDocument/2006/relationships/hyperlink" Target="https://medium.com/@gscheithauer/process-mining-in-10-minutes-with-r-1ab28ed74e8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295000" y="1768550"/>
            <a:ext cx="37332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F497D"/>
                </a:solidFill>
              </a:rPr>
              <a:t>Network Analysis</a:t>
            </a:r>
            <a:endParaRPr b="1" sz="3600">
              <a:solidFill>
                <a:srgbClr val="1F497D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442674" y="3521675"/>
            <a:ext cx="3554700" cy="103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1F497D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1F497D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1F497D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/>
        </p:nvSpPr>
        <p:spPr>
          <a:xfrm>
            <a:off x="603175" y="1191900"/>
            <a:ext cx="4713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Metrics:</a:t>
            </a:r>
            <a:endParaRPr b="1" sz="2400" u="sng">
              <a:solidFill>
                <a:srgbClr val="FF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Centrality</a:t>
            </a:r>
            <a:r>
              <a:rPr lang="en" sz="2200">
                <a:solidFill>
                  <a:srgbClr val="FFFFFF"/>
                </a:solidFill>
              </a:rPr>
              <a:t>: # of direct connections for a node or group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 u="sng">
                <a:solidFill>
                  <a:srgbClr val="00FF00"/>
                </a:solidFill>
              </a:rPr>
              <a:t>Hub</a:t>
            </a:r>
            <a:r>
              <a:rPr lang="en" sz="2000">
                <a:solidFill>
                  <a:srgbClr val="FFFFFF"/>
                </a:solidFill>
              </a:rPr>
              <a:t>: a node with a number of links that greatly exceeds the average</a:t>
            </a:r>
            <a:endParaRPr sz="2000">
              <a:solidFill>
                <a:srgbClr val="FFFFFF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" sz="2000" u="sng">
                <a:solidFill>
                  <a:srgbClr val="00FF00"/>
                </a:solidFill>
              </a:rPr>
              <a:t>Authority</a:t>
            </a:r>
            <a:r>
              <a:rPr lang="en" sz="2000">
                <a:solidFill>
                  <a:srgbClr val="FFFFFF"/>
                </a:solidFill>
              </a:rPr>
              <a:t>: nodes pointed by hubs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361" name="Google Shape;361;p35"/>
          <p:cNvSpPr/>
          <p:nvPr/>
        </p:nvSpPr>
        <p:spPr>
          <a:xfrm>
            <a:off x="5485825" y="11065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6206415" y="17159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"/>
          <p:cNvSpPr/>
          <p:nvPr/>
        </p:nvSpPr>
        <p:spPr>
          <a:xfrm>
            <a:off x="5596685" y="22745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>
            <a:off x="7037864" y="13604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6982434" y="23252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 rot="136335">
            <a:off x="6115281" y="23239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 rot="2017641">
            <a:off x="5735671" y="14373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 rot="5767201">
            <a:off x="6992957" y="18795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 rot="-2549836">
            <a:off x="5870178" y="19974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 rot="-1537782">
            <a:off x="6642127" y="15433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6628825" y="3087725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7349415" y="3697104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6739685" y="4255702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8180864" y="334163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8125434" y="430648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 rot="136335">
            <a:off x="7258281" y="43051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 rot="2017641">
            <a:off x="6878671" y="3418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 rot="5767201">
            <a:off x="8135957" y="38607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 rot="-2549836">
            <a:off x="7013178" y="39786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 rot="-1537782">
            <a:off x="7785127" y="35245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 rot="1742431">
            <a:off x="5886636" y="2704970"/>
            <a:ext cx="711331" cy="2379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 rot="-1936017">
            <a:off x="5723776" y="1095335"/>
            <a:ext cx="1407098" cy="1599269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 rot="2017641">
            <a:off x="6573871" y="2046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603175" y="1191900"/>
            <a:ext cx="4713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Metrics:</a:t>
            </a:r>
            <a:endParaRPr b="1" sz="2400" u="sng">
              <a:solidFill>
                <a:srgbClr val="FF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Centrality</a:t>
            </a:r>
            <a:r>
              <a:rPr lang="en" sz="2200">
                <a:solidFill>
                  <a:srgbClr val="FFFFFF"/>
                </a:solidFill>
              </a:rPr>
              <a:t>: # of direct connections for a node or group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Group Cohesion</a:t>
            </a:r>
            <a:r>
              <a:rPr lang="en" sz="2200">
                <a:solidFill>
                  <a:srgbClr val="FFFFFF"/>
                </a:solidFill>
              </a:rPr>
              <a:t>: easy of connection (average distance)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89" name="Google Shape;389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390" name="Google Shape;390;p36"/>
          <p:cNvSpPr/>
          <p:nvPr/>
        </p:nvSpPr>
        <p:spPr>
          <a:xfrm>
            <a:off x="5485825" y="11065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6206415" y="17159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596685" y="22745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7037864" y="13604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6982434" y="23252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 rot="136335">
            <a:off x="6115281" y="23239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 rot="2017641">
            <a:off x="5735671" y="14373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 rot="5767201">
            <a:off x="6992957" y="18795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 rot="-2549836">
            <a:off x="5870178" y="19974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 rot="-1537782">
            <a:off x="6642127" y="15433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6628825" y="3087725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7349415" y="3697104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6739685" y="4255702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8180864" y="334163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8125434" y="430648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 rot="136335">
            <a:off x="7258281" y="43051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 rot="2017641">
            <a:off x="6878671" y="3418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 rot="5767201">
            <a:off x="8135957" y="38607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 rot="-2549836">
            <a:off x="7013178" y="39786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rot="-1537782">
            <a:off x="7785127" y="35245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 rot="1742431">
            <a:off x="5886636" y="2704970"/>
            <a:ext cx="711331" cy="2379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rot="-1936263">
            <a:off x="5290569" y="810119"/>
            <a:ext cx="2160416" cy="2215524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rot="-1694303">
            <a:off x="6608180" y="3436383"/>
            <a:ext cx="2389139" cy="1421142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rot="2017641">
            <a:off x="6573871" y="2046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/>
        </p:nvSpPr>
        <p:spPr>
          <a:xfrm>
            <a:off x="603175" y="1191900"/>
            <a:ext cx="4713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Metrics:</a:t>
            </a:r>
            <a:endParaRPr b="1" sz="2400" u="sng">
              <a:solidFill>
                <a:srgbClr val="FF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Centrality</a:t>
            </a:r>
            <a:r>
              <a:rPr lang="en" sz="2200">
                <a:solidFill>
                  <a:srgbClr val="FFFFFF"/>
                </a:solidFill>
              </a:rPr>
              <a:t>: # of direct connections for a node or group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Group Cohesion</a:t>
            </a:r>
            <a:r>
              <a:rPr lang="en" sz="2200">
                <a:solidFill>
                  <a:srgbClr val="FFFFFF"/>
                </a:solidFill>
              </a:rPr>
              <a:t>: easy of connection (average distance)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Group Density</a:t>
            </a:r>
            <a:r>
              <a:rPr lang="en" sz="2200">
                <a:solidFill>
                  <a:srgbClr val="FFFFFF"/>
                </a:solidFill>
              </a:rPr>
              <a:t>: robustness of the network (% of connections among all possible connections)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19" name="Google Shape;419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420" name="Google Shape;420;p37"/>
          <p:cNvSpPr/>
          <p:nvPr/>
        </p:nvSpPr>
        <p:spPr>
          <a:xfrm>
            <a:off x="5485825" y="11065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6206415" y="17159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5596685" y="22745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7037864" y="13604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6982434" y="23252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 rot="136335">
            <a:off x="6115281" y="23239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 rot="2017641">
            <a:off x="5735671" y="14373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 rot="5767201">
            <a:off x="6992957" y="18795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 rot="-2549836">
            <a:off x="5870178" y="19974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 rot="-1537782">
            <a:off x="6642127" y="15433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6628825" y="3087725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7349415" y="3697104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6739685" y="4255702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8180864" y="334163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8125434" y="430648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 rot="136335">
            <a:off x="7258281" y="43051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/>
          <p:nvPr/>
        </p:nvSpPr>
        <p:spPr>
          <a:xfrm rot="2017641">
            <a:off x="6878671" y="3418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 rot="5767201">
            <a:off x="8135957" y="38607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 rot="-2549836">
            <a:off x="7013178" y="39786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 rot="-1537782">
            <a:off x="7785127" y="35245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rot="1742431">
            <a:off x="5886636" y="2704970"/>
            <a:ext cx="711331" cy="2379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 rot="-1936479">
            <a:off x="5183470" y="1382185"/>
            <a:ext cx="3051810" cy="1490575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 rot="2017641">
            <a:off x="6573871" y="2046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/>
        </p:nvSpPr>
        <p:spPr>
          <a:xfrm>
            <a:off x="603175" y="1191900"/>
            <a:ext cx="4713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00"/>
                </a:solidFill>
              </a:rPr>
              <a:t>Metrics:</a:t>
            </a:r>
            <a:endParaRPr b="1" sz="2400" u="sng">
              <a:solidFill>
                <a:srgbClr val="FF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Centrality</a:t>
            </a:r>
            <a:r>
              <a:rPr lang="en" sz="2200">
                <a:solidFill>
                  <a:srgbClr val="FFFFFF"/>
                </a:solidFill>
              </a:rPr>
              <a:t>: # of direct connections for a node or group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Group Cohesion</a:t>
            </a:r>
            <a:r>
              <a:rPr lang="en" sz="2200">
                <a:solidFill>
                  <a:srgbClr val="FFFFFF"/>
                </a:solidFill>
              </a:rPr>
              <a:t>: easy of connection (average distance)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Group Density</a:t>
            </a:r>
            <a:r>
              <a:rPr lang="en" sz="2200">
                <a:solidFill>
                  <a:srgbClr val="FFFFFF"/>
                </a:solidFill>
              </a:rPr>
              <a:t>: robustness of the network (% of connections among all possible connections)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" sz="2200">
                <a:solidFill>
                  <a:srgbClr val="00FF00"/>
                </a:solidFill>
              </a:rPr>
              <a:t>Betweenness</a:t>
            </a:r>
            <a:r>
              <a:rPr lang="en" sz="2200">
                <a:solidFill>
                  <a:srgbClr val="FFFFFF"/>
                </a:solidFill>
              </a:rPr>
              <a:t>: shortest path between two nodes or groups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449" name="Google Shape;449;p38"/>
          <p:cNvSpPr/>
          <p:nvPr/>
        </p:nvSpPr>
        <p:spPr>
          <a:xfrm>
            <a:off x="5485825" y="11065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6206415" y="17159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5596685" y="22745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7037864" y="13604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6982434" y="23252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 rot="136335">
            <a:off x="6115281" y="23239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 rot="2017641">
            <a:off x="5735671" y="14373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 rot="5767201">
            <a:off x="6992957" y="18795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 rot="-2549836">
            <a:off x="5870178" y="19974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 rot="-1537782">
            <a:off x="6642127" y="15433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6628825" y="3087725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7349415" y="3697104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6739685" y="4255702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8180864" y="334163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8125434" y="430648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 rot="136335">
            <a:off x="7258281" y="43051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 rot="2017641">
            <a:off x="6878671" y="3418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 rot="5767201">
            <a:off x="8135957" y="38607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 rot="-2549836">
            <a:off x="7013178" y="39786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 rot="-1537782">
            <a:off x="7785127" y="35245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 rot="1742431">
            <a:off x="5886636" y="2704970"/>
            <a:ext cx="711331" cy="2379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 rot="-1936784">
            <a:off x="6232470" y="2906713"/>
            <a:ext cx="1122360" cy="69897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 rot="2017641">
            <a:off x="6573871" y="2046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"/>
          <p:cNvSpPr txBox="1"/>
          <p:nvPr/>
        </p:nvSpPr>
        <p:spPr>
          <a:xfrm>
            <a:off x="414450" y="1268100"/>
            <a:ext cx="82518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00FF00"/>
                </a:solidFill>
              </a:rPr>
              <a:t>Cohesive subgroups</a:t>
            </a:r>
            <a:r>
              <a:rPr lang="en" sz="2400">
                <a:solidFill>
                  <a:srgbClr val="FFFFFF"/>
                </a:solidFill>
              </a:rPr>
              <a:t>: Well connected group of nodes </a:t>
            </a:r>
            <a:endParaRPr sz="24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b="1" lang="en" sz="2000" u="sng">
                <a:solidFill>
                  <a:srgbClr val="00FF00"/>
                </a:solidFill>
              </a:rPr>
              <a:t>Community</a:t>
            </a:r>
            <a:r>
              <a:rPr lang="en" sz="2000">
                <a:solidFill>
                  <a:schemeClr val="lt1"/>
                </a:solidFill>
              </a:rPr>
              <a:t>: a subset of nodes within the graph such that connections between the nodes are denser than connections with the rest of the network (joined by high betweenes nodes)</a:t>
            </a:r>
            <a:endParaRPr b="1" sz="2600" u="sng">
              <a:solidFill>
                <a:srgbClr val="00FF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 u="sng">
                <a:solidFill>
                  <a:srgbClr val="00FF00"/>
                </a:solidFill>
              </a:rPr>
              <a:t>Clusters</a:t>
            </a:r>
            <a:r>
              <a:rPr lang="en" sz="2100">
                <a:solidFill>
                  <a:srgbClr val="FFFFFF"/>
                </a:solidFill>
              </a:rPr>
              <a:t>: group of nodes more connected to each other than to other nodes (determined using cluster analysis)</a:t>
            </a:r>
            <a:endParaRPr sz="2100">
              <a:solidFill>
                <a:srgbClr val="FFFF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 u="sng">
                <a:solidFill>
                  <a:srgbClr val="00FF00"/>
                </a:solidFill>
              </a:rPr>
              <a:t>Cliques: </a:t>
            </a:r>
            <a:r>
              <a:rPr lang="en" sz="2100">
                <a:solidFill>
                  <a:srgbClr val="FFFFFF"/>
                </a:solidFill>
              </a:rPr>
              <a:t>group of nodes </a:t>
            </a:r>
            <a:r>
              <a:rPr lang="en" sz="2100" u="sng">
                <a:solidFill>
                  <a:srgbClr val="FFFF00"/>
                </a:solidFill>
              </a:rPr>
              <a:t>fully</a:t>
            </a:r>
            <a:r>
              <a:rPr lang="en" sz="2100">
                <a:solidFill>
                  <a:srgbClr val="FFFF00"/>
                </a:solidFill>
              </a:rPr>
              <a:t> </a:t>
            </a:r>
            <a:r>
              <a:rPr lang="en" sz="2100">
                <a:solidFill>
                  <a:srgbClr val="FFFFFF"/>
                </a:solidFill>
              </a:rPr>
              <a:t>connected to each other (adjacent nodes)</a:t>
            </a:r>
            <a:endParaRPr b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7" name="Google Shape;477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150" y="1169300"/>
            <a:ext cx="3654401" cy="3740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/>
        </p:nvSpPr>
        <p:spPr>
          <a:xfrm>
            <a:off x="759350" y="1268100"/>
            <a:ext cx="7575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Usages</a:t>
            </a:r>
            <a:endParaRPr b="1" sz="30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Community detection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Feature enrichment by adding clusters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Time changes - clusters driving changes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Fraud analysis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Workflow optimization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Disease </a:t>
            </a:r>
            <a:r>
              <a:rPr lang="en" sz="2400">
                <a:solidFill>
                  <a:srgbClr val="FFFFFF"/>
                </a:solidFill>
              </a:rPr>
              <a:t>surveillance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Terrorist networks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/>
        </p:nvSpPr>
        <p:spPr>
          <a:xfrm>
            <a:off x="759350" y="1268100"/>
            <a:ext cx="7575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Examples of Network Analysis</a:t>
            </a:r>
            <a:endParaRPr b="1" sz="30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Airlines/Airports connections - </a:t>
            </a:r>
            <a:r>
              <a:rPr lang="en" sz="9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https://www.visualcapitalist.com/air-traffic-network-map/</a:t>
            </a:r>
            <a:endParaRPr sz="9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GPS maps (from point A to B)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Web-pages connectivity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Bank transactions - </a:t>
            </a:r>
            <a:r>
              <a:rPr lang="en" sz="1000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https://arxiv.org/pdf/1908.02591.pdf</a:t>
            </a:r>
            <a:endParaRPr sz="10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Hospital workflow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Healthcare resource abuse- </a:t>
            </a:r>
            <a:r>
              <a:rPr lang="en" sz="700" u="sng">
                <a:solidFill>
                  <a:srgbClr val="00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https://www.aaai.org/ojs/index.php/aimagazine/article/view/2630/2554</a:t>
            </a:r>
            <a:endParaRPr sz="7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Top influencers - </a:t>
            </a:r>
            <a:r>
              <a:rPr lang="en" sz="900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https://twitter.com/ismailfahmi/status/1267390823693340673/photo/1</a:t>
            </a:r>
            <a:endParaRPr sz="9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Bioinformatics  - </a:t>
            </a:r>
            <a:r>
              <a:rPr lang="en" sz="2400">
                <a:solidFill>
                  <a:srgbClr val="00FF00"/>
                </a:solidFill>
              </a:rPr>
              <a:t> </a:t>
            </a:r>
            <a:r>
              <a:rPr lang="en" sz="1000" u="sng">
                <a:solidFill>
                  <a:srgbClr val="00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https://chengf-lab.github.io/COVID-19_Map/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95" name="Google Shape;495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/>
        </p:nvSpPr>
        <p:spPr>
          <a:xfrm>
            <a:off x="759350" y="1115700"/>
            <a:ext cx="75759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Derivative Fields of Network Analysis</a:t>
            </a:r>
            <a:endParaRPr b="1" sz="30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Graph Databases </a:t>
            </a:r>
            <a:endParaRPr b="1" sz="2400">
              <a:solidFill>
                <a:srgbClr val="FF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Neo4J - </a:t>
            </a:r>
            <a:r>
              <a:rPr lang="en" sz="15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https://neo4j.com/sandbox/</a:t>
            </a:r>
            <a:endParaRPr sz="15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Process mining</a:t>
            </a:r>
            <a:endParaRPr b="1" sz="2400">
              <a:solidFill>
                <a:srgbClr val="FF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ProM6 (open source) - </a:t>
            </a:r>
            <a:r>
              <a:rPr lang="en" sz="1300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https://www.promtools.org/doku.php</a:t>
            </a:r>
            <a:endParaRPr sz="1300">
              <a:solidFill>
                <a:srgbClr val="00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Disco - </a:t>
            </a:r>
            <a:r>
              <a:rPr lang="en" sz="1300" u="sng">
                <a:solidFill>
                  <a:srgbClr val="00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https://fluxicon.com/disco/</a:t>
            </a:r>
            <a:endParaRPr sz="1300">
              <a:solidFill>
                <a:srgbClr val="00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Celonis - </a:t>
            </a:r>
            <a:r>
              <a:rPr lang="en" sz="1200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https://www.celonis.com/</a:t>
            </a:r>
            <a:endParaRPr sz="1200">
              <a:solidFill>
                <a:srgbClr val="00FF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Python</a:t>
            </a:r>
            <a:r>
              <a:rPr lang="en" sz="2400">
                <a:solidFill>
                  <a:schemeClr val="lt1"/>
                </a:solidFill>
              </a:rPr>
              <a:t> - </a:t>
            </a:r>
            <a:r>
              <a:rPr lang="en" sz="1100" u="sng">
                <a:solidFill>
                  <a:srgbClr val="00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https://pm4py.fit.fraunhofer.de/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 - </a:t>
            </a:r>
            <a:r>
              <a:rPr lang="en" sz="1000" u="sng">
                <a:solidFill>
                  <a:srgbClr val="00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https://medium.com/@gscheithauer/process-mining-in-10-minutes-with-r-1ab28ed74e81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501" name="Google Shape;501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800" y="1644850"/>
            <a:ext cx="2304375" cy="23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759350" y="1268100"/>
            <a:ext cx="76689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Theory: </a:t>
            </a:r>
            <a:r>
              <a:rPr b="1" lang="en" sz="3000">
                <a:solidFill>
                  <a:srgbClr val="FFFFFF"/>
                </a:solidFill>
              </a:rPr>
              <a:t>Based on Graph Theory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2" name="Google Shape;242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243" name="Google Shape;243;p28"/>
          <p:cNvSpPr/>
          <p:nvPr/>
        </p:nvSpPr>
        <p:spPr>
          <a:xfrm>
            <a:off x="3352225" y="2249525"/>
            <a:ext cx="464700" cy="44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4342825" y="3163925"/>
            <a:ext cx="464700" cy="44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3504625" y="4002125"/>
            <a:ext cx="464700" cy="44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485825" y="2630525"/>
            <a:ext cx="464700" cy="44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5409625" y="4078325"/>
            <a:ext cx="464700" cy="44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rot="603985">
            <a:off x="4063580" y="2418606"/>
            <a:ext cx="1192863" cy="3565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rot="148732">
            <a:off x="4217506" y="4076416"/>
            <a:ext cx="978015" cy="3567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 rot="2157530">
            <a:off x="3686728" y="2751745"/>
            <a:ext cx="645262" cy="35632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 rot="5736722">
            <a:off x="5398994" y="3425577"/>
            <a:ext cx="607411" cy="35660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 rot="-2701586">
            <a:off x="3871103" y="3594558"/>
            <a:ext cx="459690" cy="356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rot="-1658096">
            <a:off x="4937822" y="2908660"/>
            <a:ext cx="459860" cy="3563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683150" y="1268100"/>
            <a:ext cx="49551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00FF00"/>
                </a:solidFill>
              </a:rPr>
              <a:t>Vertex or </a:t>
            </a:r>
            <a:r>
              <a:rPr b="1" lang="en" sz="3000">
                <a:solidFill>
                  <a:srgbClr val="00FF00"/>
                </a:solidFill>
              </a:rPr>
              <a:t>Nodes</a:t>
            </a:r>
            <a:endParaRPr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Entities: objects, places, Individuals, etc</a:t>
            </a:r>
            <a:endParaRPr b="1" sz="3000">
              <a:solidFill>
                <a:srgbClr val="FFFFFF"/>
              </a:solidFill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Have fixed properties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260" name="Google Shape;260;p29"/>
          <p:cNvSpPr/>
          <p:nvPr/>
        </p:nvSpPr>
        <p:spPr>
          <a:xfrm>
            <a:off x="5562025" y="1639925"/>
            <a:ext cx="464700" cy="44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6552625" y="2554325"/>
            <a:ext cx="464700" cy="44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5714425" y="3392525"/>
            <a:ext cx="464700" cy="44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695625" y="2020925"/>
            <a:ext cx="464700" cy="44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619425" y="3468725"/>
            <a:ext cx="464700" cy="44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 rot="603985">
            <a:off x="6273380" y="1809006"/>
            <a:ext cx="1192863" cy="35650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 rot="148732">
            <a:off x="6427306" y="3466816"/>
            <a:ext cx="978015" cy="35674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rot="2157530">
            <a:off x="5896528" y="2142145"/>
            <a:ext cx="645262" cy="356322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 rot="5736722">
            <a:off x="7608794" y="2815977"/>
            <a:ext cx="607411" cy="356602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 rot="-2701586">
            <a:off x="6080903" y="2984958"/>
            <a:ext cx="459690" cy="35638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rot="-1658096">
            <a:off x="7147622" y="2299060"/>
            <a:ext cx="459860" cy="35639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/>
        </p:nvSpPr>
        <p:spPr>
          <a:xfrm>
            <a:off x="530750" y="1338950"/>
            <a:ext cx="50940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00FF00"/>
                </a:solidFill>
              </a:rPr>
              <a:t>Edges</a:t>
            </a:r>
            <a:r>
              <a:rPr lang="en" sz="3000">
                <a:solidFill>
                  <a:srgbClr val="FFFFFF"/>
                </a:solidFill>
              </a:rPr>
              <a:t>: </a:t>
            </a:r>
            <a:endParaRPr sz="30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Represent the relationships, links or ties between nodes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00"/>
                </a:solidFill>
              </a:rPr>
              <a:t>Tangible</a:t>
            </a:r>
            <a:r>
              <a:rPr lang="en" sz="2400">
                <a:solidFill>
                  <a:srgbClr val="FFFFFF"/>
                </a:solidFill>
              </a:rPr>
              <a:t> edges (roads, computer networks)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00"/>
                </a:solidFill>
              </a:rPr>
              <a:t>Intangible</a:t>
            </a:r>
            <a:r>
              <a:rPr lang="en" sz="2400">
                <a:solidFill>
                  <a:srgbClr val="FFFFFF"/>
                </a:solidFill>
              </a:rPr>
              <a:t> edges (friendship, family relationship)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277" name="Google Shape;277;p30"/>
          <p:cNvSpPr/>
          <p:nvPr/>
        </p:nvSpPr>
        <p:spPr>
          <a:xfrm>
            <a:off x="5562025" y="1639925"/>
            <a:ext cx="464700" cy="449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6552625" y="2554325"/>
            <a:ext cx="464700" cy="449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714425" y="3392525"/>
            <a:ext cx="464700" cy="449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7695625" y="2020925"/>
            <a:ext cx="464700" cy="449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619425" y="3468725"/>
            <a:ext cx="464700" cy="4494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 rot="603985">
            <a:off x="6273380" y="1809006"/>
            <a:ext cx="1192863" cy="3565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148732">
            <a:off x="6427306" y="3466816"/>
            <a:ext cx="978015" cy="3567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2157530">
            <a:off x="5896528" y="2142145"/>
            <a:ext cx="645262" cy="35632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 rot="5736722">
            <a:off x="7608794" y="2815977"/>
            <a:ext cx="607411" cy="35660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 rot="-2701586">
            <a:off x="6080903" y="2984958"/>
            <a:ext cx="459690" cy="356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 rot="-1658096">
            <a:off x="7147622" y="2299060"/>
            <a:ext cx="459860" cy="3563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759350" y="1268100"/>
            <a:ext cx="4260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Networks can be classified as: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Undirected</a:t>
            </a:r>
            <a:endParaRPr sz="2600">
              <a:solidFill>
                <a:srgbClr val="FFFF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lang="en" sz="2600">
                <a:solidFill>
                  <a:srgbClr val="FFFFFF"/>
                </a:solidFill>
              </a:rPr>
              <a:t>Directed</a:t>
            </a:r>
            <a:endParaRPr sz="2600">
              <a:solidFill>
                <a:srgbClr val="FFFFFF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■"/>
            </a:pPr>
            <a:r>
              <a:rPr lang="en" sz="2600">
                <a:solidFill>
                  <a:srgbClr val="FFFFFF"/>
                </a:solidFill>
              </a:rPr>
              <a:t>Unidirectional</a:t>
            </a:r>
            <a:endParaRPr sz="2600">
              <a:solidFill>
                <a:srgbClr val="FFFFFF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■"/>
            </a:pPr>
            <a:r>
              <a:rPr lang="en" sz="2600">
                <a:solidFill>
                  <a:srgbClr val="FFFFFF"/>
                </a:solidFill>
              </a:rPr>
              <a:t>Bidirectional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294" name="Google Shape;294;p31"/>
          <p:cNvSpPr/>
          <p:nvPr/>
        </p:nvSpPr>
        <p:spPr>
          <a:xfrm>
            <a:off x="6095425" y="32401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6816015" y="38495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6206285" y="44081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7647464" y="34940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7592034" y="44588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 rot="136335">
            <a:off x="6724881" y="44575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 rot="2017641">
            <a:off x="6345271" y="3570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 rot="5767201">
            <a:off x="7602557" y="40131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 rot="-2549836">
            <a:off x="6479778" y="41310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 rot="-1537782">
            <a:off x="7251727" y="36769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6892215" y="1639704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6282485" y="2198302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7723664" y="128423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7668234" y="2249083"/>
            <a:ext cx="338100" cy="299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 rot="-1537295">
            <a:off x="7244597" y="1487347"/>
            <a:ext cx="382956" cy="114348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 rot="2017641">
            <a:off x="7183471" y="4180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 rot="-5152772">
            <a:off x="7632855" y="1873000"/>
            <a:ext cx="421690" cy="13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 rot="-2450387">
            <a:off x="6558915" y="2020700"/>
            <a:ext cx="383059" cy="114551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 rot="245782">
            <a:off x="6753931" y="2310751"/>
            <a:ext cx="797938" cy="124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759350" y="1268100"/>
            <a:ext cx="42603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" sz="3000">
                <a:solidFill>
                  <a:srgbClr val="FFFFFF"/>
                </a:solidFill>
              </a:rPr>
              <a:t>Weighted graph</a:t>
            </a:r>
            <a:endParaRPr b="1"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Weighted nodes</a:t>
            </a:r>
            <a:endParaRPr sz="3000">
              <a:solidFill>
                <a:srgbClr val="FFFFFF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</a:pPr>
            <a:r>
              <a:rPr lang="en" sz="3000">
                <a:solidFill>
                  <a:srgbClr val="FFFFFF"/>
                </a:solidFill>
              </a:rPr>
              <a:t>Weighted edges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319" name="Google Shape;319;p32"/>
          <p:cNvSpPr/>
          <p:nvPr/>
        </p:nvSpPr>
        <p:spPr>
          <a:xfrm>
            <a:off x="5903425" y="1394550"/>
            <a:ext cx="301500" cy="24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6511230" y="1799298"/>
            <a:ext cx="532200" cy="44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5977685" y="25031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7418864" y="15128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7363423" y="2553873"/>
            <a:ext cx="416400" cy="35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 rot="136335">
            <a:off x="6496281" y="25525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 rot="2017641">
            <a:off x="6116671" y="16659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 rot="5767201">
            <a:off x="7373957" y="21081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-2549836">
            <a:off x="6251178" y="2226010"/>
            <a:ext cx="320625" cy="2486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 rot="-1537782">
            <a:off x="7099327" y="1695763"/>
            <a:ext cx="328746" cy="2423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 rot="2017641">
            <a:off x="6954871" y="2275563"/>
            <a:ext cx="456130" cy="2451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5866825" y="3240125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6511215" y="3773304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977685" y="4408102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7418864" y="349403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7363434" y="4458883"/>
            <a:ext cx="338100" cy="299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 rot="136335">
            <a:off x="6496281" y="4457593"/>
            <a:ext cx="711259" cy="2378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 rot="2017641">
            <a:off x="6148912" y="3582197"/>
            <a:ext cx="456130" cy="1413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 rot="5767201">
            <a:off x="7373957" y="4013103"/>
            <a:ext cx="405209" cy="25933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 rot="-2549836">
            <a:off x="6211437" y="4148450"/>
            <a:ext cx="320625" cy="1405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 rot="-1537782">
            <a:off x="7000478" y="3682954"/>
            <a:ext cx="328746" cy="150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 rot="2017173">
            <a:off x="6847411" y="4045820"/>
            <a:ext cx="608479" cy="34891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/>
        </p:nvSpPr>
        <p:spPr>
          <a:xfrm>
            <a:off x="683150" y="1268100"/>
            <a:ext cx="35931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Number of Nodes: |V|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Number of Edges: |E|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Directed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 max|E| = |V|.|V-1|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Undirected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max|E| =  |V|.|V-1|/2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347" name="Google Shape;347;p33"/>
          <p:cNvSpPr txBox="1"/>
          <p:nvPr/>
        </p:nvSpPr>
        <p:spPr>
          <a:xfrm>
            <a:off x="4645550" y="1268100"/>
            <a:ext cx="40614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Dense</a:t>
            </a:r>
            <a:r>
              <a:rPr lang="en" sz="2400">
                <a:solidFill>
                  <a:srgbClr val="FFFFFF"/>
                </a:solidFill>
              </a:rPr>
              <a:t>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 High number of edges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Sparse</a:t>
            </a:r>
            <a:r>
              <a:rPr lang="en" sz="2400">
                <a:solidFill>
                  <a:srgbClr val="FFFFFF"/>
                </a:solidFill>
              </a:rPr>
              <a:t>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Only few edges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/>
        </p:nvSpPr>
        <p:spPr>
          <a:xfrm>
            <a:off x="683150" y="1268100"/>
            <a:ext cx="35931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Network Theory</a:t>
            </a:r>
            <a:endParaRPr b="1"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Path</a:t>
            </a:r>
            <a:r>
              <a:rPr lang="en" sz="2400">
                <a:solidFill>
                  <a:srgbClr val="FFFFFF"/>
                </a:solidFill>
              </a:rPr>
              <a:t>: sequence of nodes connected by edges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Walk</a:t>
            </a:r>
            <a:r>
              <a:rPr lang="en" sz="2400">
                <a:solidFill>
                  <a:srgbClr val="FFFFFF"/>
                </a:solidFill>
              </a:rPr>
              <a:t>: like a path but passing more than once over the same edge may be possible.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Trail</a:t>
            </a:r>
            <a:r>
              <a:rPr lang="en" sz="2400">
                <a:solidFill>
                  <a:srgbClr val="FFFFFF"/>
                </a:solidFill>
              </a:rPr>
              <a:t>: a walk where nodes can’t be repeated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3" name="Google Shape;353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lang="en"/>
              <a:t>twork</a:t>
            </a:r>
            <a:r>
              <a:rPr b="1" lang="en"/>
              <a:t> </a:t>
            </a:r>
            <a:r>
              <a:rPr lang="en"/>
              <a:t>Analysis</a:t>
            </a:r>
            <a:endParaRPr b="1"/>
          </a:p>
        </p:txBody>
      </p:sp>
      <p:sp>
        <p:nvSpPr>
          <p:cNvPr id="354" name="Google Shape;354;p34"/>
          <p:cNvSpPr txBox="1"/>
          <p:nvPr/>
        </p:nvSpPr>
        <p:spPr>
          <a:xfrm>
            <a:off x="4645550" y="1268100"/>
            <a:ext cx="40614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Dense</a:t>
            </a:r>
            <a:r>
              <a:rPr lang="en" sz="2400">
                <a:solidFill>
                  <a:srgbClr val="FFFFFF"/>
                </a:solidFill>
              </a:rPr>
              <a:t>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 High number of edges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Sparse</a:t>
            </a:r>
            <a:r>
              <a:rPr lang="en" sz="2400">
                <a:solidFill>
                  <a:srgbClr val="FFFFFF"/>
                </a:solidFill>
              </a:rPr>
              <a:t> graph: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Only few edges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