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pectral ExtraBold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pectralExtraBold-boldItalic.fntdata"/><Relationship Id="rId12" Type="http://schemas.openxmlformats.org/officeDocument/2006/relationships/font" Target="fonts/Spectral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381491" y="685791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9c4747e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569c4747e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69c4747e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569c4747e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9c4747e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569c4747e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177125" y="132850"/>
            <a:ext cx="5169900" cy="85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DATA SCIENCE</a:t>
            </a:r>
            <a:endParaRPr sz="3600">
              <a:solidFill>
                <a:srgbClr val="FFFFFF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09975" y="1749100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" name="Google Shape;13;p2"/>
          <p:cNvSpPr/>
          <p:nvPr/>
        </p:nvSpPr>
        <p:spPr>
          <a:xfrm>
            <a:off x="309975" y="3345925"/>
            <a:ext cx="3830400" cy="1317300"/>
          </a:xfrm>
          <a:prstGeom prst="roundRect">
            <a:avLst>
              <a:gd fmla="val 16667" name="adj"/>
            </a:avLst>
          </a:prstGeom>
          <a:solidFill>
            <a:srgbClr val="FFFFFF">
              <a:alpha val="73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itle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S-Text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301350" y="1058075"/>
            <a:ext cx="8541300" cy="3907800"/>
          </a:xfrm>
          <a:prstGeom prst="roundRect">
            <a:avLst>
              <a:gd fmla="val 758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-tabs">
  <p:cSld name="SECTION_HEAD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01350" y="1030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301350" y="1716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01350" y="2402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01350" y="3088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01350" y="3773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301350" y="44597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-tabs">
  <p:cSld name="SECTION_HEADER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301350" y="1183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301350" y="1945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01350" y="2707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01350" y="3469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tabs">
  <p:cSld name="SECTION_HEADER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254625" y="117100"/>
            <a:ext cx="8634600" cy="841200"/>
          </a:xfrm>
          <a:prstGeom prst="roundRect">
            <a:avLst>
              <a:gd fmla="val 16667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2576625" y="1030750"/>
            <a:ext cx="6312600" cy="3976800"/>
          </a:xfrm>
          <a:prstGeom prst="roundRect">
            <a:avLst>
              <a:gd fmla="val 5030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301350" y="12593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01350" y="22499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301350" y="32405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301350" y="4231150"/>
            <a:ext cx="2167200" cy="547800"/>
          </a:xfrm>
          <a:prstGeom prst="roundRect">
            <a:avLst>
              <a:gd fmla="val 27843" name="adj"/>
            </a:avLst>
          </a:prstGeom>
          <a:solidFill>
            <a:srgbClr val="215170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457172" y="1203386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b="1"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b="1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415874" y="1862424"/>
            <a:ext cx="3510900" cy="1123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en" sz="3000">
                <a:solidFill>
                  <a:srgbClr val="073763"/>
                </a:solidFill>
              </a:rPr>
              <a:t>R for </a:t>
            </a:r>
            <a:endParaRPr b="1" sz="30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b="1" lang="en" sz="3000">
                <a:solidFill>
                  <a:srgbClr val="073763"/>
                </a:solidFill>
              </a:rPr>
              <a:t>Data Science III</a:t>
            </a:r>
            <a:endParaRPr b="1" sz="3600">
              <a:solidFill>
                <a:srgbClr val="073763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558399" y="3473000"/>
            <a:ext cx="3304800" cy="107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" sz="2700">
                <a:solidFill>
                  <a:srgbClr val="073763"/>
                </a:solidFill>
              </a:rPr>
              <a:t>Tomas Karpati MD</a:t>
            </a:r>
            <a:br>
              <a:rPr b="1" i="0" lang="en" sz="15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solidFill>
                  <a:srgbClr val="073763"/>
                </a:solidFill>
              </a:rPr>
              <a:t>tc.datascience@gmail.com</a:t>
            </a:r>
            <a:endParaRPr b="0" i="0" sz="1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054-2002430</a:t>
            </a:r>
            <a:endParaRPr b="0" i="0" sz="15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3000">
                <a:solidFill>
                  <a:schemeClr val="lt1"/>
                </a:solidFill>
              </a:rPr>
              <a:t>R: פונקציות חיצוניות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76225" y="124485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dplyr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276175" y="220153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regex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276175" y="32405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יצירת פונקציות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276225" y="4217175"/>
            <a:ext cx="2175000" cy="572700"/>
          </a:xfrm>
          <a:prstGeom prst="parallelogram">
            <a:avLst>
              <a:gd fmla="val 1344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יבוא/יצוא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0519" y="2299900"/>
            <a:ext cx="995350" cy="1152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6026" y="1239375"/>
            <a:ext cx="3383611" cy="35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תרגול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0" y="1186625"/>
            <a:ext cx="6850800" cy="3957000"/>
          </a:xfrm>
          <a:prstGeom prst="rect">
            <a:avLst/>
          </a:prstGeom>
          <a:solidFill>
            <a:srgbClr val="215170">
              <a:alpha val="6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5"/>
          <p:cNvGrpSpPr/>
          <p:nvPr/>
        </p:nvGrpSpPr>
        <p:grpSpPr>
          <a:xfrm>
            <a:off x="7220850" y="2314200"/>
            <a:ext cx="1598400" cy="1315800"/>
            <a:chOff x="456875" y="973175"/>
            <a:chExt cx="1598400" cy="1315800"/>
          </a:xfrm>
        </p:grpSpPr>
        <p:sp>
          <p:nvSpPr>
            <p:cNvPr id="93" name="Google Shape;93;p15"/>
            <p:cNvSpPr/>
            <p:nvPr/>
          </p:nvSpPr>
          <p:spPr>
            <a:xfrm>
              <a:off x="456875" y="973175"/>
              <a:ext cx="1598400" cy="1315800"/>
            </a:xfrm>
            <a:prstGeom prst="roundRect">
              <a:avLst>
                <a:gd fmla="val 9089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456875" y="1063925"/>
              <a:ext cx="1598400" cy="1224900"/>
            </a:xfrm>
            <a:prstGeom prst="roundRect">
              <a:avLst>
                <a:gd fmla="val 7499" name="adj"/>
              </a:avLst>
            </a:prstGeom>
            <a:solidFill>
              <a:srgbClr val="215170">
                <a:alpha val="6462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&lt;code/&gt;</a:t>
              </a:r>
              <a:endPara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456875" y="1016675"/>
              <a:ext cx="1598400" cy="2067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337600" y="1027525"/>
              <a:ext cx="130500" cy="119700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566200" y="1027525"/>
              <a:ext cx="130500" cy="1197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794800" y="1027525"/>
              <a:ext cx="130500" cy="1197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5"/>
          <p:cNvSpPr txBox="1"/>
          <p:nvPr>
            <p:ph idx="4294967295" type="subTitle"/>
          </p:nvPr>
        </p:nvSpPr>
        <p:spPr>
          <a:xfrm>
            <a:off x="391450" y="1332100"/>
            <a:ext cx="61332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800" u="sng">
                <a:solidFill>
                  <a:schemeClr val="lt1"/>
                </a:solidFill>
              </a:rPr>
              <a:t>תרגיל</a:t>
            </a:r>
            <a:r>
              <a:rPr lang="en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תריצו את הפקודה הבאה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solidFill>
                  <a:schemeClr val="lt1"/>
                </a:solidFill>
              </a:rPr>
              <a:t>nasa1 &lt;- as_data_frame(nasa)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-3429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אם הטבלה שנוצרה תייצרו טבלה חדשה ברצף פקודות של dplyr לפי התנאים הבאים: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תבחרו רק את הרשומות שה-lat בין 29.56 ל-33.09 ו-long בין 110.93- ל- 90.55-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תייצרו משתנה חדש המראה את היחס ביון temperature לבין ה-surftemp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תייצרו אגרגציה לפי שנה שמראה את הממוצע וסטיית התקן של ozone, pressure ו-המשתנה שייצרתם ב-b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תסדרו את התוצאות לפי סדר יורד של ממוצעת ה-ozone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3000">
                <a:solidFill>
                  <a:schemeClr val="lt1"/>
                </a:solidFill>
              </a:rPr>
              <a:t>R: פונקציות חיצוניות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276225" y="124485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dplyr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76175" y="2281485"/>
            <a:ext cx="2175000" cy="4929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regex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276175" y="32405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יצירת פונקציות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76225" y="4217175"/>
            <a:ext cx="2175000" cy="572700"/>
          </a:xfrm>
          <a:prstGeom prst="parallelogram">
            <a:avLst>
              <a:gd fmla="val 1344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יבוא/יצוא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2941125" y="1239375"/>
            <a:ext cx="55545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grep(&lt;exp&gt;,&lt;obj&gt;,value=T)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grepl(&lt;exp&gt;,&lt;obj&gt;,value=T)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sub(&lt;exp&gt;,&lt;substitute&gt;,&lt;obj&gt;)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gsub(&lt;exp&gt;,&lt;substitute&gt;,&lt;obj&gt;)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regexpr(&lt;exp&gt;,&lt;obj&gt;)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gregexpr(&lt;exp&gt;,&lt;obj&gt;)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regexec(&lt;exp&gt;,&lt;obj&gt;)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0850" y="1110576"/>
            <a:ext cx="2728350" cy="385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3000">
                <a:solidFill>
                  <a:schemeClr val="lt1"/>
                </a:solidFill>
              </a:rPr>
              <a:t>R: פונקציות חיצוניות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76225" y="124485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dplyr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276175" y="2226449"/>
            <a:ext cx="2175000" cy="5478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regex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276175" y="32405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יצירת פונקציות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76225" y="4217175"/>
            <a:ext cx="2175000" cy="572700"/>
          </a:xfrm>
          <a:prstGeom prst="parallelogram">
            <a:avLst>
              <a:gd fmla="val 1344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יבוא/יצוא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2941125" y="1239375"/>
            <a:ext cx="55545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פונקציות הם עצמים הניתנים לקריאה כדי לבצע פעולה כלשהו. המשתמש של הפונקציה צריך לקרוא אותה בשמה ולהוסיף את הפרמטרים הנדרשים.</a:t>
            </a:r>
            <a:endParaRPr sz="20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כדי ליצור פונקציה בעצמנו, עלינו לוודא ש: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" sz="2000">
                <a:solidFill>
                  <a:schemeClr val="lt1"/>
                </a:solidFill>
              </a:rPr>
              <a:t>אנו מוסיפים בתוך הפונקציה קריאה לספריות הנדרשות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" sz="2000">
                <a:solidFill>
                  <a:schemeClr val="lt1"/>
                </a:solidFill>
              </a:rPr>
              <a:t>לדאוג על טיפול בפרמטרים הנדרשות לפונקציה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lang="en" sz="2000">
                <a:solidFill>
                  <a:schemeClr val="lt1"/>
                </a:solidFill>
              </a:rPr>
              <a:t>לדאוג על טיפול בטעויות שעלולות לקרוא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6422" y="3983100"/>
            <a:ext cx="2723200" cy="8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01350" y="263800"/>
            <a:ext cx="854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3000">
                <a:solidFill>
                  <a:schemeClr val="lt1"/>
                </a:solidFill>
              </a:rPr>
              <a:t>R: פונקציות חיצוניות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276225" y="1244850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dplyr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276175" y="220153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regex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276175" y="3240588"/>
            <a:ext cx="2175000" cy="572700"/>
          </a:xfrm>
          <a:prstGeom prst="parallelogram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יצירת פונקציות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276225" y="4217175"/>
            <a:ext cx="2175000" cy="572700"/>
          </a:xfrm>
          <a:prstGeom prst="parallelogram">
            <a:avLst>
              <a:gd fmla="val 1344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יבוא/יצוא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 txBox="1"/>
          <p:nvPr>
            <p:ph idx="4294967295" type="body"/>
          </p:nvPr>
        </p:nvSpPr>
        <p:spPr>
          <a:xfrm>
            <a:off x="2941125" y="1334775"/>
            <a:ext cx="5554500" cy="3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סוגי מקורות הנתונים הפופולריים הם: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CSV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אקסל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SPSS/SAS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Html / XML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Json</a:t>
            </a:r>
            <a:endParaRPr sz="2400">
              <a:solidFill>
                <a:schemeClr val="lt1"/>
              </a:solidFill>
            </a:endParaRPr>
          </a:p>
          <a:p>
            <a:pPr indent="-381000" lvl="1" marL="91440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lphaLcPeriod"/>
            </a:pPr>
            <a:r>
              <a:rPr lang="en" sz="2400">
                <a:solidFill>
                  <a:schemeClr val="lt1"/>
                </a:solidFill>
              </a:rPr>
              <a:t>SQL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9075" y="3440476"/>
            <a:ext cx="3478100" cy="115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Scienc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