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Spectral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C5533F-76E0-478F-AC6E-620F76693778}">
  <a:tblStyle styleId="{48C5533F-76E0-478F-AC6E-620F766937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pectralExtraBold-bold.fntdata"/><Relationship Id="rId21" Type="http://schemas.openxmlformats.org/officeDocument/2006/relationships/slide" Target="slides/slide15.xml"/><Relationship Id="rId23" Type="http://schemas.openxmlformats.org/officeDocument/2006/relationships/font" Target="fonts/Spectral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ca6a38202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ca6a38202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ca6a38202_1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ca6a38202_1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4461a71d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4461a71d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7cc4224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7cc4224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44461a71da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44461a71d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ce42701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ce4270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a6a38202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a6a38202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ce42701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ce42701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ca6a38202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ca6a38202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ca6a38202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ca6a38202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cae1cee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cae1cee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ca6a38202_1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ca6a38202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a6a38202_1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a6a38202_1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ca6a38202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ca6a38202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 1">
  <p:cSld name="SECTION_HEADER_1_1_1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6321377" y="1216858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/>
          </a:p>
        </p:txBody>
      </p:sp>
      <p:sp>
        <p:nvSpPr>
          <p:cNvPr id="192" name="Google Shape;192;p22"/>
          <p:cNvSpPr/>
          <p:nvPr/>
        </p:nvSpPr>
        <p:spPr>
          <a:xfrm>
            <a:off x="6400403" y="3674087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ד'ר תומס קרפטי</a:t>
            </a:r>
            <a:b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karpati@it4biotech.com</a:t>
            </a:r>
            <a:endParaRPr b="0"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265" y="2483928"/>
            <a:ext cx="1441956" cy="896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type="title"/>
          </p:nvPr>
        </p:nvSpPr>
        <p:spPr>
          <a:xfrm>
            <a:off x="6397575" y="1293775"/>
            <a:ext cx="24450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bg>
      <p:bgPr>
        <a:solidFill>
          <a:srgbClr val="1C458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3">
  <p:cSld name="SECTION_HEADER_3">
    <p:bg>
      <p:bgPr>
        <a:solidFill>
          <a:srgbClr val="1C458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4">
  <p:cSld name="SECTION_HEADER_4">
    <p:bg>
      <p:bgPr>
        <a:solidFill>
          <a:srgbClr val="1C4587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4294967295" type="title"/>
          </p:nvPr>
        </p:nvSpPr>
        <p:spPr>
          <a:xfrm>
            <a:off x="287475" y="1856700"/>
            <a:ext cx="38859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F497D"/>
                </a:solidFill>
              </a:rPr>
              <a:t>Machine</a:t>
            </a:r>
            <a:r>
              <a:rPr b="1" lang="en" sz="2600">
                <a:solidFill>
                  <a:srgbClr val="1F497D"/>
                </a:solidFill>
              </a:rPr>
              <a:t> Learning</a:t>
            </a:r>
            <a:endParaRPr b="1" sz="2600">
              <a:solidFill>
                <a:srgbClr val="1F497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F497D"/>
                </a:solidFill>
              </a:rPr>
              <a:t>Gradient Descent</a:t>
            </a:r>
            <a:endParaRPr b="1" sz="3200">
              <a:solidFill>
                <a:srgbClr val="1F497D"/>
              </a:solidFill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Gradient Descent</a:t>
            </a:r>
            <a:endParaRPr/>
          </a:p>
        </p:txBody>
      </p:sp>
      <p:sp>
        <p:nvSpPr>
          <p:cNvPr id="533" name="Google Shape;533;p35"/>
          <p:cNvSpPr txBox="1"/>
          <p:nvPr/>
        </p:nvSpPr>
        <p:spPr>
          <a:xfrm>
            <a:off x="591900" y="1382325"/>
            <a:ext cx="7960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Stochastic gradient descent (SGD)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3000">
                <a:solidFill>
                  <a:srgbClr val="FFFFFF"/>
                </a:solidFill>
              </a:rPr>
              <a:t>Applies the gradient descent row by row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Batch gradient descent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3000">
                <a:solidFill>
                  <a:srgbClr val="FFFFFF"/>
                </a:solidFill>
              </a:rPr>
              <a:t>Applies the gradient descent on all the rows at the time (matrix operation)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Gradient Descent</a:t>
            </a:r>
            <a:endParaRPr b="1" sz="3000"/>
          </a:p>
        </p:txBody>
      </p:sp>
      <p:sp>
        <p:nvSpPr>
          <p:cNvPr id="539" name="Google Shape;539;p36"/>
          <p:cNvSpPr txBox="1"/>
          <p:nvPr/>
        </p:nvSpPr>
        <p:spPr>
          <a:xfrm>
            <a:off x="606150" y="1244375"/>
            <a:ext cx="42705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GradientDescent(x1,y1)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earn_rate &lt;- 0.5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iter &lt;- 1000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&lt;- 1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&lt;- 1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for (i in 1:iter)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x &lt;- x1[i]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y &lt;- y1[i]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y_hat &lt;- x*m + b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error &lt;- y_hat - y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m &lt;- m + (error * x * learn_rate)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&lt;- b + (error * learn_rate)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36"/>
          <p:cNvSpPr txBox="1"/>
          <p:nvPr/>
        </p:nvSpPr>
        <p:spPr>
          <a:xfrm>
            <a:off x="4720950" y="1244375"/>
            <a:ext cx="4162800" cy="3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GradientDescent(x1,y1):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learn_rate = 0.5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iter = 1000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m = 1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b = 1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for (i in range(1,iter)):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x = x1[i]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y = y1[i]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Y_hat = x*m + b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error = y_hat - y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m + (error * x * learn_rate)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b + (error * learn_rate)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00" y="1152200"/>
            <a:ext cx="5167375" cy="3760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7"/>
          <p:cNvSpPr/>
          <p:nvPr/>
        </p:nvSpPr>
        <p:spPr>
          <a:xfrm>
            <a:off x="4038045" y="2208759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4238471" y="2396774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"/>
          <p:cNvSpPr/>
          <p:nvPr/>
        </p:nvSpPr>
        <p:spPr>
          <a:xfrm>
            <a:off x="4305280" y="2647461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4104854" y="2772805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3971236" y="3023492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3971236" y="3274180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5240602" y="2522118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4973367" y="2584790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4906558" y="2772805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7"/>
          <p:cNvSpPr/>
          <p:nvPr/>
        </p:nvSpPr>
        <p:spPr>
          <a:xfrm>
            <a:off x="5040176" y="2960821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7"/>
          <p:cNvSpPr/>
          <p:nvPr/>
        </p:nvSpPr>
        <p:spPr>
          <a:xfrm>
            <a:off x="5173793" y="3148836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7"/>
          <p:cNvSpPr/>
          <p:nvPr/>
        </p:nvSpPr>
        <p:spPr>
          <a:xfrm>
            <a:off x="5240602" y="3336851"/>
            <a:ext cx="152700" cy="14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7"/>
          <p:cNvSpPr/>
          <p:nvPr/>
        </p:nvSpPr>
        <p:spPr>
          <a:xfrm>
            <a:off x="5240602" y="3587539"/>
            <a:ext cx="152700" cy="143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7"/>
          <p:cNvSpPr/>
          <p:nvPr/>
        </p:nvSpPr>
        <p:spPr>
          <a:xfrm>
            <a:off x="5240602" y="3838226"/>
            <a:ext cx="152700" cy="143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7"/>
          <p:cNvSpPr txBox="1"/>
          <p:nvPr>
            <p:ph idx="4294967295" type="body"/>
          </p:nvPr>
        </p:nvSpPr>
        <p:spPr>
          <a:xfrm>
            <a:off x="5756507" y="3730647"/>
            <a:ext cx="1323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Global minima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561" name="Google Shape;561;p37"/>
          <p:cNvSpPr txBox="1"/>
          <p:nvPr>
            <p:ph idx="4294967295" type="body"/>
          </p:nvPr>
        </p:nvSpPr>
        <p:spPr>
          <a:xfrm>
            <a:off x="2715022" y="3524867"/>
            <a:ext cx="1323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Local</a:t>
            </a:r>
            <a:r>
              <a:rPr b="1" lang="en" sz="2400">
                <a:solidFill>
                  <a:schemeClr val="dk1"/>
                </a:solidFill>
              </a:rPr>
              <a:t> minima</a:t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562" name="Google Shape;562;p37"/>
          <p:cNvCxnSpPr/>
          <p:nvPr/>
        </p:nvCxnSpPr>
        <p:spPr>
          <a:xfrm flipH="1" rot="10800000">
            <a:off x="3694839" y="3484883"/>
            <a:ext cx="305100" cy="40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37"/>
          <p:cNvCxnSpPr/>
          <p:nvPr/>
        </p:nvCxnSpPr>
        <p:spPr>
          <a:xfrm rot="10800000">
            <a:off x="5437815" y="4023087"/>
            <a:ext cx="385500" cy="12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3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Gradient Descent</a:t>
            </a:r>
            <a:endParaRPr b="1" sz="3000"/>
          </a:p>
        </p:txBody>
      </p:sp>
      <p:sp>
        <p:nvSpPr>
          <p:cNvPr id="570" name="Google Shape;570;p38"/>
          <p:cNvSpPr txBox="1"/>
          <p:nvPr/>
        </p:nvSpPr>
        <p:spPr>
          <a:xfrm>
            <a:off x="409750" y="2403750"/>
            <a:ext cx="3516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ŷ = w</a:t>
            </a:r>
            <a:r>
              <a:rPr b="1" baseline="-25000" lang="en" sz="1800">
                <a:solidFill>
                  <a:srgbClr val="FFFFFF"/>
                </a:solidFill>
              </a:rPr>
              <a:t>1</a:t>
            </a:r>
            <a:r>
              <a:rPr b="1" lang="en" sz="1800">
                <a:solidFill>
                  <a:srgbClr val="FFFFFF"/>
                </a:solidFill>
              </a:rPr>
              <a:t>x</a:t>
            </a:r>
            <a:r>
              <a:rPr b="1" baseline="-25000" lang="en" sz="1800">
                <a:solidFill>
                  <a:srgbClr val="FFFFFF"/>
                </a:solidFill>
              </a:rPr>
              <a:t>1</a:t>
            </a:r>
            <a:r>
              <a:rPr b="1" lang="en" sz="1800">
                <a:solidFill>
                  <a:srgbClr val="FFFFFF"/>
                </a:solidFill>
              </a:rPr>
              <a:t>+ w</a:t>
            </a:r>
            <a:r>
              <a:rPr b="1" baseline="-25000" lang="en" sz="1800">
                <a:solidFill>
                  <a:srgbClr val="FFFFFF"/>
                </a:solidFill>
              </a:rPr>
              <a:t>2</a:t>
            </a:r>
            <a:r>
              <a:rPr b="1" lang="en" sz="1800">
                <a:solidFill>
                  <a:srgbClr val="FFFFFF"/>
                </a:solidFill>
              </a:rPr>
              <a:t>x</a:t>
            </a:r>
            <a:r>
              <a:rPr b="1" baseline="-25000" lang="en" sz="1800">
                <a:solidFill>
                  <a:srgbClr val="FFFFFF"/>
                </a:solidFill>
              </a:rPr>
              <a:t>2 </a:t>
            </a:r>
            <a:r>
              <a:rPr b="1" lang="en" sz="1800">
                <a:solidFill>
                  <a:srgbClr val="FFFFFF"/>
                </a:solidFill>
              </a:rPr>
              <a:t>+ ... + w</a:t>
            </a:r>
            <a:r>
              <a:rPr b="1" baseline="-25000" lang="en" sz="1800">
                <a:solidFill>
                  <a:srgbClr val="FFFFFF"/>
                </a:solidFill>
              </a:rPr>
              <a:t>n</a:t>
            </a:r>
            <a:r>
              <a:rPr b="1" lang="en" sz="1800">
                <a:solidFill>
                  <a:srgbClr val="FFFFFF"/>
                </a:solidFill>
              </a:rPr>
              <a:t>x</a:t>
            </a:r>
            <a:r>
              <a:rPr b="1" baseline="-25000" lang="en" sz="1800">
                <a:solidFill>
                  <a:srgbClr val="FFFFFF"/>
                </a:solidFill>
              </a:rPr>
              <a:t>n</a:t>
            </a:r>
            <a:r>
              <a:rPr b="1" lang="en" sz="1800">
                <a:solidFill>
                  <a:srgbClr val="FFFFFF"/>
                </a:solidFill>
              </a:rPr>
              <a:t> + b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/>
          </a:p>
        </p:txBody>
      </p:sp>
      <p:sp>
        <p:nvSpPr>
          <p:cNvPr id="571" name="Google Shape;571;p38"/>
          <p:cNvSpPr txBox="1"/>
          <p:nvPr/>
        </p:nvSpPr>
        <p:spPr>
          <a:xfrm>
            <a:off x="287950" y="1313050"/>
            <a:ext cx="249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Linear Model</a:t>
            </a:r>
            <a:endParaRPr b="1" sz="2800"/>
          </a:p>
        </p:txBody>
      </p:sp>
      <p:sp>
        <p:nvSpPr>
          <p:cNvPr id="572" name="Google Shape;572;p38"/>
          <p:cNvSpPr txBox="1"/>
          <p:nvPr/>
        </p:nvSpPr>
        <p:spPr>
          <a:xfrm>
            <a:off x="462575" y="1791025"/>
            <a:ext cx="1842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ŷ</a:t>
            </a:r>
            <a:r>
              <a:rPr lang="en" sz="2400">
                <a:solidFill>
                  <a:srgbClr val="FFFF00"/>
                </a:solidFill>
              </a:rPr>
              <a:t> = wx + b    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573" name="Google Shape;573;p38"/>
          <p:cNvSpPr txBox="1"/>
          <p:nvPr/>
        </p:nvSpPr>
        <p:spPr>
          <a:xfrm>
            <a:off x="3205775" y="1791025"/>
            <a:ext cx="2623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Loss = 𝞢((y - ŷ)</a:t>
            </a:r>
            <a:r>
              <a:rPr baseline="30000" lang="en" sz="2400">
                <a:solidFill>
                  <a:srgbClr val="FFFFFF"/>
                </a:solidFill>
              </a:rPr>
              <a:t>2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74" name="Google Shape;574;p38"/>
          <p:cNvSpPr txBox="1"/>
          <p:nvPr/>
        </p:nvSpPr>
        <p:spPr>
          <a:xfrm>
            <a:off x="2954950" y="1313050"/>
            <a:ext cx="267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Cost Function</a:t>
            </a:r>
            <a:endParaRPr b="1" sz="2800"/>
          </a:p>
        </p:txBody>
      </p:sp>
      <p:sp>
        <p:nvSpPr>
          <p:cNvPr id="575" name="Google Shape;575;p38"/>
          <p:cNvSpPr txBox="1"/>
          <p:nvPr/>
        </p:nvSpPr>
        <p:spPr>
          <a:xfrm>
            <a:off x="6002950" y="1313050"/>
            <a:ext cx="267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Gradient Desc</a:t>
            </a:r>
            <a:endParaRPr b="1" sz="2800"/>
          </a:p>
        </p:txBody>
      </p:sp>
      <p:sp>
        <p:nvSpPr>
          <p:cNvPr id="576" name="Google Shape;576;p38"/>
          <p:cNvSpPr txBox="1"/>
          <p:nvPr/>
        </p:nvSpPr>
        <p:spPr>
          <a:xfrm>
            <a:off x="6078925" y="1791025"/>
            <a:ext cx="267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grad = 𝞢((y - ŷ)*x)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577" name="Google Shape;577;p38"/>
          <p:cNvGrpSpPr/>
          <p:nvPr/>
        </p:nvGrpSpPr>
        <p:grpSpPr>
          <a:xfrm>
            <a:off x="604725" y="3037250"/>
            <a:ext cx="426700" cy="1290025"/>
            <a:chOff x="6585550" y="2945950"/>
            <a:chExt cx="426700" cy="1290025"/>
          </a:xfrm>
        </p:grpSpPr>
        <p:sp>
          <p:nvSpPr>
            <p:cNvPr id="578" name="Google Shape;578;p38"/>
            <p:cNvSpPr txBox="1"/>
            <p:nvPr/>
          </p:nvSpPr>
          <p:spPr>
            <a:xfrm>
              <a:off x="6609050" y="2945950"/>
              <a:ext cx="4032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ŷ1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ŷ2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ŷ3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 ...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ŷn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</a:endParaRPr>
            </a:p>
          </p:txBody>
        </p:sp>
        <p:grpSp>
          <p:nvGrpSpPr>
            <p:cNvPr id="579" name="Google Shape;579;p38"/>
            <p:cNvGrpSpPr/>
            <p:nvPr/>
          </p:nvGrpSpPr>
          <p:grpSpPr>
            <a:xfrm>
              <a:off x="6585550" y="3000575"/>
              <a:ext cx="421600" cy="1235400"/>
              <a:chOff x="5518750" y="3000575"/>
              <a:chExt cx="421600" cy="1235400"/>
            </a:xfrm>
          </p:grpSpPr>
          <p:sp>
            <p:nvSpPr>
              <p:cNvPr id="580" name="Google Shape;580;p38"/>
              <p:cNvSpPr/>
              <p:nvPr/>
            </p:nvSpPr>
            <p:spPr>
              <a:xfrm>
                <a:off x="5518750" y="3017675"/>
                <a:ext cx="76200" cy="12072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 flipH="1">
                <a:off x="5864150" y="3000575"/>
                <a:ext cx="76200" cy="1235400"/>
              </a:xfrm>
              <a:prstGeom prst="leftBracket">
                <a:avLst>
                  <a:gd fmla="val 1387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82" name="Google Shape;582;p38"/>
          <p:cNvGrpSpPr/>
          <p:nvPr/>
        </p:nvGrpSpPr>
        <p:grpSpPr>
          <a:xfrm>
            <a:off x="1415175" y="3113450"/>
            <a:ext cx="1738500" cy="1235400"/>
            <a:chOff x="3232750" y="3305375"/>
            <a:chExt cx="1738500" cy="1235400"/>
          </a:xfrm>
        </p:grpSpPr>
        <p:sp>
          <p:nvSpPr>
            <p:cNvPr id="583" name="Google Shape;583;p38"/>
            <p:cNvSpPr txBox="1"/>
            <p:nvPr/>
          </p:nvSpPr>
          <p:spPr>
            <a:xfrm>
              <a:off x="3246250" y="3305375"/>
              <a:ext cx="17250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x11   x12  …  x1m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x21   x22  …  x2m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x31   x32  …  x3m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  …    …    …  …  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xn1   xn2  …  xnm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3232750" y="3322475"/>
              <a:ext cx="76200" cy="1207200"/>
            </a:xfrm>
            <a:prstGeom prst="leftBracket">
              <a:avLst>
                <a:gd fmla="val 8333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 flipH="1">
              <a:off x="4797250" y="3305375"/>
              <a:ext cx="130500" cy="1235400"/>
            </a:xfrm>
            <a:prstGeom prst="leftBracket">
              <a:avLst>
                <a:gd fmla="val 1387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86" name="Google Shape;586;p38"/>
          <p:cNvSpPr/>
          <p:nvPr/>
        </p:nvSpPr>
        <p:spPr>
          <a:xfrm>
            <a:off x="1109150" y="3495900"/>
            <a:ext cx="228300" cy="337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8"/>
          <p:cNvGrpSpPr/>
          <p:nvPr/>
        </p:nvGrpSpPr>
        <p:grpSpPr>
          <a:xfrm>
            <a:off x="3872918" y="3495888"/>
            <a:ext cx="1885643" cy="404815"/>
            <a:chOff x="3526986" y="3108165"/>
            <a:chExt cx="1588311" cy="404815"/>
          </a:xfrm>
        </p:grpSpPr>
        <p:grpSp>
          <p:nvGrpSpPr>
            <p:cNvPr id="588" name="Google Shape;588;p38"/>
            <p:cNvGrpSpPr/>
            <p:nvPr/>
          </p:nvGrpSpPr>
          <p:grpSpPr>
            <a:xfrm>
              <a:off x="3526986" y="3113451"/>
              <a:ext cx="1552361" cy="399528"/>
              <a:chOff x="3232750" y="3305375"/>
              <a:chExt cx="1640800" cy="1235400"/>
            </a:xfrm>
          </p:grpSpPr>
          <p:sp>
            <p:nvSpPr>
              <p:cNvPr id="589" name="Google Shape;589;p38"/>
              <p:cNvSpPr/>
              <p:nvPr/>
            </p:nvSpPr>
            <p:spPr>
              <a:xfrm>
                <a:off x="3232750" y="3322475"/>
                <a:ext cx="76200" cy="12072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 flipH="1">
                <a:off x="4797350" y="3305375"/>
                <a:ext cx="76200" cy="1235400"/>
              </a:xfrm>
              <a:prstGeom prst="leftBracket">
                <a:avLst>
                  <a:gd fmla="val 1387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91" name="Google Shape;591;p38"/>
            <p:cNvSpPr txBox="1"/>
            <p:nvPr/>
          </p:nvSpPr>
          <p:spPr>
            <a:xfrm>
              <a:off x="3563097" y="3108165"/>
              <a:ext cx="1552200" cy="3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w0  w1  w2  …  wm 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592" name="Google Shape;592;p38"/>
          <p:cNvSpPr/>
          <p:nvPr/>
        </p:nvSpPr>
        <p:spPr>
          <a:xfrm>
            <a:off x="3382275" y="3528600"/>
            <a:ext cx="315000" cy="337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8"/>
          <p:cNvSpPr txBox="1"/>
          <p:nvPr/>
        </p:nvSpPr>
        <p:spPr>
          <a:xfrm>
            <a:off x="1717225" y="4469700"/>
            <a:ext cx="926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n x m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594" name="Google Shape;594;p38"/>
          <p:cNvSpPr txBox="1"/>
          <p:nvPr/>
        </p:nvSpPr>
        <p:spPr>
          <a:xfrm>
            <a:off x="4079425" y="4469700"/>
            <a:ext cx="1097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1 x (m+1)</a:t>
            </a:r>
            <a:endParaRPr sz="1600">
              <a:solidFill>
                <a:srgbClr val="FFFF00"/>
              </a:solidFill>
            </a:endParaRPr>
          </a:p>
        </p:txBody>
      </p:sp>
      <p:grpSp>
        <p:nvGrpSpPr>
          <p:cNvPr id="595" name="Google Shape;595;p38"/>
          <p:cNvGrpSpPr/>
          <p:nvPr/>
        </p:nvGrpSpPr>
        <p:grpSpPr>
          <a:xfrm>
            <a:off x="1389696" y="3113450"/>
            <a:ext cx="1940340" cy="1235400"/>
            <a:chOff x="3232750" y="3305375"/>
            <a:chExt cx="1738500" cy="1235400"/>
          </a:xfrm>
        </p:grpSpPr>
        <p:sp>
          <p:nvSpPr>
            <p:cNvPr id="596" name="Google Shape;596;p38"/>
            <p:cNvSpPr txBox="1"/>
            <p:nvPr/>
          </p:nvSpPr>
          <p:spPr>
            <a:xfrm>
              <a:off x="3246250" y="3305375"/>
              <a:ext cx="17250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  x11   x12  …  x1m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  x21   x22  …  x2m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  x31   x32  …  x3m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...   …    …    …  …  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  xn1   xn2  …  xnm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232750" y="3322475"/>
              <a:ext cx="76200" cy="1207200"/>
            </a:xfrm>
            <a:prstGeom prst="leftBracket">
              <a:avLst>
                <a:gd fmla="val 8333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 flipH="1">
              <a:off x="4797250" y="3305375"/>
              <a:ext cx="130500" cy="1235400"/>
            </a:xfrm>
            <a:prstGeom prst="leftBracket">
              <a:avLst>
                <a:gd fmla="val 1387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9" name="Google Shape;599;p38"/>
          <p:cNvSpPr txBox="1"/>
          <p:nvPr/>
        </p:nvSpPr>
        <p:spPr>
          <a:xfrm>
            <a:off x="1812075" y="4469700"/>
            <a:ext cx="1097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n x (m+1)</a:t>
            </a:r>
            <a:endParaRPr sz="1600">
              <a:solidFill>
                <a:srgbClr val="FFFF00"/>
              </a:solidFill>
            </a:endParaRPr>
          </a:p>
        </p:txBody>
      </p:sp>
      <p:grpSp>
        <p:nvGrpSpPr>
          <p:cNvPr id="600" name="Google Shape;600;p38"/>
          <p:cNvGrpSpPr/>
          <p:nvPr/>
        </p:nvGrpSpPr>
        <p:grpSpPr>
          <a:xfrm>
            <a:off x="3925875" y="2900408"/>
            <a:ext cx="537600" cy="1528190"/>
            <a:chOff x="5594950" y="3000575"/>
            <a:chExt cx="537600" cy="1235400"/>
          </a:xfrm>
        </p:grpSpPr>
        <p:sp>
          <p:nvSpPr>
            <p:cNvPr id="601" name="Google Shape;601;p38"/>
            <p:cNvSpPr txBox="1"/>
            <p:nvPr/>
          </p:nvSpPr>
          <p:spPr>
            <a:xfrm>
              <a:off x="5614450" y="3111199"/>
              <a:ext cx="518100" cy="9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w0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w1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w2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 ...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wm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</a:endParaRPr>
            </a:p>
          </p:txBody>
        </p:sp>
        <p:grpSp>
          <p:nvGrpSpPr>
            <p:cNvPr id="602" name="Google Shape;602;p38"/>
            <p:cNvGrpSpPr/>
            <p:nvPr/>
          </p:nvGrpSpPr>
          <p:grpSpPr>
            <a:xfrm>
              <a:off x="5594950" y="3000575"/>
              <a:ext cx="497800" cy="1235400"/>
              <a:chOff x="5594950" y="3000575"/>
              <a:chExt cx="497800" cy="1235400"/>
            </a:xfrm>
          </p:grpSpPr>
          <p:sp>
            <p:nvSpPr>
              <p:cNvPr id="603" name="Google Shape;603;p38"/>
              <p:cNvSpPr/>
              <p:nvPr/>
            </p:nvSpPr>
            <p:spPr>
              <a:xfrm>
                <a:off x="5594950" y="3017675"/>
                <a:ext cx="76200" cy="120720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 flipH="1">
                <a:off x="6016550" y="3000575"/>
                <a:ext cx="76200" cy="1235400"/>
              </a:xfrm>
              <a:prstGeom prst="leftBracket">
                <a:avLst>
                  <a:gd fmla="val 1387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05" name="Google Shape;605;p38"/>
          <p:cNvSpPr txBox="1"/>
          <p:nvPr/>
        </p:nvSpPr>
        <p:spPr>
          <a:xfrm>
            <a:off x="3698425" y="4469700"/>
            <a:ext cx="1097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(m+1) x 1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606" name="Google Shape;606;p38"/>
          <p:cNvSpPr txBox="1"/>
          <p:nvPr/>
        </p:nvSpPr>
        <p:spPr>
          <a:xfrm>
            <a:off x="454100" y="1770250"/>
            <a:ext cx="1386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ŷ</a:t>
            </a:r>
            <a:r>
              <a:rPr lang="en" sz="2400">
                <a:solidFill>
                  <a:srgbClr val="FFFF00"/>
                </a:solidFill>
              </a:rPr>
              <a:t> = w</a:t>
            </a:r>
            <a:r>
              <a:rPr baseline="30000" lang="en" sz="2400">
                <a:solidFill>
                  <a:srgbClr val="FFFF00"/>
                </a:solidFill>
              </a:rPr>
              <a:t>T</a:t>
            </a:r>
            <a:r>
              <a:rPr lang="en" sz="2400">
                <a:solidFill>
                  <a:srgbClr val="FFFF00"/>
                </a:solidFill>
              </a:rPr>
              <a:t>x    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607" name="Google Shape;607;p38"/>
          <p:cNvSpPr txBox="1"/>
          <p:nvPr/>
        </p:nvSpPr>
        <p:spPr>
          <a:xfrm>
            <a:off x="462575" y="1791025"/>
            <a:ext cx="1842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ŷ</a:t>
            </a:r>
            <a:r>
              <a:rPr lang="en" sz="2400">
                <a:solidFill>
                  <a:srgbClr val="FFFF00"/>
                </a:solidFill>
              </a:rPr>
              <a:t> = wx + w</a:t>
            </a:r>
            <a:r>
              <a:rPr baseline="-25000" lang="en" sz="2400">
                <a:solidFill>
                  <a:srgbClr val="FFFF00"/>
                </a:solidFill>
              </a:rPr>
              <a:t>0</a:t>
            </a:r>
            <a:r>
              <a:rPr lang="en" sz="2400">
                <a:solidFill>
                  <a:srgbClr val="FFFF00"/>
                </a:solidFill>
              </a:rPr>
              <a:t>    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</a:t>
            </a:r>
            <a:endParaRPr b="1"/>
          </a:p>
        </p:txBody>
      </p:sp>
      <p:pic>
        <p:nvPicPr>
          <p:cNvPr id="613" name="Google Shape;6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500" y="1144925"/>
            <a:ext cx="5576825" cy="38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Least Squares Vs Gradient Descent</a:t>
            </a:r>
            <a:endParaRPr sz="3200"/>
          </a:p>
        </p:txBody>
      </p:sp>
      <p:graphicFrame>
        <p:nvGraphicFramePr>
          <p:cNvPr id="619" name="Google Shape;619;p40"/>
          <p:cNvGraphicFramePr/>
          <p:nvPr/>
        </p:nvGraphicFramePr>
        <p:xfrm>
          <a:off x="606125" y="164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{48C5533F-76E0-478F-AC6E-620F76693778}</a:tableStyleId>
              </a:tblPr>
              <a:tblGrid>
                <a:gridCol w="2283475"/>
                <a:gridCol w="2611550"/>
                <a:gridCol w="290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00"/>
                          </a:solidFill>
                        </a:rPr>
                        <a:t>Least Squares Method</a:t>
                      </a:r>
                      <a:endParaRPr b="1" sz="16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00"/>
                          </a:solidFill>
                        </a:rPr>
                        <a:t>Gradient Descent Algorithm</a:t>
                      </a:r>
                      <a:endParaRPr b="1" sz="16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00"/>
                          </a:solidFill>
                        </a:rPr>
                        <a:t>Usage</a:t>
                      </a:r>
                      <a:endParaRPr b="1" sz="16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Statistics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Machine Learning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00"/>
                          </a:solidFill>
                        </a:rPr>
                        <a:t>Cost (loss) function</a:t>
                      </a:r>
                      <a:endParaRPr b="1" sz="16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Squared errors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Any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00"/>
                          </a:solidFill>
                        </a:rPr>
                        <a:t>Goal</a:t>
                      </a:r>
                      <a:endParaRPr b="1" sz="16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Optimize betas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Minimize error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00"/>
                          </a:solidFill>
                        </a:rPr>
                        <a:t>Type of method</a:t>
                      </a:r>
                      <a:endParaRPr b="1" sz="16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Analytic / Non-iterative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Iterative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00"/>
                          </a:solidFill>
                        </a:rPr>
                        <a:t>Final Results</a:t>
                      </a:r>
                      <a:endParaRPr b="1" sz="16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Always the same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Depending on parameters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 b="1"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587675" y="1908500"/>
            <a:ext cx="3262200" cy="2673900"/>
            <a:chOff x="282875" y="1756100"/>
            <a:chExt cx="3262200" cy="2673900"/>
          </a:xfrm>
        </p:grpSpPr>
        <p:cxnSp>
          <p:nvCxnSpPr>
            <p:cNvPr id="237" name="Google Shape;237;p27"/>
            <p:cNvCxnSpPr/>
            <p:nvPr/>
          </p:nvCxnSpPr>
          <p:spPr>
            <a:xfrm>
              <a:off x="598225" y="1756100"/>
              <a:ext cx="10800" cy="26739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7"/>
            <p:cNvCxnSpPr/>
            <p:nvPr/>
          </p:nvCxnSpPr>
          <p:spPr>
            <a:xfrm flipH="1" rot="10800000">
              <a:off x="282875" y="4070875"/>
              <a:ext cx="3262200" cy="1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p27"/>
            <p:cNvSpPr/>
            <p:nvPr/>
          </p:nvSpPr>
          <p:spPr>
            <a:xfrm>
              <a:off x="891825" y="35829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044225" y="37353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72825" y="27447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49025" y="32781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501425" y="29733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653825" y="34305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806225" y="27447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958625" y="33543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111025" y="27447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263425" y="31257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2415825" y="25923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568225" y="28209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806225" y="30495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958625" y="30495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2111025" y="24399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2263425" y="35067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2492025" y="31257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2568225" y="22113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2720625" y="26685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2873025" y="29733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1272825" y="35829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501425" y="38115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101625" y="25161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254025" y="28971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2873025" y="22113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101625" y="2135175"/>
              <a:ext cx="87000" cy="97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5" name="Google Shape;265;p27"/>
          <p:cNvCxnSpPr/>
          <p:nvPr/>
        </p:nvCxnSpPr>
        <p:spPr>
          <a:xfrm flipH="1" rot="10800000">
            <a:off x="680098" y="2189578"/>
            <a:ext cx="2933400" cy="2337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" name="Google Shape;266;p27"/>
          <p:cNvGrpSpPr/>
          <p:nvPr/>
        </p:nvGrpSpPr>
        <p:grpSpPr>
          <a:xfrm>
            <a:off x="2482704" y="2548007"/>
            <a:ext cx="1208996" cy="554768"/>
            <a:chOff x="2177904" y="2395607"/>
            <a:chExt cx="1208996" cy="554768"/>
          </a:xfrm>
        </p:grpSpPr>
        <p:cxnSp>
          <p:nvCxnSpPr>
            <p:cNvPr id="267" name="Google Shape;267;p27"/>
            <p:cNvCxnSpPr/>
            <p:nvPr/>
          </p:nvCxnSpPr>
          <p:spPr>
            <a:xfrm>
              <a:off x="2811077" y="2395607"/>
              <a:ext cx="27000" cy="5481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27"/>
            <p:cNvCxnSpPr/>
            <p:nvPr/>
          </p:nvCxnSpPr>
          <p:spPr>
            <a:xfrm rot="10800000">
              <a:off x="2177904" y="2943559"/>
              <a:ext cx="687000" cy="3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27"/>
            <p:cNvSpPr txBox="1"/>
            <p:nvPr/>
          </p:nvSpPr>
          <p:spPr>
            <a:xfrm>
              <a:off x="2864900" y="2526175"/>
              <a:ext cx="5220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FF00"/>
                  </a:solidFill>
                </a:rPr>
                <a:t>m</a:t>
              </a:r>
              <a:endParaRPr b="1" sz="1800">
                <a:solidFill>
                  <a:srgbClr val="00FF00"/>
                </a:solidFill>
              </a:endParaRPr>
            </a:p>
          </p:txBody>
        </p:sp>
      </p:grpSp>
      <p:grpSp>
        <p:nvGrpSpPr>
          <p:cNvPr id="270" name="Google Shape;270;p27"/>
          <p:cNvGrpSpPr/>
          <p:nvPr/>
        </p:nvGrpSpPr>
        <p:grpSpPr>
          <a:xfrm>
            <a:off x="816050" y="4202575"/>
            <a:ext cx="682525" cy="424200"/>
            <a:chOff x="511250" y="4050175"/>
            <a:chExt cx="682525" cy="424200"/>
          </a:xfrm>
        </p:grpSpPr>
        <p:sp>
          <p:nvSpPr>
            <p:cNvPr id="271" name="Google Shape;271;p27"/>
            <p:cNvSpPr/>
            <p:nvPr/>
          </p:nvSpPr>
          <p:spPr>
            <a:xfrm>
              <a:off x="511250" y="4104950"/>
              <a:ext cx="173700" cy="1836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 txBox="1"/>
            <p:nvPr/>
          </p:nvSpPr>
          <p:spPr>
            <a:xfrm>
              <a:off x="671775" y="4050175"/>
              <a:ext cx="5220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b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sp>
        <p:nvSpPr>
          <p:cNvPr id="273" name="Google Shape;273;p27"/>
          <p:cNvSpPr txBox="1"/>
          <p:nvPr/>
        </p:nvSpPr>
        <p:spPr>
          <a:xfrm>
            <a:off x="816050" y="1217538"/>
            <a:ext cx="3588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Linear Regression</a:t>
            </a:r>
            <a:endParaRPr b="1" sz="3000">
              <a:solidFill>
                <a:srgbClr val="FFFF00"/>
              </a:solidFill>
            </a:endParaRPr>
          </a:p>
        </p:txBody>
      </p:sp>
      <p:grpSp>
        <p:nvGrpSpPr>
          <p:cNvPr id="274" name="Google Shape;274;p27"/>
          <p:cNvGrpSpPr/>
          <p:nvPr/>
        </p:nvGrpSpPr>
        <p:grpSpPr>
          <a:xfrm>
            <a:off x="5208950" y="3709075"/>
            <a:ext cx="2356800" cy="952350"/>
            <a:chOff x="5208950" y="3709075"/>
            <a:chExt cx="2356800" cy="952350"/>
          </a:xfrm>
        </p:grpSpPr>
        <p:sp>
          <p:nvSpPr>
            <p:cNvPr id="275" name="Google Shape;275;p27"/>
            <p:cNvSpPr txBox="1"/>
            <p:nvPr/>
          </p:nvSpPr>
          <p:spPr>
            <a:xfrm>
              <a:off x="5500400" y="4167925"/>
              <a:ext cx="17739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FFFFFF"/>
                  </a:solidFill>
                </a:rPr>
                <a:t>   </a:t>
              </a:r>
              <a:r>
                <a:rPr b="1" lang="en" sz="2000">
                  <a:solidFill>
                    <a:schemeClr val="lt1"/>
                  </a:solidFill>
                </a:rPr>
                <a:t>𝞢 (x</a:t>
              </a:r>
              <a:r>
                <a:rPr b="1" baseline="-25000" lang="en" sz="2000">
                  <a:solidFill>
                    <a:schemeClr val="lt1"/>
                  </a:solidFill>
                </a:rPr>
                <a:t>i</a:t>
              </a:r>
              <a:r>
                <a:rPr b="1" lang="en" sz="2000">
                  <a:solidFill>
                    <a:schemeClr val="lt1"/>
                  </a:solidFill>
                </a:rPr>
                <a:t> - x)</a:t>
              </a:r>
              <a:r>
                <a:rPr b="1" baseline="30000" lang="en" sz="2000">
                  <a:solidFill>
                    <a:schemeClr val="lt1"/>
                  </a:solidFill>
                </a:rPr>
                <a:t>2</a:t>
              </a:r>
              <a:endParaRPr baseline="30000"/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5208950" y="3709075"/>
              <a:ext cx="23568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</a:rPr>
                <a:t>𝞢 (x</a:t>
              </a:r>
              <a:r>
                <a:rPr b="1" baseline="-25000" lang="en" sz="2100">
                  <a:solidFill>
                    <a:schemeClr val="lt1"/>
                  </a:solidFill>
                </a:rPr>
                <a:t>i</a:t>
              </a:r>
              <a:r>
                <a:rPr b="1" lang="en" sz="2100">
                  <a:solidFill>
                    <a:schemeClr val="lt1"/>
                  </a:solidFill>
                </a:rPr>
                <a:t> - x) (y</a:t>
              </a:r>
              <a:r>
                <a:rPr b="1" baseline="-25000" lang="en" sz="2100">
                  <a:solidFill>
                    <a:schemeClr val="lt1"/>
                  </a:solidFill>
                </a:rPr>
                <a:t>i</a:t>
              </a:r>
              <a:r>
                <a:rPr b="1" lang="en" sz="2100">
                  <a:solidFill>
                    <a:schemeClr val="lt1"/>
                  </a:solidFill>
                </a:rPr>
                <a:t> - y)</a:t>
              </a:r>
              <a:endParaRPr/>
            </a:p>
          </p:txBody>
        </p:sp>
        <p:cxnSp>
          <p:nvCxnSpPr>
            <p:cNvPr id="277" name="Google Shape;277;p27"/>
            <p:cNvCxnSpPr/>
            <p:nvPr/>
          </p:nvCxnSpPr>
          <p:spPr>
            <a:xfrm>
              <a:off x="6077725" y="3873375"/>
              <a:ext cx="147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7"/>
            <p:cNvCxnSpPr/>
            <p:nvPr/>
          </p:nvCxnSpPr>
          <p:spPr>
            <a:xfrm>
              <a:off x="6915925" y="3873375"/>
              <a:ext cx="147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27"/>
            <p:cNvCxnSpPr/>
            <p:nvPr/>
          </p:nvCxnSpPr>
          <p:spPr>
            <a:xfrm>
              <a:off x="6432300" y="4341075"/>
              <a:ext cx="147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0" name="Google Shape;280;p27"/>
          <p:cNvGrpSpPr/>
          <p:nvPr/>
        </p:nvGrpSpPr>
        <p:grpSpPr>
          <a:xfrm>
            <a:off x="4720050" y="1252721"/>
            <a:ext cx="4122600" cy="3534000"/>
            <a:chOff x="4720050" y="1252721"/>
            <a:chExt cx="4122600" cy="3534000"/>
          </a:xfrm>
        </p:grpSpPr>
        <p:grpSp>
          <p:nvGrpSpPr>
            <p:cNvPr id="281" name="Google Shape;281;p27"/>
            <p:cNvGrpSpPr/>
            <p:nvPr/>
          </p:nvGrpSpPr>
          <p:grpSpPr>
            <a:xfrm>
              <a:off x="4720050" y="1252721"/>
              <a:ext cx="4122600" cy="3534000"/>
              <a:chOff x="4720050" y="1252721"/>
              <a:chExt cx="4122600" cy="3534000"/>
            </a:xfrm>
          </p:grpSpPr>
          <p:sp>
            <p:nvSpPr>
              <p:cNvPr id="282" name="Google Shape;282;p27"/>
              <p:cNvSpPr txBox="1"/>
              <p:nvPr/>
            </p:nvSpPr>
            <p:spPr>
              <a:xfrm>
                <a:off x="4720050" y="1252721"/>
                <a:ext cx="4122600" cy="353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000">
                    <a:solidFill>
                      <a:srgbClr val="FFFF00"/>
                    </a:solidFill>
                  </a:rPr>
                  <a:t>Statistical solution:</a:t>
                </a:r>
                <a:endParaRPr b="1" sz="3000">
                  <a:solidFill>
                    <a:srgbClr val="FFFF00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b="1" lang="en" sz="2500">
                    <a:solidFill>
                      <a:srgbClr val="FFFFFF"/>
                    </a:solidFill>
                  </a:rPr>
                  <a:t>Least Square Method</a:t>
                </a:r>
                <a:endParaRPr b="1" sz="2500">
                  <a:solidFill>
                    <a:srgbClr val="FFFFFF"/>
                  </a:solidFill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600">
                    <a:solidFill>
                      <a:srgbClr val="FFFF00"/>
                    </a:solidFill>
                  </a:rPr>
                  <a:t>SSE = 𝞢( y -  yhat )</a:t>
                </a:r>
                <a:r>
                  <a:rPr b="1" baseline="30000" lang="en" sz="1600">
                    <a:solidFill>
                      <a:srgbClr val="FFFF00"/>
                    </a:solidFill>
                  </a:rPr>
                  <a:t>2</a:t>
                </a:r>
                <a:r>
                  <a:rPr b="1" lang="en" sz="1600">
                    <a:solidFill>
                      <a:srgbClr val="FFFF00"/>
                    </a:solidFill>
                  </a:rPr>
                  <a:t> </a:t>
                </a:r>
                <a:endParaRPr b="1" sz="1600">
                  <a:solidFill>
                    <a:srgbClr val="FFFF00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</a:rPr>
                  <a:t>b</a:t>
                </a:r>
                <a:r>
                  <a:rPr b="1" lang="en" sz="1800">
                    <a:solidFill>
                      <a:srgbClr val="FFFFFF"/>
                    </a:solidFill>
                  </a:rPr>
                  <a:t> = y - mx</a:t>
                </a:r>
                <a:endParaRPr b="1" sz="1800">
                  <a:solidFill>
                    <a:srgbClr val="FFFFFF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</a:rPr>
                  <a:t>          </a:t>
                </a:r>
                <a:endParaRPr b="1" sz="1600">
                  <a:solidFill>
                    <a:srgbClr val="FFFFFF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solidFill>
                      <a:srgbClr val="FFFFFF"/>
                    </a:solidFill>
                  </a:rPr>
                  <a:t>m</a:t>
                </a:r>
                <a:r>
                  <a:rPr b="1" lang="en" sz="1700">
                    <a:solidFill>
                      <a:srgbClr val="FFFFFF"/>
                    </a:solidFill>
                  </a:rPr>
                  <a:t>  = </a:t>
                </a:r>
                <a:endParaRPr b="1" sz="1700">
                  <a:solidFill>
                    <a:srgbClr val="FFFFFF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</a:rPr>
                  <a:t>       </a:t>
                </a:r>
                <a:endParaRPr b="1" sz="15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83" name="Google Shape;283;p27"/>
              <p:cNvCxnSpPr/>
              <p:nvPr/>
            </p:nvCxnSpPr>
            <p:spPr>
              <a:xfrm>
                <a:off x="5644250" y="3116775"/>
                <a:ext cx="147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7"/>
              <p:cNvCxnSpPr/>
              <p:nvPr/>
            </p:nvCxnSpPr>
            <p:spPr>
              <a:xfrm>
                <a:off x="5103950" y="3116775"/>
                <a:ext cx="147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85" name="Google Shape;285;p27"/>
            <p:cNvCxnSpPr/>
            <p:nvPr/>
          </p:nvCxnSpPr>
          <p:spPr>
            <a:xfrm flipH="1" rot="10800000">
              <a:off x="5248475" y="4209275"/>
              <a:ext cx="2067900" cy="105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Calculus</a:t>
            </a:r>
            <a:endParaRPr b="1"/>
          </a:p>
        </p:txBody>
      </p:sp>
      <p:sp>
        <p:nvSpPr>
          <p:cNvPr id="291" name="Google Shape;291;p28"/>
          <p:cNvSpPr txBox="1"/>
          <p:nvPr>
            <p:ph idx="4294967295" type="body"/>
          </p:nvPr>
        </p:nvSpPr>
        <p:spPr>
          <a:xfrm>
            <a:off x="1421200" y="1026000"/>
            <a:ext cx="2685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y  =  </a:t>
            </a:r>
            <a:r>
              <a:rPr b="1" lang="en" sz="3000">
                <a:solidFill>
                  <a:srgbClr val="00FF00"/>
                </a:solidFill>
              </a:rPr>
              <a:t>m</a:t>
            </a:r>
            <a:r>
              <a:rPr b="1" lang="en" sz="3000">
                <a:solidFill>
                  <a:srgbClr val="FFFFFF"/>
                </a:solidFill>
              </a:rPr>
              <a:t>x + </a:t>
            </a:r>
            <a:r>
              <a:rPr lang="en" sz="3000">
                <a:solidFill>
                  <a:srgbClr val="FF00FF"/>
                </a:solidFill>
              </a:rPr>
              <a:t>b</a:t>
            </a:r>
            <a:endParaRPr b="1" sz="3000">
              <a:solidFill>
                <a:srgbClr val="FF00FF"/>
              </a:solidFill>
            </a:endParaRPr>
          </a:p>
        </p:txBody>
      </p:sp>
      <p:cxnSp>
        <p:nvCxnSpPr>
          <p:cNvPr id="292" name="Google Shape;292;p28"/>
          <p:cNvCxnSpPr/>
          <p:nvPr/>
        </p:nvCxnSpPr>
        <p:spPr>
          <a:xfrm>
            <a:off x="1055425" y="1375100"/>
            <a:ext cx="10800" cy="2673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8"/>
          <p:cNvCxnSpPr/>
          <p:nvPr/>
        </p:nvCxnSpPr>
        <p:spPr>
          <a:xfrm flipH="1" rot="10800000">
            <a:off x="740075" y="3689875"/>
            <a:ext cx="3262200" cy="11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/>
          <p:nvPr/>
        </p:nvCxnSpPr>
        <p:spPr>
          <a:xfrm flipH="1" rot="10800000">
            <a:off x="832498" y="1656178"/>
            <a:ext cx="2933400" cy="2337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" name="Google Shape;295;p28"/>
          <p:cNvGrpSpPr/>
          <p:nvPr/>
        </p:nvGrpSpPr>
        <p:grpSpPr>
          <a:xfrm>
            <a:off x="968450" y="3669175"/>
            <a:ext cx="682525" cy="424200"/>
            <a:chOff x="511250" y="4050175"/>
            <a:chExt cx="682525" cy="424200"/>
          </a:xfrm>
        </p:grpSpPr>
        <p:sp>
          <p:nvSpPr>
            <p:cNvPr id="296" name="Google Shape;296;p28"/>
            <p:cNvSpPr/>
            <p:nvPr/>
          </p:nvSpPr>
          <p:spPr>
            <a:xfrm>
              <a:off x="511250" y="4104950"/>
              <a:ext cx="173700" cy="1836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 txBox="1"/>
            <p:nvPr/>
          </p:nvSpPr>
          <p:spPr>
            <a:xfrm>
              <a:off x="671775" y="4050175"/>
              <a:ext cx="5220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FF"/>
                  </a:solidFill>
                </a:rPr>
                <a:t>b</a:t>
              </a:r>
              <a:endParaRPr b="1" sz="1800">
                <a:solidFill>
                  <a:srgbClr val="FF00FF"/>
                </a:solidFill>
              </a:endParaRPr>
            </a:p>
          </p:txBody>
        </p:sp>
      </p:grpSp>
      <p:grpSp>
        <p:nvGrpSpPr>
          <p:cNvPr id="298" name="Google Shape;298;p28"/>
          <p:cNvGrpSpPr/>
          <p:nvPr/>
        </p:nvGrpSpPr>
        <p:grpSpPr>
          <a:xfrm>
            <a:off x="2177875" y="2395607"/>
            <a:ext cx="1383325" cy="551100"/>
            <a:chOff x="2101675" y="2395607"/>
            <a:chExt cx="1383325" cy="551100"/>
          </a:xfrm>
        </p:grpSpPr>
        <p:cxnSp>
          <p:nvCxnSpPr>
            <p:cNvPr id="299" name="Google Shape;299;p28"/>
            <p:cNvCxnSpPr/>
            <p:nvPr/>
          </p:nvCxnSpPr>
          <p:spPr>
            <a:xfrm flipH="1">
              <a:off x="2720477" y="2395607"/>
              <a:ext cx="14400" cy="5511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28"/>
            <p:cNvCxnSpPr/>
            <p:nvPr/>
          </p:nvCxnSpPr>
          <p:spPr>
            <a:xfrm flipH="1">
              <a:off x="2101675" y="2925375"/>
              <a:ext cx="618900" cy="183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1" name="Google Shape;301;p28"/>
            <p:cNvSpPr txBox="1"/>
            <p:nvPr/>
          </p:nvSpPr>
          <p:spPr>
            <a:xfrm>
              <a:off x="2864900" y="2449975"/>
              <a:ext cx="6201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FF00"/>
                  </a:solidFill>
                </a:rPr>
                <a:t>m = </a:t>
              </a:r>
              <a:endParaRPr b="1" sz="1800">
                <a:solidFill>
                  <a:srgbClr val="00FF00"/>
                </a:solidFill>
              </a:endParaRPr>
            </a:p>
          </p:txBody>
        </p:sp>
      </p:grpSp>
      <p:grpSp>
        <p:nvGrpSpPr>
          <p:cNvPr id="302" name="Google Shape;302;p28"/>
          <p:cNvGrpSpPr/>
          <p:nvPr/>
        </p:nvGrpSpPr>
        <p:grpSpPr>
          <a:xfrm>
            <a:off x="5235826" y="1510741"/>
            <a:ext cx="3120393" cy="2337928"/>
            <a:chOff x="4931075" y="1679375"/>
            <a:chExt cx="3578022" cy="2706875"/>
          </a:xfrm>
        </p:grpSpPr>
        <p:grpSp>
          <p:nvGrpSpPr>
            <p:cNvPr id="303" name="Google Shape;303;p28"/>
            <p:cNvGrpSpPr/>
            <p:nvPr/>
          </p:nvGrpSpPr>
          <p:grpSpPr>
            <a:xfrm>
              <a:off x="4931075" y="1679375"/>
              <a:ext cx="3262200" cy="2706875"/>
              <a:chOff x="282875" y="1984700"/>
              <a:chExt cx="3262200" cy="2706875"/>
            </a:xfrm>
          </p:grpSpPr>
          <p:cxnSp>
            <p:nvCxnSpPr>
              <p:cNvPr id="304" name="Google Shape;304;p28"/>
              <p:cNvCxnSpPr/>
              <p:nvPr/>
            </p:nvCxnSpPr>
            <p:spPr>
              <a:xfrm>
                <a:off x="293425" y="1984700"/>
                <a:ext cx="10800" cy="2673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28"/>
              <p:cNvCxnSpPr/>
              <p:nvPr/>
            </p:nvCxnSpPr>
            <p:spPr>
              <a:xfrm flipH="1" rot="10800000">
                <a:off x="282875" y="4680475"/>
                <a:ext cx="3262200" cy="11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06" name="Google Shape;306;p28"/>
            <p:cNvSpPr/>
            <p:nvPr/>
          </p:nvSpPr>
          <p:spPr>
            <a:xfrm rot="-5400000">
              <a:off x="5474300" y="1620000"/>
              <a:ext cx="2289000" cy="2778300"/>
            </a:xfrm>
            <a:prstGeom prst="moon">
              <a:avLst>
                <a:gd fmla="val 1012" name="adj"/>
              </a:avLst>
            </a:prstGeom>
            <a:solidFill>
              <a:srgbClr val="FFFF00"/>
            </a:solidFill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5409150" y="3122175"/>
              <a:ext cx="195600" cy="206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8" name="Google Shape;308;p28"/>
            <p:cNvCxnSpPr/>
            <p:nvPr/>
          </p:nvCxnSpPr>
          <p:spPr>
            <a:xfrm>
              <a:off x="5137200" y="2506100"/>
              <a:ext cx="587100" cy="12612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28"/>
            <p:cNvCxnSpPr/>
            <p:nvPr/>
          </p:nvCxnSpPr>
          <p:spPr>
            <a:xfrm flipH="1" rot="10800000">
              <a:off x="7216100" y="2836475"/>
              <a:ext cx="836100" cy="13233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0" name="Google Shape;310;p28"/>
            <p:cNvSpPr/>
            <p:nvPr/>
          </p:nvSpPr>
          <p:spPr>
            <a:xfrm>
              <a:off x="7454975" y="3462500"/>
              <a:ext cx="195600" cy="206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28"/>
            <p:cNvGrpSpPr/>
            <p:nvPr/>
          </p:nvGrpSpPr>
          <p:grpSpPr>
            <a:xfrm>
              <a:off x="7435775" y="3291309"/>
              <a:ext cx="1073322" cy="547718"/>
              <a:chOff x="2101770" y="2395607"/>
              <a:chExt cx="1073322" cy="571314"/>
            </a:xfrm>
          </p:grpSpPr>
          <p:cxnSp>
            <p:nvCxnSpPr>
              <p:cNvPr id="312" name="Google Shape;312;p28"/>
              <p:cNvCxnSpPr/>
              <p:nvPr/>
            </p:nvCxnSpPr>
            <p:spPr>
              <a:xfrm flipH="1">
                <a:off x="2428577" y="2395607"/>
                <a:ext cx="1500" cy="552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28"/>
              <p:cNvCxnSpPr/>
              <p:nvPr/>
            </p:nvCxnSpPr>
            <p:spPr>
              <a:xfrm flipH="1">
                <a:off x="2101770" y="2960920"/>
                <a:ext cx="318300" cy="6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4" name="Google Shape;314;p28"/>
              <p:cNvSpPr txBox="1"/>
              <p:nvPr/>
            </p:nvSpPr>
            <p:spPr>
              <a:xfrm>
                <a:off x="2483891" y="2449961"/>
                <a:ext cx="6912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FF00"/>
                    </a:solidFill>
                  </a:rPr>
                  <a:t>m’=</a:t>
                </a:r>
                <a:endParaRPr b="1" sz="1800">
                  <a:solidFill>
                    <a:srgbClr val="00FF00"/>
                  </a:solidFill>
                </a:endParaRPr>
              </a:p>
            </p:txBody>
          </p:sp>
        </p:grpSp>
      </p:grpSp>
      <p:sp>
        <p:nvSpPr>
          <p:cNvPr id="315" name="Google Shape;315;p28"/>
          <p:cNvSpPr txBox="1"/>
          <p:nvPr>
            <p:ph idx="4294967295" type="body"/>
          </p:nvPr>
        </p:nvSpPr>
        <p:spPr>
          <a:xfrm>
            <a:off x="685150" y="4204825"/>
            <a:ext cx="34797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Constant rate of change</a:t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316" name="Google Shape;316;p28"/>
          <p:cNvSpPr txBox="1"/>
          <p:nvPr>
            <p:ph idx="4294967295" type="body"/>
          </p:nvPr>
        </p:nvSpPr>
        <p:spPr>
          <a:xfrm>
            <a:off x="5028550" y="4204825"/>
            <a:ext cx="34797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Dynamic rate of change</a:t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317" name="Google Shape;317;p28"/>
          <p:cNvSpPr txBox="1"/>
          <p:nvPr>
            <p:ph idx="4294967295" type="body"/>
          </p:nvPr>
        </p:nvSpPr>
        <p:spPr>
          <a:xfrm>
            <a:off x="4286550" y="1080625"/>
            <a:ext cx="45561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DIfferential Calculus: </a:t>
            </a:r>
            <a:r>
              <a:rPr lang="en" sz="2200" u="sng">
                <a:solidFill>
                  <a:srgbClr val="00FF00"/>
                </a:solidFill>
              </a:rPr>
              <a:t>derivative</a:t>
            </a:r>
            <a:endParaRPr b="1" sz="2200" u="sng">
              <a:solidFill>
                <a:srgbClr val="00FF00"/>
              </a:solidFill>
            </a:endParaRPr>
          </a:p>
        </p:txBody>
      </p:sp>
      <p:sp>
        <p:nvSpPr>
          <p:cNvPr id="318" name="Google Shape;318;p28"/>
          <p:cNvSpPr txBox="1"/>
          <p:nvPr>
            <p:ph idx="4294967295" type="body"/>
          </p:nvPr>
        </p:nvSpPr>
        <p:spPr>
          <a:xfrm>
            <a:off x="3428350" y="2299825"/>
            <a:ext cx="5262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∆y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∆x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319" name="Google Shape;319;p28"/>
          <p:cNvCxnSpPr/>
          <p:nvPr/>
        </p:nvCxnSpPr>
        <p:spPr>
          <a:xfrm>
            <a:off x="3428350" y="26667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8"/>
          <p:cNvSpPr txBox="1"/>
          <p:nvPr>
            <p:ph idx="4294967295" type="body"/>
          </p:nvPr>
        </p:nvSpPr>
        <p:spPr>
          <a:xfrm>
            <a:off x="8152750" y="2833225"/>
            <a:ext cx="762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y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321" name="Google Shape;321;p28"/>
          <p:cNvCxnSpPr/>
          <p:nvPr/>
        </p:nvCxnSpPr>
        <p:spPr>
          <a:xfrm>
            <a:off x="8228950" y="32001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8"/>
          <p:cNvSpPr txBox="1"/>
          <p:nvPr>
            <p:ph idx="4294967295" type="body"/>
          </p:nvPr>
        </p:nvSpPr>
        <p:spPr>
          <a:xfrm>
            <a:off x="1649800" y="1635600"/>
            <a:ext cx="1445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y  = </a:t>
            </a:r>
            <a:r>
              <a:rPr lang="en" sz="2400">
                <a:solidFill>
                  <a:srgbClr val="FFFF00"/>
                </a:solidFill>
              </a:rPr>
              <a:t> f(x)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323" name="Google Shape;323;p28"/>
          <p:cNvSpPr txBox="1"/>
          <p:nvPr>
            <p:ph idx="4294967295" type="body"/>
          </p:nvPr>
        </p:nvSpPr>
        <p:spPr>
          <a:xfrm>
            <a:off x="5993200" y="1635600"/>
            <a:ext cx="1445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y</a:t>
            </a:r>
            <a:r>
              <a:rPr lang="en" sz="2400">
                <a:solidFill>
                  <a:srgbClr val="FFFF00"/>
                </a:solidFill>
              </a:rPr>
              <a:t>’</a:t>
            </a:r>
            <a:r>
              <a:rPr b="1" lang="en" sz="2400">
                <a:solidFill>
                  <a:srgbClr val="FFFF00"/>
                </a:solidFill>
              </a:rPr>
              <a:t> = </a:t>
            </a:r>
            <a:r>
              <a:rPr lang="en" sz="2400">
                <a:solidFill>
                  <a:srgbClr val="FFFF00"/>
                </a:solidFill>
              </a:rPr>
              <a:t> f’(x)</a:t>
            </a:r>
            <a:endParaRPr b="1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Calculus - Derivatives</a:t>
            </a:r>
            <a:endParaRPr b="1"/>
          </a:p>
        </p:txBody>
      </p:sp>
      <p:sp>
        <p:nvSpPr>
          <p:cNvPr id="329" name="Google Shape;329;p29"/>
          <p:cNvSpPr txBox="1"/>
          <p:nvPr>
            <p:ph idx="4294967295" type="body"/>
          </p:nvPr>
        </p:nvSpPr>
        <p:spPr>
          <a:xfrm>
            <a:off x="621000" y="1233025"/>
            <a:ext cx="34797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Derivatives rules:</a:t>
            </a:r>
            <a:endParaRPr b="1" sz="2600" u="sng">
              <a:solidFill>
                <a:srgbClr val="FFFFFF"/>
              </a:solidFill>
            </a:endParaRPr>
          </a:p>
        </p:txBody>
      </p:sp>
      <p:sp>
        <p:nvSpPr>
          <p:cNvPr id="330" name="Google Shape;330;p29"/>
          <p:cNvSpPr txBox="1"/>
          <p:nvPr>
            <p:ph idx="4294967295" type="body"/>
          </p:nvPr>
        </p:nvSpPr>
        <p:spPr>
          <a:xfrm>
            <a:off x="612100" y="2626200"/>
            <a:ext cx="19095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Power rule: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331" name="Google Shape;331;p29"/>
          <p:cNvSpPr txBox="1"/>
          <p:nvPr>
            <p:ph idx="4294967295" type="body"/>
          </p:nvPr>
        </p:nvSpPr>
        <p:spPr>
          <a:xfrm>
            <a:off x="3707200" y="2626200"/>
            <a:ext cx="14613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y</a:t>
            </a:r>
            <a:r>
              <a:rPr lang="en" sz="2200">
                <a:solidFill>
                  <a:srgbClr val="FFFF00"/>
                </a:solidFill>
              </a:rPr>
              <a:t>  =  x</a:t>
            </a:r>
            <a:r>
              <a:rPr baseline="30000" lang="en" sz="2200">
                <a:solidFill>
                  <a:srgbClr val="FFFF00"/>
                </a:solidFill>
              </a:rPr>
              <a:t>n</a:t>
            </a:r>
            <a:endParaRPr b="1" baseline="30000" sz="2400">
              <a:solidFill>
                <a:srgbClr val="FFFFFF"/>
              </a:solidFill>
            </a:endParaRPr>
          </a:p>
        </p:txBody>
      </p:sp>
      <p:sp>
        <p:nvSpPr>
          <p:cNvPr id="332" name="Google Shape;332;p29"/>
          <p:cNvSpPr txBox="1"/>
          <p:nvPr>
            <p:ph idx="4294967295" type="body"/>
          </p:nvPr>
        </p:nvSpPr>
        <p:spPr>
          <a:xfrm>
            <a:off x="5325675" y="2528425"/>
            <a:ext cx="6102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</a:t>
            </a:r>
            <a:r>
              <a:rPr lang="en">
                <a:solidFill>
                  <a:srgbClr val="00FF00"/>
                </a:solidFill>
              </a:rPr>
              <a:t>𝒹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333" name="Google Shape;333;p29"/>
          <p:cNvCxnSpPr>
            <a:stCxn id="332" idx="1"/>
          </p:cNvCxnSpPr>
          <p:nvPr/>
        </p:nvCxnSpPr>
        <p:spPr>
          <a:xfrm>
            <a:off x="5325675" y="2895325"/>
            <a:ext cx="6102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9"/>
          <p:cNvSpPr txBox="1"/>
          <p:nvPr>
            <p:ph idx="4294967295" type="body"/>
          </p:nvPr>
        </p:nvSpPr>
        <p:spPr>
          <a:xfrm>
            <a:off x="5917000" y="2702400"/>
            <a:ext cx="26448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(</a:t>
            </a:r>
            <a:r>
              <a:rPr lang="en" sz="2200">
                <a:solidFill>
                  <a:srgbClr val="FFFF00"/>
                </a:solidFill>
              </a:rPr>
              <a:t>x</a:t>
            </a:r>
            <a:r>
              <a:rPr baseline="30000" lang="en" sz="2200">
                <a:solidFill>
                  <a:srgbClr val="FFFF00"/>
                </a:solidFill>
              </a:rPr>
              <a:t>n</a:t>
            </a:r>
            <a:r>
              <a:rPr lang="en" sz="2200">
                <a:solidFill>
                  <a:srgbClr val="00FF00"/>
                </a:solidFill>
              </a:rPr>
              <a:t>)</a:t>
            </a:r>
            <a:r>
              <a:rPr lang="en" sz="2200">
                <a:solidFill>
                  <a:srgbClr val="00FF00"/>
                </a:solidFill>
              </a:rPr>
              <a:t>= nx</a:t>
            </a:r>
            <a:r>
              <a:rPr baseline="30000" lang="en" sz="2200">
                <a:solidFill>
                  <a:srgbClr val="00FF00"/>
                </a:solidFill>
              </a:rPr>
              <a:t>n-1 </a:t>
            </a:r>
            <a:r>
              <a:rPr lang="en" sz="2200">
                <a:solidFill>
                  <a:srgbClr val="00FF00"/>
                </a:solidFill>
              </a:rPr>
              <a:t>= f’(x)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335" name="Google Shape;335;p29"/>
          <p:cNvSpPr txBox="1"/>
          <p:nvPr>
            <p:ph idx="4294967295" type="body"/>
          </p:nvPr>
        </p:nvSpPr>
        <p:spPr>
          <a:xfrm>
            <a:off x="4393000" y="3312000"/>
            <a:ext cx="14613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y  = A f(x)</a:t>
            </a:r>
            <a:endParaRPr b="1" baseline="30000" sz="2400">
              <a:solidFill>
                <a:srgbClr val="FFFFFF"/>
              </a:solidFill>
            </a:endParaRPr>
          </a:p>
        </p:txBody>
      </p:sp>
      <p:sp>
        <p:nvSpPr>
          <p:cNvPr id="336" name="Google Shape;336;p29"/>
          <p:cNvSpPr txBox="1"/>
          <p:nvPr>
            <p:ph idx="4294967295" type="body"/>
          </p:nvPr>
        </p:nvSpPr>
        <p:spPr>
          <a:xfrm>
            <a:off x="6247750" y="3138025"/>
            <a:ext cx="697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37" name="Google Shape;337;p29"/>
          <p:cNvSpPr txBox="1"/>
          <p:nvPr>
            <p:ph idx="4294967295" type="body"/>
          </p:nvPr>
        </p:nvSpPr>
        <p:spPr>
          <a:xfrm>
            <a:off x="5993200" y="3312000"/>
            <a:ext cx="18267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A</a:t>
            </a:r>
            <a:r>
              <a:rPr lang="en" sz="2200">
                <a:solidFill>
                  <a:srgbClr val="00FF00"/>
                </a:solidFill>
              </a:rPr>
              <a:t>       </a:t>
            </a:r>
            <a:r>
              <a:rPr lang="en" sz="2200">
                <a:solidFill>
                  <a:srgbClr val="FFFF00"/>
                </a:solidFill>
              </a:rPr>
              <a:t>f(x)</a:t>
            </a:r>
            <a:r>
              <a:rPr baseline="30000" lang="en" sz="2200">
                <a:solidFill>
                  <a:srgbClr val="00FF00"/>
                </a:solidFill>
              </a:rPr>
              <a:t>  </a:t>
            </a:r>
            <a:r>
              <a:rPr lang="en" sz="2200">
                <a:solidFill>
                  <a:srgbClr val="00FF00"/>
                </a:solidFill>
              </a:rPr>
              <a:t>=</a:t>
            </a:r>
            <a:endParaRPr sz="2200">
              <a:solidFill>
                <a:srgbClr val="00FF00"/>
              </a:solidFill>
            </a:endParaRPr>
          </a:p>
        </p:txBody>
      </p:sp>
      <p:cxnSp>
        <p:nvCxnSpPr>
          <p:cNvPr id="338" name="Google Shape;338;p29"/>
          <p:cNvCxnSpPr/>
          <p:nvPr/>
        </p:nvCxnSpPr>
        <p:spPr>
          <a:xfrm>
            <a:off x="6323950" y="35049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9"/>
          <p:cNvSpPr txBox="1"/>
          <p:nvPr>
            <p:ph idx="4294967295" type="body"/>
          </p:nvPr>
        </p:nvSpPr>
        <p:spPr>
          <a:xfrm>
            <a:off x="7517200" y="3312000"/>
            <a:ext cx="1175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A f’(x)</a:t>
            </a:r>
            <a:r>
              <a:rPr baseline="30000" lang="en" sz="2200">
                <a:solidFill>
                  <a:srgbClr val="00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340" name="Google Shape;340;p29"/>
          <p:cNvSpPr txBox="1"/>
          <p:nvPr>
            <p:ph idx="4294967295" type="body"/>
          </p:nvPr>
        </p:nvSpPr>
        <p:spPr>
          <a:xfrm>
            <a:off x="4190350" y="3900025"/>
            <a:ext cx="697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41" name="Google Shape;341;p29"/>
          <p:cNvSpPr txBox="1"/>
          <p:nvPr>
            <p:ph idx="4294967295" type="body"/>
          </p:nvPr>
        </p:nvSpPr>
        <p:spPr>
          <a:xfrm>
            <a:off x="4545400" y="3997800"/>
            <a:ext cx="2028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 (</a:t>
            </a:r>
            <a:r>
              <a:rPr lang="en" sz="2200">
                <a:solidFill>
                  <a:srgbClr val="FFFF00"/>
                </a:solidFill>
              </a:rPr>
              <a:t>x</a:t>
            </a:r>
            <a:r>
              <a:rPr baseline="30000" lang="en" sz="2200">
                <a:solidFill>
                  <a:srgbClr val="FFFF00"/>
                </a:solidFill>
              </a:rPr>
              <a:t>n </a:t>
            </a:r>
            <a:r>
              <a:rPr lang="en" sz="2200">
                <a:solidFill>
                  <a:srgbClr val="FFFF00"/>
                </a:solidFill>
              </a:rPr>
              <a:t>+ x</a:t>
            </a:r>
            <a:r>
              <a:rPr baseline="30000" lang="en" sz="2200">
                <a:solidFill>
                  <a:srgbClr val="FFFF00"/>
                </a:solidFill>
              </a:rPr>
              <a:t>m</a:t>
            </a:r>
            <a:r>
              <a:rPr lang="en" sz="2200">
                <a:solidFill>
                  <a:srgbClr val="00FF00"/>
                </a:solidFill>
              </a:rPr>
              <a:t>) = (</a:t>
            </a:r>
            <a:endParaRPr sz="2200">
              <a:solidFill>
                <a:srgbClr val="00FF00"/>
              </a:solidFill>
            </a:endParaRPr>
          </a:p>
        </p:txBody>
      </p:sp>
      <p:cxnSp>
        <p:nvCxnSpPr>
          <p:cNvPr id="342" name="Google Shape;342;p29"/>
          <p:cNvCxnSpPr/>
          <p:nvPr/>
        </p:nvCxnSpPr>
        <p:spPr>
          <a:xfrm>
            <a:off x="4190350" y="42669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9"/>
          <p:cNvSpPr txBox="1"/>
          <p:nvPr>
            <p:ph idx="4294967295" type="body"/>
          </p:nvPr>
        </p:nvSpPr>
        <p:spPr>
          <a:xfrm>
            <a:off x="6716650" y="3997800"/>
            <a:ext cx="21987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(</a:t>
            </a:r>
            <a:r>
              <a:rPr lang="en" sz="2200">
                <a:solidFill>
                  <a:srgbClr val="FFFF00"/>
                </a:solidFill>
              </a:rPr>
              <a:t>x</a:t>
            </a:r>
            <a:r>
              <a:rPr baseline="30000" lang="en" sz="2200">
                <a:solidFill>
                  <a:srgbClr val="FFFF00"/>
                </a:solidFill>
              </a:rPr>
              <a:t>n</a:t>
            </a:r>
            <a:r>
              <a:rPr lang="en" sz="2200">
                <a:solidFill>
                  <a:srgbClr val="00FF00"/>
                </a:solidFill>
              </a:rPr>
              <a:t>))+(      (</a:t>
            </a:r>
            <a:r>
              <a:rPr lang="en" sz="2200">
                <a:solidFill>
                  <a:srgbClr val="FFFF00"/>
                </a:solidFill>
              </a:rPr>
              <a:t>x</a:t>
            </a:r>
            <a:r>
              <a:rPr baseline="30000" lang="en" sz="2200">
                <a:solidFill>
                  <a:srgbClr val="FFFF00"/>
                </a:solidFill>
              </a:rPr>
              <a:t>m</a:t>
            </a:r>
            <a:r>
              <a:rPr lang="en" sz="2200">
                <a:solidFill>
                  <a:srgbClr val="00FF00"/>
                </a:solidFill>
              </a:rPr>
              <a:t>))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344" name="Google Shape;344;p29"/>
          <p:cNvSpPr txBox="1"/>
          <p:nvPr>
            <p:ph idx="4294967295" type="body"/>
          </p:nvPr>
        </p:nvSpPr>
        <p:spPr>
          <a:xfrm>
            <a:off x="6095350" y="3900025"/>
            <a:ext cx="6102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 𝒹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345" name="Google Shape;345;p29"/>
          <p:cNvCxnSpPr/>
          <p:nvPr/>
        </p:nvCxnSpPr>
        <p:spPr>
          <a:xfrm>
            <a:off x="6171550" y="42669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9"/>
          <p:cNvSpPr txBox="1"/>
          <p:nvPr>
            <p:ph idx="4294967295" type="body"/>
          </p:nvPr>
        </p:nvSpPr>
        <p:spPr>
          <a:xfrm>
            <a:off x="2225375" y="3997800"/>
            <a:ext cx="17238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y  =  x</a:t>
            </a:r>
            <a:r>
              <a:rPr baseline="30000" lang="en" sz="2200">
                <a:solidFill>
                  <a:srgbClr val="FFFF00"/>
                </a:solidFill>
              </a:rPr>
              <a:t>n </a:t>
            </a:r>
            <a:r>
              <a:rPr lang="en" sz="2200">
                <a:solidFill>
                  <a:srgbClr val="FFFF00"/>
                </a:solidFill>
              </a:rPr>
              <a:t>+ x</a:t>
            </a:r>
            <a:r>
              <a:rPr baseline="30000" lang="en" sz="2200">
                <a:solidFill>
                  <a:srgbClr val="FFFF00"/>
                </a:solidFill>
              </a:rPr>
              <a:t>m</a:t>
            </a:r>
            <a:endParaRPr b="1" baseline="30000" sz="2400">
              <a:solidFill>
                <a:srgbClr val="FFFFFF"/>
              </a:solidFill>
            </a:endParaRPr>
          </a:p>
        </p:txBody>
      </p:sp>
      <p:sp>
        <p:nvSpPr>
          <p:cNvPr id="347" name="Google Shape;347;p29"/>
          <p:cNvSpPr txBox="1"/>
          <p:nvPr>
            <p:ph idx="4294967295" type="body"/>
          </p:nvPr>
        </p:nvSpPr>
        <p:spPr>
          <a:xfrm>
            <a:off x="7543150" y="3900025"/>
            <a:ext cx="697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 𝒹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48" name="Google Shape;348;p29"/>
          <p:cNvSpPr txBox="1"/>
          <p:nvPr>
            <p:ph idx="4294967295" type="body"/>
          </p:nvPr>
        </p:nvSpPr>
        <p:spPr>
          <a:xfrm>
            <a:off x="612100" y="3312000"/>
            <a:ext cx="37122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Constant multiple rule: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349" name="Google Shape;349;p29"/>
          <p:cNvSpPr txBox="1"/>
          <p:nvPr>
            <p:ph idx="4294967295" type="body"/>
          </p:nvPr>
        </p:nvSpPr>
        <p:spPr>
          <a:xfrm>
            <a:off x="612100" y="3997800"/>
            <a:ext cx="24027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Sum</a:t>
            </a:r>
            <a:r>
              <a:rPr lang="en" sz="2400">
                <a:solidFill>
                  <a:srgbClr val="FFFF00"/>
                </a:solidFill>
              </a:rPr>
              <a:t> rule: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350" name="Google Shape;350;p29"/>
          <p:cNvSpPr txBox="1"/>
          <p:nvPr>
            <p:ph idx="4294967295" type="body"/>
          </p:nvPr>
        </p:nvSpPr>
        <p:spPr>
          <a:xfrm>
            <a:off x="612100" y="1940400"/>
            <a:ext cx="24027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Constant</a:t>
            </a:r>
            <a:r>
              <a:rPr lang="en" sz="2400">
                <a:solidFill>
                  <a:srgbClr val="FFFF00"/>
                </a:solidFill>
              </a:rPr>
              <a:t> rule: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351" name="Google Shape;351;p29"/>
          <p:cNvSpPr txBox="1"/>
          <p:nvPr>
            <p:ph idx="4294967295" type="body"/>
          </p:nvPr>
        </p:nvSpPr>
        <p:spPr>
          <a:xfrm>
            <a:off x="3707200" y="1940400"/>
            <a:ext cx="14613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y  =  k</a:t>
            </a:r>
            <a:endParaRPr b="1" baseline="30000" sz="2400">
              <a:solidFill>
                <a:srgbClr val="FFFFFF"/>
              </a:solidFill>
            </a:endParaRPr>
          </a:p>
        </p:txBody>
      </p:sp>
      <p:sp>
        <p:nvSpPr>
          <p:cNvPr id="352" name="Google Shape;352;p29"/>
          <p:cNvSpPr txBox="1"/>
          <p:nvPr>
            <p:ph idx="4294967295" type="body"/>
          </p:nvPr>
        </p:nvSpPr>
        <p:spPr>
          <a:xfrm>
            <a:off x="5390700" y="1842625"/>
            <a:ext cx="697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53" name="Google Shape;353;p29"/>
          <p:cNvSpPr txBox="1"/>
          <p:nvPr>
            <p:ph idx="4294967295" type="body"/>
          </p:nvPr>
        </p:nvSpPr>
        <p:spPr>
          <a:xfrm>
            <a:off x="5917000" y="1940400"/>
            <a:ext cx="9978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(</a:t>
            </a:r>
            <a:r>
              <a:rPr lang="en" sz="2200">
                <a:solidFill>
                  <a:srgbClr val="FFFF00"/>
                </a:solidFill>
              </a:rPr>
              <a:t>k</a:t>
            </a:r>
            <a:r>
              <a:rPr lang="en" sz="2200">
                <a:solidFill>
                  <a:srgbClr val="00FF00"/>
                </a:solidFill>
              </a:rPr>
              <a:t>)</a:t>
            </a:r>
            <a:r>
              <a:rPr baseline="30000" lang="en" sz="2200">
                <a:solidFill>
                  <a:srgbClr val="00FF00"/>
                </a:solidFill>
              </a:rPr>
              <a:t> </a:t>
            </a:r>
            <a:r>
              <a:rPr lang="en" sz="2200">
                <a:solidFill>
                  <a:srgbClr val="00FF00"/>
                </a:solidFill>
              </a:rPr>
              <a:t>= 0</a:t>
            </a:r>
            <a:endParaRPr sz="2200">
              <a:solidFill>
                <a:srgbClr val="00FF00"/>
              </a:solidFill>
            </a:endParaRPr>
          </a:p>
        </p:txBody>
      </p:sp>
      <p:cxnSp>
        <p:nvCxnSpPr>
          <p:cNvPr id="354" name="Google Shape;354;p29"/>
          <p:cNvCxnSpPr/>
          <p:nvPr/>
        </p:nvCxnSpPr>
        <p:spPr>
          <a:xfrm>
            <a:off x="5325675" y="2209525"/>
            <a:ext cx="6102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9"/>
          <p:cNvCxnSpPr/>
          <p:nvPr/>
        </p:nvCxnSpPr>
        <p:spPr>
          <a:xfrm>
            <a:off x="7619350" y="42669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Calculus - Derivatives</a:t>
            </a:r>
            <a:endParaRPr b="1"/>
          </a:p>
        </p:txBody>
      </p:sp>
      <p:sp>
        <p:nvSpPr>
          <p:cNvPr id="361" name="Google Shape;361;p30"/>
          <p:cNvSpPr txBox="1"/>
          <p:nvPr>
            <p:ph idx="4294967295" type="body"/>
          </p:nvPr>
        </p:nvSpPr>
        <p:spPr>
          <a:xfrm>
            <a:off x="621000" y="1233025"/>
            <a:ext cx="34797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Derivatives rules:</a:t>
            </a:r>
            <a:endParaRPr b="1" sz="2600" u="sng">
              <a:solidFill>
                <a:srgbClr val="FFFFFF"/>
              </a:solidFill>
            </a:endParaRPr>
          </a:p>
        </p:txBody>
      </p:sp>
      <p:sp>
        <p:nvSpPr>
          <p:cNvPr id="362" name="Google Shape;362;p30"/>
          <p:cNvSpPr txBox="1"/>
          <p:nvPr>
            <p:ph idx="4294967295" type="body"/>
          </p:nvPr>
        </p:nvSpPr>
        <p:spPr>
          <a:xfrm>
            <a:off x="612100" y="1940400"/>
            <a:ext cx="19095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Chain</a:t>
            </a:r>
            <a:r>
              <a:rPr lang="en" sz="2400">
                <a:solidFill>
                  <a:srgbClr val="FFFF00"/>
                </a:solidFill>
              </a:rPr>
              <a:t> rule: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363" name="Google Shape;363;p30"/>
          <p:cNvSpPr txBox="1"/>
          <p:nvPr>
            <p:ph idx="4294967295" type="body"/>
          </p:nvPr>
        </p:nvSpPr>
        <p:spPr>
          <a:xfrm>
            <a:off x="1606150" y="3595225"/>
            <a:ext cx="8244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y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</a:t>
            </a:r>
            <a:r>
              <a:rPr lang="en">
                <a:solidFill>
                  <a:srgbClr val="00FF00"/>
                </a:solidFill>
              </a:rPr>
              <a:t>g(x)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364" name="Google Shape;364;p30"/>
          <p:cNvCxnSpPr/>
          <p:nvPr/>
        </p:nvCxnSpPr>
        <p:spPr>
          <a:xfrm>
            <a:off x="1682350" y="3962125"/>
            <a:ext cx="6147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0"/>
          <p:cNvSpPr txBox="1"/>
          <p:nvPr>
            <p:ph idx="4294967295" type="body"/>
          </p:nvPr>
        </p:nvSpPr>
        <p:spPr>
          <a:xfrm>
            <a:off x="2259400" y="3693000"/>
            <a:ext cx="18267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=        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366" name="Google Shape;366;p30"/>
          <p:cNvSpPr txBox="1"/>
          <p:nvPr>
            <p:ph idx="4294967295" type="body"/>
          </p:nvPr>
        </p:nvSpPr>
        <p:spPr>
          <a:xfrm>
            <a:off x="5231200" y="3312000"/>
            <a:ext cx="942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y</a:t>
            </a:r>
            <a:r>
              <a:rPr lang="en" sz="2200">
                <a:solidFill>
                  <a:srgbClr val="00FF00"/>
                </a:solidFill>
              </a:rPr>
              <a:t> = x</a:t>
            </a:r>
            <a:r>
              <a:rPr baseline="30000" lang="en" sz="2200">
                <a:solidFill>
                  <a:srgbClr val="00FF00"/>
                </a:solidFill>
              </a:rPr>
              <a:t>2</a:t>
            </a:r>
            <a:endParaRPr baseline="30000" sz="2200">
              <a:solidFill>
                <a:srgbClr val="00FF00"/>
              </a:solidFill>
            </a:endParaRPr>
          </a:p>
        </p:txBody>
      </p:sp>
      <p:sp>
        <p:nvSpPr>
          <p:cNvPr id="367" name="Google Shape;367;p30"/>
          <p:cNvSpPr txBox="1"/>
          <p:nvPr>
            <p:ph idx="4294967295" type="body"/>
          </p:nvPr>
        </p:nvSpPr>
        <p:spPr>
          <a:xfrm>
            <a:off x="6907600" y="3616800"/>
            <a:ext cx="13668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= 2x . 2z</a:t>
            </a:r>
            <a:endParaRPr sz="2200">
              <a:solidFill>
                <a:srgbClr val="00FF00"/>
              </a:solidFill>
            </a:endParaRPr>
          </a:p>
        </p:txBody>
      </p:sp>
      <p:cxnSp>
        <p:nvCxnSpPr>
          <p:cNvPr id="368" name="Google Shape;368;p30"/>
          <p:cNvCxnSpPr/>
          <p:nvPr/>
        </p:nvCxnSpPr>
        <p:spPr>
          <a:xfrm>
            <a:off x="6400150" y="38859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0"/>
          <p:cNvSpPr txBox="1"/>
          <p:nvPr>
            <p:ph idx="4294967295" type="body"/>
          </p:nvPr>
        </p:nvSpPr>
        <p:spPr>
          <a:xfrm>
            <a:off x="2532850" y="3595225"/>
            <a:ext cx="8244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y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f(x)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370" name="Google Shape;370;p30"/>
          <p:cNvCxnSpPr/>
          <p:nvPr/>
        </p:nvCxnSpPr>
        <p:spPr>
          <a:xfrm>
            <a:off x="2666350" y="39621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0"/>
          <p:cNvSpPr txBox="1"/>
          <p:nvPr>
            <p:ph idx="4294967295" type="body"/>
          </p:nvPr>
        </p:nvSpPr>
        <p:spPr>
          <a:xfrm>
            <a:off x="3352150" y="3595225"/>
            <a:ext cx="885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f(x)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</a:t>
            </a:r>
            <a:r>
              <a:rPr lang="en">
                <a:solidFill>
                  <a:srgbClr val="00FF00"/>
                </a:solidFill>
              </a:rPr>
              <a:t>g(x)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372" name="Google Shape;372;p30"/>
          <p:cNvCxnSpPr>
            <a:endCxn id="371" idx="3"/>
          </p:cNvCxnSpPr>
          <p:nvPr/>
        </p:nvCxnSpPr>
        <p:spPr>
          <a:xfrm>
            <a:off x="3352150" y="3962125"/>
            <a:ext cx="8856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30"/>
          <p:cNvSpPr/>
          <p:nvPr/>
        </p:nvSpPr>
        <p:spPr>
          <a:xfrm>
            <a:off x="3192550" y="3894400"/>
            <a:ext cx="49500" cy="6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74" name="Google Shape;374;p30"/>
          <p:cNvSpPr txBox="1"/>
          <p:nvPr>
            <p:ph idx="4294967295" type="body"/>
          </p:nvPr>
        </p:nvSpPr>
        <p:spPr>
          <a:xfrm>
            <a:off x="5231200" y="3921600"/>
            <a:ext cx="942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x</a:t>
            </a:r>
            <a:r>
              <a:rPr lang="en" sz="2200">
                <a:solidFill>
                  <a:srgbClr val="00FF00"/>
                </a:solidFill>
              </a:rPr>
              <a:t> = z</a:t>
            </a:r>
            <a:r>
              <a:rPr baseline="30000" lang="en" sz="2200">
                <a:solidFill>
                  <a:srgbClr val="00FF00"/>
                </a:solidFill>
              </a:rPr>
              <a:t>2</a:t>
            </a:r>
            <a:endParaRPr baseline="30000" sz="2200">
              <a:solidFill>
                <a:srgbClr val="00FF00"/>
              </a:solidFill>
            </a:endParaRPr>
          </a:p>
        </p:txBody>
      </p:sp>
      <p:sp>
        <p:nvSpPr>
          <p:cNvPr id="375" name="Google Shape;375;p30"/>
          <p:cNvSpPr txBox="1"/>
          <p:nvPr>
            <p:ph idx="4294967295" type="body"/>
          </p:nvPr>
        </p:nvSpPr>
        <p:spPr>
          <a:xfrm>
            <a:off x="6311500" y="3519025"/>
            <a:ext cx="6909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y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z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76" name="Google Shape;376;p30"/>
          <p:cNvSpPr txBox="1"/>
          <p:nvPr>
            <p:ph idx="4294967295" type="body"/>
          </p:nvPr>
        </p:nvSpPr>
        <p:spPr>
          <a:xfrm>
            <a:off x="1573600" y="2550000"/>
            <a:ext cx="57903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y  = f(x)         f(x) = </a:t>
            </a:r>
            <a:r>
              <a:rPr lang="en" sz="2200">
                <a:solidFill>
                  <a:srgbClr val="00FF00"/>
                </a:solidFill>
              </a:rPr>
              <a:t>g(x)</a:t>
            </a:r>
            <a:r>
              <a:rPr lang="en" sz="2200">
                <a:solidFill>
                  <a:srgbClr val="FFFF00"/>
                </a:solidFill>
              </a:rPr>
              <a:t>        y = f(</a:t>
            </a:r>
            <a:r>
              <a:rPr lang="en" sz="2200">
                <a:solidFill>
                  <a:srgbClr val="00FF00"/>
                </a:solidFill>
              </a:rPr>
              <a:t>g(x)</a:t>
            </a:r>
            <a:r>
              <a:rPr lang="en" sz="2200">
                <a:solidFill>
                  <a:srgbClr val="FFFF00"/>
                </a:solidFill>
              </a:rPr>
              <a:t>)</a:t>
            </a:r>
            <a:endParaRPr b="1" baseline="30000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Calculus - Derivatives</a:t>
            </a:r>
            <a:endParaRPr b="1"/>
          </a:p>
        </p:txBody>
      </p:sp>
      <p:sp>
        <p:nvSpPr>
          <p:cNvPr id="382" name="Google Shape;382;p31"/>
          <p:cNvSpPr txBox="1"/>
          <p:nvPr>
            <p:ph idx="4294967295" type="body"/>
          </p:nvPr>
        </p:nvSpPr>
        <p:spPr>
          <a:xfrm>
            <a:off x="3187450" y="3061825"/>
            <a:ext cx="614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𝒹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x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383" name="Google Shape;383;p31"/>
          <p:cNvCxnSpPr/>
          <p:nvPr/>
        </p:nvCxnSpPr>
        <p:spPr>
          <a:xfrm>
            <a:off x="3275950" y="34287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1"/>
          <p:cNvSpPr txBox="1"/>
          <p:nvPr>
            <p:ph idx="4294967295" type="body"/>
          </p:nvPr>
        </p:nvSpPr>
        <p:spPr>
          <a:xfrm>
            <a:off x="544800" y="3181225"/>
            <a:ext cx="2412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f(x,y) = f(x) + f(</a:t>
            </a:r>
            <a:r>
              <a:rPr lang="en" sz="2200">
                <a:solidFill>
                  <a:srgbClr val="FFFF00"/>
                </a:solidFill>
              </a:rPr>
              <a:t>y)</a:t>
            </a:r>
            <a:endParaRPr baseline="30000" sz="2200">
              <a:solidFill>
                <a:srgbClr val="FFFF00"/>
              </a:solidFill>
            </a:endParaRPr>
          </a:p>
        </p:txBody>
      </p:sp>
      <p:sp>
        <p:nvSpPr>
          <p:cNvPr id="385" name="Google Shape;385;p31"/>
          <p:cNvSpPr txBox="1"/>
          <p:nvPr>
            <p:ph idx="4294967295" type="body"/>
          </p:nvPr>
        </p:nvSpPr>
        <p:spPr>
          <a:xfrm>
            <a:off x="544800" y="1385425"/>
            <a:ext cx="79896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00"/>
                </a:solidFill>
              </a:rPr>
              <a:t>Partial derivatives:</a:t>
            </a:r>
            <a:r>
              <a:rPr lang="en" sz="2600">
                <a:solidFill>
                  <a:srgbClr val="FFFFFF"/>
                </a:solidFill>
              </a:rPr>
              <a:t> 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For a function of two variables, we calculate the partial derivative for one variable by treating the other variable as a constant </a:t>
            </a:r>
            <a:endParaRPr b="1" sz="2200" u="sng">
              <a:solidFill>
                <a:srgbClr val="FFFFFF"/>
              </a:solidFill>
            </a:endParaRPr>
          </a:p>
        </p:txBody>
      </p:sp>
      <p:sp>
        <p:nvSpPr>
          <p:cNvPr id="386" name="Google Shape;386;p31"/>
          <p:cNvSpPr txBox="1"/>
          <p:nvPr>
            <p:ph idx="4294967295" type="body"/>
          </p:nvPr>
        </p:nvSpPr>
        <p:spPr>
          <a:xfrm>
            <a:off x="3707200" y="3159600"/>
            <a:ext cx="1869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= f’(x)</a:t>
            </a:r>
            <a:r>
              <a:rPr lang="en" sz="2200">
                <a:solidFill>
                  <a:srgbClr val="00FF00"/>
                </a:solidFill>
              </a:rPr>
              <a:t> + f(y)      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387" name="Google Shape;387;p31"/>
          <p:cNvSpPr txBox="1"/>
          <p:nvPr>
            <p:ph idx="4294967295" type="body"/>
          </p:nvPr>
        </p:nvSpPr>
        <p:spPr>
          <a:xfrm>
            <a:off x="5778250" y="3061825"/>
            <a:ext cx="614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𝒹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y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388" name="Google Shape;388;p31"/>
          <p:cNvCxnSpPr/>
          <p:nvPr/>
        </p:nvCxnSpPr>
        <p:spPr>
          <a:xfrm>
            <a:off x="5866750" y="34287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31"/>
          <p:cNvSpPr txBox="1"/>
          <p:nvPr>
            <p:ph idx="4294967295" type="body"/>
          </p:nvPr>
        </p:nvSpPr>
        <p:spPr>
          <a:xfrm>
            <a:off x="6298000" y="3159600"/>
            <a:ext cx="1953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= f(y) + </a:t>
            </a:r>
            <a:r>
              <a:rPr lang="en" sz="2200">
                <a:solidFill>
                  <a:srgbClr val="FFFF00"/>
                </a:solidFill>
              </a:rPr>
              <a:t>f’(y</a:t>
            </a:r>
            <a:r>
              <a:rPr lang="en" sz="2200">
                <a:solidFill>
                  <a:srgbClr val="FFFF00"/>
                </a:solidFill>
              </a:rPr>
              <a:t>)</a:t>
            </a:r>
            <a:r>
              <a:rPr lang="en" sz="2200">
                <a:solidFill>
                  <a:srgbClr val="00FF00"/>
                </a:solidFill>
              </a:rPr>
              <a:t>    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390" name="Google Shape;390;p31"/>
          <p:cNvSpPr txBox="1"/>
          <p:nvPr>
            <p:ph idx="4294967295" type="body"/>
          </p:nvPr>
        </p:nvSpPr>
        <p:spPr>
          <a:xfrm>
            <a:off x="3339850" y="3900025"/>
            <a:ext cx="614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x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391" name="Google Shape;391;p31"/>
          <p:cNvCxnSpPr/>
          <p:nvPr/>
        </p:nvCxnSpPr>
        <p:spPr>
          <a:xfrm>
            <a:off x="3428350" y="42669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1"/>
          <p:cNvSpPr txBox="1"/>
          <p:nvPr>
            <p:ph idx="4294967295" type="body"/>
          </p:nvPr>
        </p:nvSpPr>
        <p:spPr>
          <a:xfrm>
            <a:off x="735400" y="3997800"/>
            <a:ext cx="22221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f(x,y) = x</a:t>
            </a:r>
            <a:r>
              <a:rPr baseline="30000" lang="en" sz="2200">
                <a:solidFill>
                  <a:srgbClr val="FFFF00"/>
                </a:solidFill>
              </a:rPr>
              <a:t>3</a:t>
            </a:r>
            <a:r>
              <a:rPr lang="en" sz="2200">
                <a:solidFill>
                  <a:srgbClr val="FFFF00"/>
                </a:solidFill>
              </a:rPr>
              <a:t> + y</a:t>
            </a:r>
            <a:r>
              <a:rPr baseline="30000" lang="en" sz="2200">
                <a:solidFill>
                  <a:srgbClr val="FFFF00"/>
                </a:solidFill>
              </a:rPr>
              <a:t>5</a:t>
            </a:r>
            <a:endParaRPr baseline="30000" sz="2200">
              <a:solidFill>
                <a:srgbClr val="FFFF00"/>
              </a:solidFill>
            </a:endParaRPr>
          </a:p>
        </p:txBody>
      </p:sp>
      <p:sp>
        <p:nvSpPr>
          <p:cNvPr id="393" name="Google Shape;393;p31"/>
          <p:cNvSpPr txBox="1"/>
          <p:nvPr>
            <p:ph idx="4294967295" type="body"/>
          </p:nvPr>
        </p:nvSpPr>
        <p:spPr>
          <a:xfrm>
            <a:off x="3859600" y="3997800"/>
            <a:ext cx="1366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= 3x</a:t>
            </a:r>
            <a:r>
              <a:rPr baseline="30000" lang="en" sz="2200">
                <a:solidFill>
                  <a:srgbClr val="00FF00"/>
                </a:solidFill>
              </a:rPr>
              <a:t>2</a:t>
            </a:r>
            <a:r>
              <a:rPr lang="en" sz="2200">
                <a:solidFill>
                  <a:srgbClr val="00FF00"/>
                </a:solidFill>
              </a:rPr>
              <a:t> + 0       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394" name="Google Shape;394;p31"/>
          <p:cNvSpPr txBox="1"/>
          <p:nvPr>
            <p:ph idx="4294967295" type="body"/>
          </p:nvPr>
        </p:nvSpPr>
        <p:spPr>
          <a:xfrm>
            <a:off x="5854450" y="3900025"/>
            <a:ext cx="614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y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395" name="Google Shape;395;p31"/>
          <p:cNvCxnSpPr/>
          <p:nvPr/>
        </p:nvCxnSpPr>
        <p:spPr>
          <a:xfrm>
            <a:off x="5942950" y="42669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31"/>
          <p:cNvSpPr txBox="1"/>
          <p:nvPr>
            <p:ph idx="4294967295" type="body"/>
          </p:nvPr>
        </p:nvSpPr>
        <p:spPr>
          <a:xfrm>
            <a:off x="6374200" y="3997800"/>
            <a:ext cx="1366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= 0 + 5y</a:t>
            </a:r>
            <a:r>
              <a:rPr baseline="30000" lang="en" sz="2200">
                <a:solidFill>
                  <a:srgbClr val="00FF00"/>
                </a:solidFill>
              </a:rPr>
              <a:t>4</a:t>
            </a:r>
            <a:r>
              <a:rPr lang="en" sz="2200">
                <a:solidFill>
                  <a:srgbClr val="00FF00"/>
                </a:solidFill>
              </a:rPr>
              <a:t>      </a:t>
            </a:r>
            <a:endParaRPr sz="22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</a:t>
            </a:r>
            <a:endParaRPr b="1"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282875" y="2060900"/>
            <a:ext cx="3262200" cy="2673900"/>
            <a:chOff x="282875" y="1756100"/>
            <a:chExt cx="3262200" cy="2673900"/>
          </a:xfrm>
        </p:grpSpPr>
        <p:cxnSp>
          <p:nvCxnSpPr>
            <p:cNvPr id="403" name="Google Shape;403;p32"/>
            <p:cNvCxnSpPr/>
            <p:nvPr/>
          </p:nvCxnSpPr>
          <p:spPr>
            <a:xfrm>
              <a:off x="598225" y="1756100"/>
              <a:ext cx="10800" cy="26739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2"/>
            <p:cNvCxnSpPr/>
            <p:nvPr/>
          </p:nvCxnSpPr>
          <p:spPr>
            <a:xfrm flipH="1" rot="10800000">
              <a:off x="282875" y="4299475"/>
              <a:ext cx="3262200" cy="1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5" name="Google Shape;405;p32"/>
            <p:cNvSpPr/>
            <p:nvPr/>
          </p:nvSpPr>
          <p:spPr>
            <a:xfrm>
              <a:off x="891825" y="3582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044225" y="3735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2728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349025" y="3278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501425" y="2973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653825" y="3430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8062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958625" y="3354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1110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263425" y="3125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415825" y="2592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568225" y="2820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1806225" y="3049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958625" y="3049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111025" y="2439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2263425" y="3506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2492025" y="3125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568225" y="2211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2720625" y="2668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2873025" y="2973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272825" y="3582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1501425" y="3811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3101625" y="2516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3254025" y="2897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873025" y="2211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3101625" y="2135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1" name="Google Shape;431;p32"/>
          <p:cNvCxnSpPr/>
          <p:nvPr/>
        </p:nvCxnSpPr>
        <p:spPr>
          <a:xfrm flipH="1" rot="10800000">
            <a:off x="527698" y="2341978"/>
            <a:ext cx="2933400" cy="2337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32"/>
          <p:cNvSpPr txBox="1"/>
          <p:nvPr>
            <p:ph idx="4294967295" type="body"/>
          </p:nvPr>
        </p:nvSpPr>
        <p:spPr>
          <a:xfrm>
            <a:off x="4829650" y="1244125"/>
            <a:ext cx="2685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y  =  wx + b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433" name="Google Shape;433;p32"/>
          <p:cNvSpPr txBox="1"/>
          <p:nvPr>
            <p:ph idx="4294967295" type="body"/>
          </p:nvPr>
        </p:nvSpPr>
        <p:spPr>
          <a:xfrm>
            <a:off x="532750" y="1080625"/>
            <a:ext cx="3588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Linear Regression</a:t>
            </a:r>
            <a:endParaRPr b="1" sz="3000">
              <a:solidFill>
                <a:srgbClr val="FFFF00"/>
              </a:solidFill>
            </a:endParaRPr>
          </a:p>
        </p:txBody>
      </p:sp>
      <p:cxnSp>
        <p:nvCxnSpPr>
          <p:cNvPr id="434" name="Google Shape;434;p32"/>
          <p:cNvCxnSpPr/>
          <p:nvPr/>
        </p:nvCxnSpPr>
        <p:spPr>
          <a:xfrm>
            <a:off x="931966" y="3974372"/>
            <a:ext cx="3000" cy="364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2"/>
          <p:cNvCxnSpPr/>
          <p:nvPr/>
        </p:nvCxnSpPr>
        <p:spPr>
          <a:xfrm flipH="1">
            <a:off x="1560850" y="3923075"/>
            <a:ext cx="10500" cy="253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2"/>
          <p:cNvCxnSpPr/>
          <p:nvPr/>
        </p:nvCxnSpPr>
        <p:spPr>
          <a:xfrm>
            <a:off x="1564575" y="3341563"/>
            <a:ext cx="1500" cy="491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2"/>
          <p:cNvCxnSpPr/>
          <p:nvPr/>
        </p:nvCxnSpPr>
        <p:spPr>
          <a:xfrm flipH="1" rot="10800000">
            <a:off x="1854300" y="3053650"/>
            <a:ext cx="12000" cy="522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2"/>
          <p:cNvCxnSpPr/>
          <p:nvPr/>
        </p:nvCxnSpPr>
        <p:spPr>
          <a:xfrm>
            <a:off x="2154525" y="2785575"/>
            <a:ext cx="0" cy="568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2"/>
          <p:cNvCxnSpPr/>
          <p:nvPr/>
        </p:nvCxnSpPr>
        <p:spPr>
          <a:xfrm flipH="1">
            <a:off x="2913300" y="2810875"/>
            <a:ext cx="34200" cy="510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2"/>
          <p:cNvCxnSpPr/>
          <p:nvPr/>
        </p:nvCxnSpPr>
        <p:spPr>
          <a:xfrm flipH="1">
            <a:off x="1104200" y="4093775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2"/>
          <p:cNvCxnSpPr>
            <a:stCxn id="414" idx="0"/>
          </p:cNvCxnSpPr>
          <p:nvPr/>
        </p:nvCxnSpPr>
        <p:spPr>
          <a:xfrm flipH="1">
            <a:off x="2276025" y="3430575"/>
            <a:ext cx="30900" cy="90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2"/>
          <p:cNvCxnSpPr/>
          <p:nvPr/>
        </p:nvCxnSpPr>
        <p:spPr>
          <a:xfrm>
            <a:off x="2647625" y="2628025"/>
            <a:ext cx="11100" cy="265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2"/>
          <p:cNvCxnSpPr/>
          <p:nvPr/>
        </p:nvCxnSpPr>
        <p:spPr>
          <a:xfrm flipH="1">
            <a:off x="2530825" y="3147550"/>
            <a:ext cx="3000" cy="334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2"/>
          <p:cNvCxnSpPr/>
          <p:nvPr/>
        </p:nvCxnSpPr>
        <p:spPr>
          <a:xfrm flipH="1" rot="10800000">
            <a:off x="2346500" y="3318325"/>
            <a:ext cx="1800" cy="573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2"/>
          <p:cNvCxnSpPr/>
          <p:nvPr/>
        </p:nvCxnSpPr>
        <p:spPr>
          <a:xfrm flipH="1">
            <a:off x="3312275" y="2512800"/>
            <a:ext cx="17400" cy="6687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2"/>
          <p:cNvCxnSpPr/>
          <p:nvPr/>
        </p:nvCxnSpPr>
        <p:spPr>
          <a:xfrm flipH="1">
            <a:off x="3142075" y="2628025"/>
            <a:ext cx="7800" cy="266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2"/>
          <p:cNvCxnSpPr/>
          <p:nvPr/>
        </p:nvCxnSpPr>
        <p:spPr>
          <a:xfrm>
            <a:off x="1315616" y="3147478"/>
            <a:ext cx="9000" cy="879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2"/>
          <p:cNvCxnSpPr/>
          <p:nvPr/>
        </p:nvCxnSpPr>
        <p:spPr>
          <a:xfrm flipH="1">
            <a:off x="1395816" y="3691197"/>
            <a:ext cx="12600" cy="291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2"/>
          <p:cNvCxnSpPr/>
          <p:nvPr/>
        </p:nvCxnSpPr>
        <p:spPr>
          <a:xfrm flipH="1" rot="10800000">
            <a:off x="2177784" y="3056853"/>
            <a:ext cx="7500" cy="359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32"/>
          <p:cNvSpPr txBox="1"/>
          <p:nvPr>
            <p:ph idx="4294967295" type="body"/>
          </p:nvPr>
        </p:nvSpPr>
        <p:spPr>
          <a:xfrm rot="-2306744">
            <a:off x="2524359" y="3712826"/>
            <a:ext cx="1291628" cy="48853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Error</a:t>
            </a:r>
            <a:endParaRPr b="1" sz="2400">
              <a:solidFill>
                <a:srgbClr val="00FF00"/>
              </a:solidFill>
            </a:endParaRPr>
          </a:p>
        </p:txBody>
      </p:sp>
      <p:sp>
        <p:nvSpPr>
          <p:cNvPr id="451" name="Google Shape;451;p32"/>
          <p:cNvSpPr/>
          <p:nvPr/>
        </p:nvSpPr>
        <p:spPr>
          <a:xfrm rot="3196961">
            <a:off x="2576763" y="2341534"/>
            <a:ext cx="450602" cy="284994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>
            <a:off x="3588650" y="3974375"/>
            <a:ext cx="983400" cy="4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 txBox="1"/>
          <p:nvPr>
            <p:ph idx="4294967295" type="body"/>
          </p:nvPr>
        </p:nvSpPr>
        <p:spPr>
          <a:xfrm>
            <a:off x="4799950" y="3976225"/>
            <a:ext cx="3588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00FFFF"/>
                </a:solidFill>
              </a:rPr>
              <a:t>Cost (loss) function</a:t>
            </a:r>
            <a:endParaRPr b="1" sz="2800">
              <a:solidFill>
                <a:srgbClr val="00FFFF"/>
              </a:solidFill>
            </a:endParaRPr>
          </a:p>
        </p:txBody>
      </p:sp>
      <p:sp>
        <p:nvSpPr>
          <p:cNvPr id="454" name="Google Shape;454;p32"/>
          <p:cNvSpPr txBox="1"/>
          <p:nvPr>
            <p:ph idx="4294967295" type="body"/>
          </p:nvPr>
        </p:nvSpPr>
        <p:spPr>
          <a:xfrm>
            <a:off x="4418950" y="2071225"/>
            <a:ext cx="3758700" cy="1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</a:rPr>
              <a:t>Sum of Squared Errors </a:t>
            </a:r>
            <a:endParaRPr b="1" sz="2000"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00FFFF"/>
                </a:solidFill>
              </a:rPr>
              <a:t>SSE = </a:t>
            </a:r>
            <a:r>
              <a:rPr b="1" lang="en" sz="2400">
                <a:solidFill>
                  <a:srgbClr val="00FFFF"/>
                </a:solidFill>
              </a:rPr>
              <a:t>𝞢</a:t>
            </a:r>
            <a:r>
              <a:rPr b="1" lang="en" sz="2000">
                <a:solidFill>
                  <a:srgbClr val="00FFFF"/>
                </a:solidFill>
              </a:rPr>
              <a:t>( y -  yhat )</a:t>
            </a:r>
            <a:r>
              <a:rPr b="1" baseline="30000" lang="en" sz="2000">
                <a:solidFill>
                  <a:srgbClr val="00FFFF"/>
                </a:solidFill>
              </a:rPr>
              <a:t>2</a:t>
            </a:r>
            <a:r>
              <a:rPr b="1" lang="en" sz="2000">
                <a:solidFill>
                  <a:srgbClr val="00FFFF"/>
                </a:solidFill>
              </a:rPr>
              <a:t> </a:t>
            </a:r>
            <a:endParaRPr b="1" sz="2000">
              <a:solidFill>
                <a:srgbClr val="00FFFF"/>
              </a:solidFill>
            </a:endParaRPr>
          </a:p>
        </p:txBody>
      </p:sp>
      <p:sp>
        <p:nvSpPr>
          <p:cNvPr id="455" name="Google Shape;455;p32"/>
          <p:cNvSpPr/>
          <p:nvPr/>
        </p:nvSpPr>
        <p:spPr>
          <a:xfrm rot="-5398023">
            <a:off x="6036221" y="3367510"/>
            <a:ext cx="521700" cy="4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32"/>
          <p:cNvCxnSpPr/>
          <p:nvPr/>
        </p:nvCxnSpPr>
        <p:spPr>
          <a:xfrm flipH="1">
            <a:off x="2018600" y="3560375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2"/>
          <p:cNvCxnSpPr/>
          <p:nvPr/>
        </p:nvCxnSpPr>
        <p:spPr>
          <a:xfrm flipH="1">
            <a:off x="2475800" y="2950775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2"/>
          <p:cNvCxnSpPr/>
          <p:nvPr/>
        </p:nvCxnSpPr>
        <p:spPr>
          <a:xfrm flipH="1">
            <a:off x="2265438" y="3334850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2"/>
          <p:cNvCxnSpPr/>
          <p:nvPr/>
        </p:nvCxnSpPr>
        <p:spPr>
          <a:xfrm flipH="1">
            <a:off x="2628200" y="3026975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2"/>
          <p:cNvCxnSpPr/>
          <p:nvPr/>
        </p:nvCxnSpPr>
        <p:spPr>
          <a:xfrm flipH="1">
            <a:off x="2933000" y="2569775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</a:t>
            </a:r>
            <a:endParaRPr b="1"/>
          </a:p>
        </p:txBody>
      </p:sp>
      <p:sp>
        <p:nvSpPr>
          <p:cNvPr id="466" name="Google Shape;466;p33"/>
          <p:cNvSpPr txBox="1"/>
          <p:nvPr>
            <p:ph idx="4294967295" type="body"/>
          </p:nvPr>
        </p:nvSpPr>
        <p:spPr>
          <a:xfrm rot="-5400000">
            <a:off x="2151850" y="1640150"/>
            <a:ext cx="833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Error</a:t>
            </a:r>
            <a:endParaRPr b="1">
              <a:solidFill>
                <a:srgbClr val="00FFFF"/>
              </a:solidFill>
            </a:endParaRPr>
          </a:p>
        </p:txBody>
      </p:sp>
      <p:grpSp>
        <p:nvGrpSpPr>
          <p:cNvPr id="467" name="Google Shape;467;p33"/>
          <p:cNvGrpSpPr/>
          <p:nvPr/>
        </p:nvGrpSpPr>
        <p:grpSpPr>
          <a:xfrm>
            <a:off x="2797475" y="1603175"/>
            <a:ext cx="3262200" cy="2706875"/>
            <a:chOff x="282875" y="1984700"/>
            <a:chExt cx="3262200" cy="2706875"/>
          </a:xfrm>
        </p:grpSpPr>
        <p:cxnSp>
          <p:nvCxnSpPr>
            <p:cNvPr id="468" name="Google Shape;468;p33"/>
            <p:cNvCxnSpPr/>
            <p:nvPr/>
          </p:nvCxnSpPr>
          <p:spPr>
            <a:xfrm>
              <a:off x="293425" y="1984700"/>
              <a:ext cx="10800" cy="26739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33"/>
            <p:cNvCxnSpPr/>
            <p:nvPr/>
          </p:nvCxnSpPr>
          <p:spPr>
            <a:xfrm flipH="1" rot="10800000">
              <a:off x="282875" y="4680475"/>
              <a:ext cx="3262200" cy="1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0" name="Google Shape;470;p33"/>
          <p:cNvSpPr txBox="1"/>
          <p:nvPr>
            <p:ph idx="4294967295" type="body"/>
          </p:nvPr>
        </p:nvSpPr>
        <p:spPr>
          <a:xfrm>
            <a:off x="5238375" y="4386775"/>
            <a:ext cx="1072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Weight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471" name="Google Shape;471;p33"/>
          <p:cNvSpPr/>
          <p:nvPr/>
        </p:nvSpPr>
        <p:spPr>
          <a:xfrm rot="-5400000">
            <a:off x="3340700" y="1620000"/>
            <a:ext cx="2289000" cy="2778300"/>
          </a:xfrm>
          <a:prstGeom prst="moon">
            <a:avLst>
              <a:gd fmla="val 1012" name="adj"/>
            </a:avLst>
          </a:prstGeom>
          <a:solidFill>
            <a:srgbClr val="FFFF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3"/>
          <p:cNvSpPr/>
          <p:nvPr/>
        </p:nvSpPr>
        <p:spPr>
          <a:xfrm>
            <a:off x="3275550" y="3122175"/>
            <a:ext cx="195600" cy="20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33"/>
          <p:cNvCxnSpPr/>
          <p:nvPr/>
        </p:nvCxnSpPr>
        <p:spPr>
          <a:xfrm>
            <a:off x="3079800" y="2658500"/>
            <a:ext cx="587100" cy="1261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3"/>
          <p:cNvSpPr/>
          <p:nvPr/>
        </p:nvSpPr>
        <p:spPr>
          <a:xfrm>
            <a:off x="3612800" y="3661975"/>
            <a:ext cx="195600" cy="20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33"/>
          <p:cNvCxnSpPr/>
          <p:nvPr/>
        </p:nvCxnSpPr>
        <p:spPr>
          <a:xfrm>
            <a:off x="3406100" y="3550175"/>
            <a:ext cx="630600" cy="630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33"/>
          <p:cNvSpPr/>
          <p:nvPr/>
        </p:nvSpPr>
        <p:spPr>
          <a:xfrm>
            <a:off x="4406975" y="3995900"/>
            <a:ext cx="195600" cy="20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7" name="Google Shape;477;p33"/>
          <p:cNvCxnSpPr/>
          <p:nvPr/>
        </p:nvCxnSpPr>
        <p:spPr>
          <a:xfrm>
            <a:off x="4061300" y="4148300"/>
            <a:ext cx="997800" cy="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33"/>
          <p:cNvSpPr/>
          <p:nvPr/>
        </p:nvSpPr>
        <p:spPr>
          <a:xfrm>
            <a:off x="4254575" y="2658500"/>
            <a:ext cx="348000" cy="117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3"/>
          <p:cNvSpPr txBox="1"/>
          <p:nvPr>
            <p:ph idx="4294967295" type="body"/>
          </p:nvPr>
        </p:nvSpPr>
        <p:spPr>
          <a:xfrm>
            <a:off x="3426050" y="1504858"/>
            <a:ext cx="21159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</a:rPr>
              <a:t>Global minima</a:t>
            </a:r>
            <a:endParaRPr b="1" sz="2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00"/>
                </a:solidFill>
              </a:rPr>
              <a:t>(convergence)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480" name="Google Shape;480;p33"/>
          <p:cNvSpPr/>
          <p:nvPr/>
        </p:nvSpPr>
        <p:spPr>
          <a:xfrm flipH="1" rot="8945737">
            <a:off x="3611313" y="3099786"/>
            <a:ext cx="198595" cy="56630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3"/>
          <p:cNvSpPr txBox="1"/>
          <p:nvPr>
            <p:ph idx="4294967295" type="body"/>
          </p:nvPr>
        </p:nvSpPr>
        <p:spPr>
          <a:xfrm>
            <a:off x="3689000" y="2911950"/>
            <a:ext cx="21159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00FF"/>
                </a:solidFill>
              </a:rPr>
              <a:t>Learning rate</a:t>
            </a:r>
            <a:endParaRPr b="1" sz="200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4"/>
          <p:cNvSpPr txBox="1"/>
          <p:nvPr>
            <p:ph idx="4294967295" type="body"/>
          </p:nvPr>
        </p:nvSpPr>
        <p:spPr>
          <a:xfrm>
            <a:off x="4849675" y="21474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 </a:t>
            </a:r>
            <a:r>
              <a:rPr lang="en">
                <a:solidFill>
                  <a:srgbClr val="00FF00"/>
                </a:solidFill>
              </a:rPr>
              <a:t>𝒹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b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487" name="Google Shape;487;p34"/>
          <p:cNvCxnSpPr/>
          <p:nvPr/>
        </p:nvCxnSpPr>
        <p:spPr>
          <a:xfrm>
            <a:off x="4952350" y="25143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34"/>
          <p:cNvSpPr txBox="1"/>
          <p:nvPr>
            <p:ph idx="4294967295" type="body"/>
          </p:nvPr>
        </p:nvSpPr>
        <p:spPr>
          <a:xfrm>
            <a:off x="5383600" y="2245200"/>
            <a:ext cx="21225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= 2.error.       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489" name="Google Shape;489;p34"/>
          <p:cNvSpPr txBox="1"/>
          <p:nvPr>
            <p:ph idx="4294967295" type="body"/>
          </p:nvPr>
        </p:nvSpPr>
        <p:spPr>
          <a:xfrm>
            <a:off x="6628750" y="21474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b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490" name="Google Shape;490;p34"/>
          <p:cNvCxnSpPr/>
          <p:nvPr/>
        </p:nvCxnSpPr>
        <p:spPr>
          <a:xfrm>
            <a:off x="6704950" y="25143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34"/>
          <p:cNvSpPr txBox="1"/>
          <p:nvPr>
            <p:ph idx="4294967295" type="body"/>
          </p:nvPr>
        </p:nvSpPr>
        <p:spPr>
          <a:xfrm>
            <a:off x="7136200" y="2245200"/>
            <a:ext cx="888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error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492" name="Google Shape;492;p3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</a:t>
            </a:r>
            <a:endParaRPr b="1"/>
          </a:p>
        </p:txBody>
      </p:sp>
      <p:sp>
        <p:nvSpPr>
          <p:cNvPr id="493" name="Google Shape;493;p34"/>
          <p:cNvSpPr txBox="1"/>
          <p:nvPr>
            <p:ph idx="4294967295" type="body"/>
          </p:nvPr>
        </p:nvSpPr>
        <p:spPr>
          <a:xfrm>
            <a:off x="761350" y="1004425"/>
            <a:ext cx="3588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00FFFF"/>
                </a:solidFill>
              </a:rPr>
              <a:t>Cost (loss) function</a:t>
            </a:r>
            <a:endParaRPr b="1" sz="2800">
              <a:solidFill>
                <a:srgbClr val="00FFFF"/>
              </a:solidFill>
            </a:endParaRPr>
          </a:p>
        </p:txBody>
      </p:sp>
      <p:sp>
        <p:nvSpPr>
          <p:cNvPr id="494" name="Google Shape;494;p34"/>
          <p:cNvSpPr txBox="1"/>
          <p:nvPr>
            <p:ph idx="4294967295" type="body"/>
          </p:nvPr>
        </p:nvSpPr>
        <p:spPr>
          <a:xfrm>
            <a:off x="608950" y="1614025"/>
            <a:ext cx="3758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J</a:t>
            </a:r>
            <a:r>
              <a:rPr baseline="-25000" lang="en" sz="2000">
                <a:solidFill>
                  <a:srgbClr val="00FFFF"/>
                </a:solidFill>
              </a:rPr>
              <a:t>m</a:t>
            </a:r>
            <a:r>
              <a:rPr baseline="-25000" lang="en" sz="2000">
                <a:solidFill>
                  <a:srgbClr val="FFFF00"/>
                </a:solidFill>
              </a:rPr>
              <a:t>,b</a:t>
            </a:r>
            <a:r>
              <a:rPr b="1" lang="en" sz="2000">
                <a:solidFill>
                  <a:srgbClr val="FFFF00"/>
                </a:solidFill>
              </a:rPr>
              <a:t> = </a:t>
            </a:r>
            <a:r>
              <a:rPr b="1" lang="en" sz="2400">
                <a:solidFill>
                  <a:srgbClr val="FFFF00"/>
                </a:solidFill>
              </a:rPr>
              <a:t>𝞢</a:t>
            </a:r>
            <a:r>
              <a:rPr b="1" lang="en" sz="2000">
                <a:solidFill>
                  <a:srgbClr val="FFFF00"/>
                </a:solidFill>
              </a:rPr>
              <a:t>( </a:t>
            </a:r>
            <a:r>
              <a:rPr lang="en" sz="2000">
                <a:solidFill>
                  <a:srgbClr val="FFFF00"/>
                </a:solidFill>
              </a:rPr>
              <a:t>error</a:t>
            </a:r>
            <a:r>
              <a:rPr b="1" lang="en" sz="2000">
                <a:solidFill>
                  <a:srgbClr val="FFFF00"/>
                </a:solidFill>
              </a:rPr>
              <a:t> )</a:t>
            </a:r>
            <a:r>
              <a:rPr b="1" baseline="30000" lang="en" sz="2000">
                <a:solidFill>
                  <a:srgbClr val="FFFF00"/>
                </a:solidFill>
              </a:rPr>
              <a:t>2</a:t>
            </a:r>
            <a:r>
              <a:rPr b="1" lang="en" sz="2000">
                <a:solidFill>
                  <a:srgbClr val="FFFF00"/>
                </a:solidFill>
              </a:rPr>
              <a:t> 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495" name="Google Shape;495;p34"/>
          <p:cNvSpPr txBox="1"/>
          <p:nvPr>
            <p:ph idx="4294967295" type="body"/>
          </p:nvPr>
        </p:nvSpPr>
        <p:spPr>
          <a:xfrm>
            <a:off x="4418950" y="1614025"/>
            <a:ext cx="37587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J</a:t>
            </a:r>
            <a:r>
              <a:rPr baseline="-25000" lang="en" sz="2000">
                <a:solidFill>
                  <a:srgbClr val="FFFF00"/>
                </a:solidFill>
              </a:rPr>
              <a:t>m,</a:t>
            </a:r>
            <a:r>
              <a:rPr baseline="-25000" lang="en" sz="2000">
                <a:solidFill>
                  <a:srgbClr val="00FFFF"/>
                </a:solidFill>
              </a:rPr>
              <a:t>b</a:t>
            </a:r>
            <a:r>
              <a:rPr b="1" lang="en" sz="2000">
                <a:solidFill>
                  <a:srgbClr val="FFFF00"/>
                </a:solidFill>
              </a:rPr>
              <a:t> =</a:t>
            </a:r>
            <a:r>
              <a:rPr lang="en" sz="2000">
                <a:solidFill>
                  <a:srgbClr val="FFFF00"/>
                </a:solidFill>
              </a:rPr>
              <a:t> </a:t>
            </a:r>
            <a:r>
              <a:rPr b="1" lang="en" sz="2400">
                <a:solidFill>
                  <a:srgbClr val="FFFF00"/>
                </a:solidFill>
              </a:rPr>
              <a:t>𝞢</a:t>
            </a:r>
            <a:r>
              <a:rPr b="1" lang="en" sz="2000">
                <a:solidFill>
                  <a:srgbClr val="FFFF00"/>
                </a:solidFill>
              </a:rPr>
              <a:t>( </a:t>
            </a:r>
            <a:r>
              <a:rPr lang="en" sz="2000">
                <a:solidFill>
                  <a:srgbClr val="FFFF00"/>
                </a:solidFill>
              </a:rPr>
              <a:t>error</a:t>
            </a:r>
            <a:r>
              <a:rPr b="1" lang="en" sz="2000">
                <a:solidFill>
                  <a:srgbClr val="FFFF00"/>
                </a:solidFill>
              </a:rPr>
              <a:t> )</a:t>
            </a:r>
            <a:r>
              <a:rPr b="1" baseline="30000" lang="en" sz="2000">
                <a:solidFill>
                  <a:srgbClr val="FFFF00"/>
                </a:solidFill>
              </a:rPr>
              <a:t>2</a:t>
            </a:r>
            <a:r>
              <a:rPr b="1" lang="en" sz="2000">
                <a:solidFill>
                  <a:srgbClr val="FFFF00"/>
                </a:solidFill>
              </a:rPr>
              <a:t> 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496" name="Google Shape;496;p34"/>
          <p:cNvSpPr txBox="1"/>
          <p:nvPr>
            <p:ph idx="4294967295" type="body"/>
          </p:nvPr>
        </p:nvSpPr>
        <p:spPr>
          <a:xfrm>
            <a:off x="3961750" y="1080625"/>
            <a:ext cx="31047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Char char="-"/>
            </a:pPr>
            <a:r>
              <a:rPr lang="en" sz="2000">
                <a:solidFill>
                  <a:srgbClr val="00FFFF"/>
                </a:solidFill>
              </a:rPr>
              <a:t>Mean</a:t>
            </a:r>
            <a:r>
              <a:rPr b="1" lang="en" sz="2000">
                <a:solidFill>
                  <a:srgbClr val="00FFFF"/>
                </a:solidFill>
              </a:rPr>
              <a:t> Squar</a:t>
            </a:r>
            <a:r>
              <a:rPr lang="en" sz="2000">
                <a:solidFill>
                  <a:srgbClr val="00FFFF"/>
                </a:solidFill>
              </a:rPr>
              <a:t>e</a:t>
            </a:r>
            <a:r>
              <a:rPr b="1" lang="en" sz="2000">
                <a:solidFill>
                  <a:srgbClr val="00FFFF"/>
                </a:solidFill>
              </a:rPr>
              <a:t> Error </a:t>
            </a:r>
            <a:endParaRPr b="1" sz="2000">
              <a:solidFill>
                <a:srgbClr val="00FFFF"/>
              </a:solidFill>
            </a:endParaRPr>
          </a:p>
        </p:txBody>
      </p:sp>
      <p:sp>
        <p:nvSpPr>
          <p:cNvPr id="497" name="Google Shape;497;p34"/>
          <p:cNvSpPr txBox="1"/>
          <p:nvPr>
            <p:ph idx="4294967295" type="body"/>
          </p:nvPr>
        </p:nvSpPr>
        <p:spPr>
          <a:xfrm>
            <a:off x="582475" y="21474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 𝒹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m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498" name="Google Shape;498;p34"/>
          <p:cNvCxnSpPr/>
          <p:nvPr/>
        </p:nvCxnSpPr>
        <p:spPr>
          <a:xfrm>
            <a:off x="685150" y="25143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34"/>
          <p:cNvSpPr txBox="1"/>
          <p:nvPr>
            <p:ph idx="4294967295" type="body"/>
          </p:nvPr>
        </p:nvSpPr>
        <p:spPr>
          <a:xfrm>
            <a:off x="1116400" y="2245200"/>
            <a:ext cx="21225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= 2.error.       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500" name="Google Shape;500;p34"/>
          <p:cNvSpPr txBox="1"/>
          <p:nvPr>
            <p:ph idx="4294967295" type="body"/>
          </p:nvPr>
        </p:nvSpPr>
        <p:spPr>
          <a:xfrm>
            <a:off x="2361550" y="21474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m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501" name="Google Shape;501;p34"/>
          <p:cNvCxnSpPr/>
          <p:nvPr/>
        </p:nvCxnSpPr>
        <p:spPr>
          <a:xfrm>
            <a:off x="2437750" y="25143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34"/>
          <p:cNvSpPr txBox="1"/>
          <p:nvPr>
            <p:ph idx="4294967295" type="body"/>
          </p:nvPr>
        </p:nvSpPr>
        <p:spPr>
          <a:xfrm>
            <a:off x="2869000" y="2245200"/>
            <a:ext cx="888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error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503" name="Google Shape;503;p34"/>
          <p:cNvSpPr txBox="1"/>
          <p:nvPr>
            <p:ph idx="4294967295" type="body"/>
          </p:nvPr>
        </p:nvSpPr>
        <p:spPr>
          <a:xfrm>
            <a:off x="608950" y="29094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𝒹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m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504" name="Google Shape;504;p34"/>
          <p:cNvCxnSpPr/>
          <p:nvPr/>
        </p:nvCxnSpPr>
        <p:spPr>
          <a:xfrm>
            <a:off x="685150" y="32763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34"/>
          <p:cNvSpPr txBox="1"/>
          <p:nvPr>
            <p:ph idx="4294967295" type="body"/>
          </p:nvPr>
        </p:nvSpPr>
        <p:spPr>
          <a:xfrm>
            <a:off x="1116400" y="3007200"/>
            <a:ext cx="13215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=</a:t>
            </a:r>
            <a:r>
              <a:rPr lang="en" sz="2200">
                <a:solidFill>
                  <a:srgbClr val="00FF00"/>
                </a:solidFill>
              </a:rPr>
              <a:t> </a:t>
            </a:r>
            <a:r>
              <a:rPr lang="en" sz="2200">
                <a:solidFill>
                  <a:srgbClr val="FFFF00"/>
                </a:solidFill>
              </a:rPr>
              <a:t>2</a:t>
            </a:r>
            <a:r>
              <a:rPr lang="en" sz="2200">
                <a:solidFill>
                  <a:srgbClr val="FFFF00"/>
                </a:solidFill>
              </a:rPr>
              <a:t>e</a:t>
            </a:r>
            <a:r>
              <a:rPr lang="en" sz="2200">
                <a:solidFill>
                  <a:srgbClr val="FFFF00"/>
                </a:solidFill>
              </a:rPr>
              <a:t>rror.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506" name="Google Shape;506;p34"/>
          <p:cNvSpPr txBox="1"/>
          <p:nvPr>
            <p:ph idx="4294967295" type="body"/>
          </p:nvPr>
        </p:nvSpPr>
        <p:spPr>
          <a:xfrm>
            <a:off x="2285350" y="29094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m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07" name="Google Shape;507;p34"/>
          <p:cNvSpPr txBox="1"/>
          <p:nvPr>
            <p:ph idx="4294967295" type="body"/>
          </p:nvPr>
        </p:nvSpPr>
        <p:spPr>
          <a:xfrm>
            <a:off x="2640400" y="3007200"/>
            <a:ext cx="1854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 ((</a:t>
            </a:r>
            <a:r>
              <a:rPr lang="en" sz="2200">
                <a:solidFill>
                  <a:srgbClr val="FFFF00"/>
                </a:solidFill>
              </a:rPr>
              <a:t>mx</a:t>
            </a:r>
            <a:r>
              <a:rPr lang="en" sz="2200">
                <a:solidFill>
                  <a:srgbClr val="00FF00"/>
                </a:solidFill>
              </a:rPr>
              <a:t>+</a:t>
            </a:r>
            <a:r>
              <a:rPr lang="en" sz="2200">
                <a:solidFill>
                  <a:srgbClr val="E6B8AF"/>
                </a:solidFill>
              </a:rPr>
              <a:t>b</a:t>
            </a:r>
            <a:r>
              <a:rPr lang="en" sz="2200">
                <a:solidFill>
                  <a:srgbClr val="00FF00"/>
                </a:solidFill>
              </a:rPr>
              <a:t>) - </a:t>
            </a:r>
            <a:r>
              <a:rPr lang="en" sz="2200">
                <a:solidFill>
                  <a:srgbClr val="E6B8AF"/>
                </a:solidFill>
              </a:rPr>
              <a:t>y</a:t>
            </a:r>
            <a:r>
              <a:rPr lang="en" sz="2200">
                <a:solidFill>
                  <a:srgbClr val="00FF00"/>
                </a:solidFill>
              </a:rPr>
              <a:t>)</a:t>
            </a:r>
            <a:endParaRPr sz="2200">
              <a:solidFill>
                <a:srgbClr val="00FF00"/>
              </a:solidFill>
            </a:endParaRPr>
          </a:p>
        </p:txBody>
      </p:sp>
      <p:cxnSp>
        <p:nvCxnSpPr>
          <p:cNvPr id="508" name="Google Shape;508;p34"/>
          <p:cNvCxnSpPr/>
          <p:nvPr/>
        </p:nvCxnSpPr>
        <p:spPr>
          <a:xfrm>
            <a:off x="2285350" y="32763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4"/>
          <p:cNvSpPr txBox="1"/>
          <p:nvPr>
            <p:ph idx="4294967295" type="body"/>
          </p:nvPr>
        </p:nvSpPr>
        <p:spPr>
          <a:xfrm>
            <a:off x="685150" y="35952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𝒹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m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10" name="Google Shape;510;p34"/>
          <p:cNvSpPr txBox="1"/>
          <p:nvPr>
            <p:ph idx="4294967295" type="body"/>
          </p:nvPr>
        </p:nvSpPr>
        <p:spPr>
          <a:xfrm>
            <a:off x="1192600" y="3693000"/>
            <a:ext cx="1797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= 2</a:t>
            </a:r>
            <a:r>
              <a:rPr lang="en" sz="2200">
                <a:solidFill>
                  <a:srgbClr val="FFFF00"/>
                </a:solidFill>
              </a:rPr>
              <a:t>error</a:t>
            </a:r>
            <a:r>
              <a:rPr lang="en" sz="2200">
                <a:solidFill>
                  <a:srgbClr val="00FF00"/>
                </a:solidFill>
              </a:rPr>
              <a:t> . x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511" name="Google Shape;511;p34"/>
          <p:cNvSpPr txBox="1"/>
          <p:nvPr>
            <p:ph idx="4294967295" type="body"/>
          </p:nvPr>
        </p:nvSpPr>
        <p:spPr>
          <a:xfrm>
            <a:off x="4876150" y="29094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b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512" name="Google Shape;512;p34"/>
          <p:cNvCxnSpPr/>
          <p:nvPr/>
        </p:nvCxnSpPr>
        <p:spPr>
          <a:xfrm>
            <a:off x="4952350" y="32763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34"/>
          <p:cNvSpPr txBox="1"/>
          <p:nvPr>
            <p:ph idx="4294967295" type="body"/>
          </p:nvPr>
        </p:nvSpPr>
        <p:spPr>
          <a:xfrm>
            <a:off x="5383600" y="3007200"/>
            <a:ext cx="1367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= 2</a:t>
            </a:r>
            <a:r>
              <a:rPr lang="en" sz="2200">
                <a:solidFill>
                  <a:srgbClr val="00FF00"/>
                </a:solidFill>
              </a:rPr>
              <a:t>error.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514" name="Google Shape;514;p34"/>
          <p:cNvSpPr txBox="1"/>
          <p:nvPr>
            <p:ph idx="4294967295" type="body"/>
          </p:nvPr>
        </p:nvSpPr>
        <p:spPr>
          <a:xfrm>
            <a:off x="6628750" y="29094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b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15" name="Google Shape;515;p34"/>
          <p:cNvSpPr txBox="1"/>
          <p:nvPr>
            <p:ph idx="4294967295" type="body"/>
          </p:nvPr>
        </p:nvSpPr>
        <p:spPr>
          <a:xfrm>
            <a:off x="6983800" y="3013213"/>
            <a:ext cx="19134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 (</a:t>
            </a:r>
            <a:r>
              <a:rPr lang="en" sz="2200">
                <a:solidFill>
                  <a:srgbClr val="E6B8AF"/>
                </a:solidFill>
              </a:rPr>
              <a:t>(</a:t>
            </a:r>
            <a:r>
              <a:rPr lang="en" sz="2200">
                <a:solidFill>
                  <a:srgbClr val="E6B8AF"/>
                </a:solidFill>
              </a:rPr>
              <a:t>mx+</a:t>
            </a:r>
            <a:r>
              <a:rPr lang="en" sz="2200">
                <a:solidFill>
                  <a:srgbClr val="FFFF00"/>
                </a:solidFill>
              </a:rPr>
              <a:t>b</a:t>
            </a:r>
            <a:r>
              <a:rPr lang="en" sz="2200">
                <a:solidFill>
                  <a:srgbClr val="E6B8AF"/>
                </a:solidFill>
              </a:rPr>
              <a:t>)</a:t>
            </a:r>
            <a:r>
              <a:rPr lang="en" sz="2200">
                <a:solidFill>
                  <a:srgbClr val="00FF00"/>
                </a:solidFill>
              </a:rPr>
              <a:t> </a:t>
            </a:r>
            <a:r>
              <a:rPr lang="en" sz="2200">
                <a:solidFill>
                  <a:srgbClr val="F4CCCC"/>
                </a:solidFill>
              </a:rPr>
              <a:t>- y</a:t>
            </a:r>
            <a:r>
              <a:rPr lang="en" sz="2200">
                <a:solidFill>
                  <a:srgbClr val="00FF00"/>
                </a:solidFill>
              </a:rPr>
              <a:t>)</a:t>
            </a:r>
            <a:endParaRPr sz="2200">
              <a:solidFill>
                <a:srgbClr val="00FF00"/>
              </a:solidFill>
            </a:endParaRPr>
          </a:p>
        </p:txBody>
      </p:sp>
      <p:cxnSp>
        <p:nvCxnSpPr>
          <p:cNvPr id="516" name="Google Shape;516;p34"/>
          <p:cNvCxnSpPr/>
          <p:nvPr/>
        </p:nvCxnSpPr>
        <p:spPr>
          <a:xfrm>
            <a:off x="6628750" y="32763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34"/>
          <p:cNvSpPr txBox="1"/>
          <p:nvPr>
            <p:ph idx="4294967295" type="body"/>
          </p:nvPr>
        </p:nvSpPr>
        <p:spPr>
          <a:xfrm>
            <a:off x="4876150" y="35952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𝒹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𝒹 b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18" name="Google Shape;518;p34"/>
          <p:cNvSpPr txBox="1"/>
          <p:nvPr>
            <p:ph idx="4294967295" type="body"/>
          </p:nvPr>
        </p:nvSpPr>
        <p:spPr>
          <a:xfrm>
            <a:off x="5383600" y="3693000"/>
            <a:ext cx="16263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FF00"/>
                </a:solidFill>
              </a:rPr>
              <a:t>= 2</a:t>
            </a:r>
            <a:r>
              <a:rPr lang="en" sz="2200">
                <a:solidFill>
                  <a:srgbClr val="00FF00"/>
                </a:solidFill>
              </a:rPr>
              <a:t>error . </a:t>
            </a:r>
            <a:r>
              <a:rPr lang="en" sz="2200">
                <a:solidFill>
                  <a:srgbClr val="FFFF00"/>
                </a:solidFill>
              </a:rPr>
              <a:t>1</a:t>
            </a:r>
            <a:endParaRPr sz="2200">
              <a:solidFill>
                <a:srgbClr val="FFFF00"/>
              </a:solidFill>
            </a:endParaRPr>
          </a:p>
        </p:txBody>
      </p:sp>
      <p:cxnSp>
        <p:nvCxnSpPr>
          <p:cNvPr id="519" name="Google Shape;519;p34"/>
          <p:cNvCxnSpPr/>
          <p:nvPr/>
        </p:nvCxnSpPr>
        <p:spPr>
          <a:xfrm>
            <a:off x="4876150" y="39621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4"/>
          <p:cNvCxnSpPr/>
          <p:nvPr/>
        </p:nvCxnSpPr>
        <p:spPr>
          <a:xfrm>
            <a:off x="761350" y="39621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4"/>
          <p:cNvCxnSpPr/>
          <p:nvPr/>
        </p:nvCxnSpPr>
        <p:spPr>
          <a:xfrm>
            <a:off x="4495150" y="1872925"/>
            <a:ext cx="27900" cy="2706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34"/>
          <p:cNvSpPr txBox="1"/>
          <p:nvPr>
            <p:ph idx="4294967295" type="body"/>
          </p:nvPr>
        </p:nvSpPr>
        <p:spPr>
          <a:xfrm>
            <a:off x="658675" y="42048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 𝒹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m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23" name="Google Shape;523;p34"/>
          <p:cNvSpPr txBox="1"/>
          <p:nvPr>
            <p:ph idx="4294967295" type="body"/>
          </p:nvPr>
        </p:nvSpPr>
        <p:spPr>
          <a:xfrm>
            <a:off x="1192600" y="4302600"/>
            <a:ext cx="21225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= error . x       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524" name="Google Shape;524;p34"/>
          <p:cNvSpPr txBox="1"/>
          <p:nvPr>
            <p:ph idx="4294967295" type="body"/>
          </p:nvPr>
        </p:nvSpPr>
        <p:spPr>
          <a:xfrm>
            <a:off x="4849675" y="4204825"/>
            <a:ext cx="628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 𝒹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𝒹 b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25" name="Google Shape;525;p34"/>
          <p:cNvSpPr txBox="1"/>
          <p:nvPr>
            <p:ph idx="4294967295" type="body"/>
          </p:nvPr>
        </p:nvSpPr>
        <p:spPr>
          <a:xfrm>
            <a:off x="5383600" y="4302600"/>
            <a:ext cx="21225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= error       </a:t>
            </a:r>
            <a:endParaRPr sz="2200">
              <a:solidFill>
                <a:srgbClr val="FFFF00"/>
              </a:solidFill>
            </a:endParaRPr>
          </a:p>
        </p:txBody>
      </p:sp>
      <p:cxnSp>
        <p:nvCxnSpPr>
          <p:cNvPr id="526" name="Google Shape;526;p34"/>
          <p:cNvCxnSpPr/>
          <p:nvPr/>
        </p:nvCxnSpPr>
        <p:spPr>
          <a:xfrm>
            <a:off x="761350" y="45717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4"/>
          <p:cNvCxnSpPr/>
          <p:nvPr/>
        </p:nvCxnSpPr>
        <p:spPr>
          <a:xfrm>
            <a:off x="4876150" y="45717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