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pectral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.fntdata"/><Relationship Id="rId25" Type="http://schemas.openxmlformats.org/officeDocument/2006/relationships/slide" Target="slides/slide20.xml"/><Relationship Id="rId27" Type="http://schemas.openxmlformats.org/officeDocument/2006/relationships/font" Target="fonts/Spectral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bd5c91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bd5c91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bd5c9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bd5c9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3a5d4291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3a5d4291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bd5c91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cbd5c91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cbd5c91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cbd5c91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bd5c91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bd5c91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cbd5c91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cbd5c91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cbd5c914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cbd5c914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bd5c91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cbd5c91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bd5c914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bd5c914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bd5c9149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cbd5c9149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bd5c914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bd5c914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cbd5c914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cbd5c914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fc73c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fc73c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a5d429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3a5d429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fc73c87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fc73c87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fc73c87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fc73c87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3a5d4291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3a5d4291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fc73c8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fc73c8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5fc73c8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5fc73c8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hyperlink" Target="https://www.youtube.com/watch?v=3liCbRZPrZ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um.com/@ashwanibhardwajcodevita16/from-zero-to-hero-in-depth-support-vector-machine-264931a1e1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461900" y="1800100"/>
            <a:ext cx="36015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15170"/>
                </a:solidFill>
              </a:rPr>
              <a:t>Distance Based Models</a:t>
            </a:r>
            <a:endParaRPr b="1" sz="3200">
              <a:solidFill>
                <a:srgbClr val="215170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/>
        </p:nvSpPr>
        <p:spPr>
          <a:xfrm>
            <a:off x="823850" y="1801050"/>
            <a:ext cx="75957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Support Vector Machine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SVM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grpSp>
        <p:nvGrpSpPr>
          <p:cNvPr id="314" name="Google Shape;314;p28"/>
          <p:cNvGrpSpPr/>
          <p:nvPr/>
        </p:nvGrpSpPr>
        <p:grpSpPr>
          <a:xfrm>
            <a:off x="1781650" y="1498350"/>
            <a:ext cx="5423700" cy="502500"/>
            <a:chOff x="1781650" y="1498350"/>
            <a:chExt cx="5423700" cy="502500"/>
          </a:xfrm>
        </p:grpSpPr>
        <p:cxnSp>
          <p:nvCxnSpPr>
            <p:cNvPr id="315" name="Google Shape;315;p28"/>
            <p:cNvCxnSpPr/>
            <p:nvPr/>
          </p:nvCxnSpPr>
          <p:spPr>
            <a:xfrm>
              <a:off x="1781650" y="1724975"/>
              <a:ext cx="5423700" cy="381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Google Shape;316;p28"/>
            <p:cNvSpPr/>
            <p:nvPr/>
          </p:nvSpPr>
          <p:spPr>
            <a:xfrm>
              <a:off x="2227925" y="1589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532725" y="1589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913725" y="1589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94725" y="1589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339200" y="1589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723725" y="1589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034400" y="1589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501000" y="1589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28"/>
            <p:cNvCxnSpPr/>
            <p:nvPr/>
          </p:nvCxnSpPr>
          <p:spPr>
            <a:xfrm>
              <a:off x="4507475" y="1509225"/>
              <a:ext cx="6300" cy="43230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8"/>
            <p:cNvCxnSpPr/>
            <p:nvPr/>
          </p:nvCxnSpPr>
          <p:spPr>
            <a:xfrm>
              <a:off x="3599525" y="14983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8"/>
            <p:cNvCxnSpPr/>
            <p:nvPr/>
          </p:nvCxnSpPr>
          <p:spPr>
            <a:xfrm>
              <a:off x="5497275" y="14983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" name="Google Shape;327;p28"/>
          <p:cNvGrpSpPr/>
          <p:nvPr/>
        </p:nvGrpSpPr>
        <p:grpSpPr>
          <a:xfrm>
            <a:off x="1781650" y="2184150"/>
            <a:ext cx="5423700" cy="502500"/>
            <a:chOff x="1781650" y="2184150"/>
            <a:chExt cx="5423700" cy="502500"/>
          </a:xfrm>
        </p:grpSpPr>
        <p:cxnSp>
          <p:nvCxnSpPr>
            <p:cNvPr id="328" name="Google Shape;328;p28"/>
            <p:cNvCxnSpPr/>
            <p:nvPr/>
          </p:nvCxnSpPr>
          <p:spPr>
            <a:xfrm>
              <a:off x="1781650" y="2410775"/>
              <a:ext cx="5423700" cy="381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28"/>
            <p:cNvSpPr/>
            <p:nvPr/>
          </p:nvSpPr>
          <p:spPr>
            <a:xfrm>
              <a:off x="22279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5327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9137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947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6108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116475" y="2275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339200" y="2275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723725" y="2275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115750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034400" y="2275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501000" y="2275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" name="Google Shape;340;p28"/>
            <p:cNvCxnSpPr/>
            <p:nvPr/>
          </p:nvCxnSpPr>
          <p:spPr>
            <a:xfrm>
              <a:off x="4887675" y="21841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8"/>
            <p:cNvCxnSpPr/>
            <p:nvPr/>
          </p:nvCxnSpPr>
          <p:spPr>
            <a:xfrm>
              <a:off x="5116275" y="21841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8"/>
            <p:cNvCxnSpPr/>
            <p:nvPr/>
          </p:nvCxnSpPr>
          <p:spPr>
            <a:xfrm>
              <a:off x="4991500" y="2213675"/>
              <a:ext cx="6300" cy="43230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28"/>
          <p:cNvGrpSpPr/>
          <p:nvPr/>
        </p:nvGrpSpPr>
        <p:grpSpPr>
          <a:xfrm>
            <a:off x="1781650" y="2869950"/>
            <a:ext cx="5423700" cy="505450"/>
            <a:chOff x="1781650" y="2869950"/>
            <a:chExt cx="5423700" cy="505450"/>
          </a:xfrm>
        </p:grpSpPr>
        <p:cxnSp>
          <p:nvCxnSpPr>
            <p:cNvPr id="344" name="Google Shape;344;p28"/>
            <p:cNvCxnSpPr/>
            <p:nvPr/>
          </p:nvCxnSpPr>
          <p:spPr>
            <a:xfrm>
              <a:off x="1781650" y="3172775"/>
              <a:ext cx="5423700" cy="381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8"/>
            <p:cNvSpPr/>
            <p:nvPr/>
          </p:nvSpPr>
          <p:spPr>
            <a:xfrm>
              <a:off x="2227925" y="3037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532725" y="3037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913725" y="3037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94725" y="3037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4610825" y="3037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339200" y="3037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723725" y="3037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115750" y="3037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34400" y="3037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501000" y="30374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" name="Google Shape;355;p28"/>
            <p:cNvCxnSpPr/>
            <p:nvPr/>
          </p:nvCxnSpPr>
          <p:spPr>
            <a:xfrm>
              <a:off x="3549125" y="287290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8"/>
            <p:cNvCxnSpPr/>
            <p:nvPr/>
          </p:nvCxnSpPr>
          <p:spPr>
            <a:xfrm>
              <a:off x="5497275" y="28699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8"/>
            <p:cNvCxnSpPr/>
            <p:nvPr/>
          </p:nvCxnSpPr>
          <p:spPr>
            <a:xfrm>
              <a:off x="4491238" y="2930975"/>
              <a:ext cx="6300" cy="43230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" name="Google Shape;358;p28"/>
          <p:cNvGrpSpPr/>
          <p:nvPr/>
        </p:nvGrpSpPr>
        <p:grpSpPr>
          <a:xfrm>
            <a:off x="1781650" y="3784350"/>
            <a:ext cx="5423700" cy="505450"/>
            <a:chOff x="1781650" y="3784350"/>
            <a:chExt cx="5423700" cy="505450"/>
          </a:xfrm>
        </p:grpSpPr>
        <p:cxnSp>
          <p:nvCxnSpPr>
            <p:cNvPr id="359" name="Google Shape;359;p28"/>
            <p:cNvCxnSpPr/>
            <p:nvPr/>
          </p:nvCxnSpPr>
          <p:spPr>
            <a:xfrm>
              <a:off x="1781650" y="4010975"/>
              <a:ext cx="5423700" cy="381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28"/>
            <p:cNvSpPr/>
            <p:nvPr/>
          </p:nvSpPr>
          <p:spPr>
            <a:xfrm>
              <a:off x="2227925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532725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913725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3294725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610825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810950" y="38756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116475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339200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723725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115750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034400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01000" y="3875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28"/>
            <p:cNvCxnSpPr/>
            <p:nvPr/>
          </p:nvCxnSpPr>
          <p:spPr>
            <a:xfrm>
              <a:off x="3549125" y="378730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8"/>
            <p:cNvCxnSpPr/>
            <p:nvPr/>
          </p:nvCxnSpPr>
          <p:spPr>
            <a:xfrm>
              <a:off x="5497275" y="3784350"/>
              <a:ext cx="2700" cy="502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8"/>
            <p:cNvCxnSpPr/>
            <p:nvPr/>
          </p:nvCxnSpPr>
          <p:spPr>
            <a:xfrm>
              <a:off x="4491238" y="3845375"/>
              <a:ext cx="6300" cy="43230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sp>
        <p:nvSpPr>
          <p:cNvPr id="380" name="Google Shape;380;p29"/>
          <p:cNvSpPr/>
          <p:nvPr/>
        </p:nvSpPr>
        <p:spPr>
          <a:xfrm>
            <a:off x="3142325" y="2885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2947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447125" y="3037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3599525" y="3570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3751925" y="3189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3294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056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2837525" y="34946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3751925" y="4104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1329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3980525" y="2808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3675725" y="2580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106350" y="23516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2587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411150" y="2504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563550" y="3037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15950" y="2656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258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6020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334950" y="37232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715950" y="3570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2493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096950" y="2275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639750" y="2046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29"/>
          <p:cNvCxnSpPr/>
          <p:nvPr/>
        </p:nvCxnSpPr>
        <p:spPr>
          <a:xfrm flipH="1">
            <a:off x="2661375" y="1704775"/>
            <a:ext cx="14700" cy="2870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9"/>
          <p:cNvCxnSpPr/>
          <p:nvPr/>
        </p:nvCxnSpPr>
        <p:spPr>
          <a:xfrm rot="10800000">
            <a:off x="2661500" y="4561475"/>
            <a:ext cx="3992400" cy="42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9"/>
          <p:cNvCxnSpPr/>
          <p:nvPr/>
        </p:nvCxnSpPr>
        <p:spPr>
          <a:xfrm>
            <a:off x="5030275" y="18583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4192075" y="19345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9"/>
          <p:cNvCxnSpPr/>
          <p:nvPr/>
        </p:nvCxnSpPr>
        <p:spPr>
          <a:xfrm>
            <a:off x="4573075" y="18583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9"/>
          <p:cNvSpPr txBox="1"/>
          <p:nvPr/>
        </p:nvSpPr>
        <p:spPr>
          <a:xfrm>
            <a:off x="4013450" y="1117113"/>
            <a:ext cx="214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Support Vectors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410" name="Google Shape;410;p29"/>
          <p:cNvCxnSpPr>
            <a:endCxn id="389" idx="7"/>
          </p:cNvCxnSpPr>
          <p:nvPr/>
        </p:nvCxnSpPr>
        <p:spPr>
          <a:xfrm flipH="1">
            <a:off x="4356727" y="1642414"/>
            <a:ext cx="404700" cy="1736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29"/>
          <p:cNvCxnSpPr>
            <a:endCxn id="392" idx="0"/>
          </p:cNvCxnSpPr>
          <p:nvPr/>
        </p:nvCxnSpPr>
        <p:spPr>
          <a:xfrm>
            <a:off x="4761650" y="1642425"/>
            <a:ext cx="475800" cy="70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2" name="Google Shape;412;p29"/>
          <p:cNvSpPr txBox="1"/>
          <p:nvPr/>
        </p:nvSpPr>
        <p:spPr>
          <a:xfrm>
            <a:off x="4649150" y="4535925"/>
            <a:ext cx="1114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Margin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13" name="Google Shape;413;p29"/>
          <p:cNvSpPr/>
          <p:nvPr/>
        </p:nvSpPr>
        <p:spPr>
          <a:xfrm rot="-5848241">
            <a:off x="4850793" y="4038375"/>
            <a:ext cx="320722" cy="7723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2058350" y="1197825"/>
            <a:ext cx="1650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Hyperplane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415" name="Google Shape;415;p29"/>
          <p:cNvCxnSpPr/>
          <p:nvPr/>
        </p:nvCxnSpPr>
        <p:spPr>
          <a:xfrm>
            <a:off x="3488425" y="1616900"/>
            <a:ext cx="11076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6" name="Google Shape;416;p29"/>
          <p:cNvCxnSpPr>
            <a:endCxn id="397" idx="0"/>
          </p:cNvCxnSpPr>
          <p:nvPr/>
        </p:nvCxnSpPr>
        <p:spPr>
          <a:xfrm>
            <a:off x="4748750" y="1629525"/>
            <a:ext cx="641100" cy="163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" name="Google Shape;417;p29"/>
          <p:cNvCxnSpPr>
            <a:endCxn id="399" idx="2"/>
          </p:cNvCxnSpPr>
          <p:nvPr/>
        </p:nvCxnSpPr>
        <p:spPr>
          <a:xfrm>
            <a:off x="4761650" y="1642425"/>
            <a:ext cx="573300" cy="2204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sp>
        <p:nvSpPr>
          <p:cNvPr id="423" name="Google Shape;423;p30"/>
          <p:cNvSpPr/>
          <p:nvPr/>
        </p:nvSpPr>
        <p:spPr>
          <a:xfrm>
            <a:off x="3142325" y="2885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32947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3447125" y="3037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3599525" y="3570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3751925" y="3189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3294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4056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2837525" y="34946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3751925" y="4104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41329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3980525" y="2808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3675725" y="2580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5106350" y="23516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52587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5411150" y="2504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5563550" y="3037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5715950" y="2656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5258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6020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5334950" y="37232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5715950" y="3570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62493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6096950" y="2275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5639750" y="2046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30"/>
          <p:cNvCxnSpPr/>
          <p:nvPr/>
        </p:nvCxnSpPr>
        <p:spPr>
          <a:xfrm flipH="1">
            <a:off x="2661375" y="1704775"/>
            <a:ext cx="14700" cy="2870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0"/>
          <p:cNvCxnSpPr/>
          <p:nvPr/>
        </p:nvCxnSpPr>
        <p:spPr>
          <a:xfrm rot="10800000">
            <a:off x="2661500" y="4561475"/>
            <a:ext cx="3992400" cy="42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0"/>
          <p:cNvCxnSpPr/>
          <p:nvPr/>
        </p:nvCxnSpPr>
        <p:spPr>
          <a:xfrm>
            <a:off x="5085225" y="1733925"/>
            <a:ext cx="14700" cy="255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0"/>
          <p:cNvCxnSpPr/>
          <p:nvPr/>
        </p:nvCxnSpPr>
        <p:spPr>
          <a:xfrm>
            <a:off x="4399425" y="1733925"/>
            <a:ext cx="14700" cy="255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0"/>
          <p:cNvCxnSpPr/>
          <p:nvPr/>
        </p:nvCxnSpPr>
        <p:spPr>
          <a:xfrm>
            <a:off x="4704225" y="1733925"/>
            <a:ext cx="14700" cy="255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0"/>
          <p:cNvSpPr/>
          <p:nvPr/>
        </p:nvSpPr>
        <p:spPr>
          <a:xfrm>
            <a:off x="4397050" y="1395450"/>
            <a:ext cx="633000" cy="36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" name="Google Shape;453;p30"/>
          <p:cNvCxnSpPr/>
          <p:nvPr/>
        </p:nvCxnSpPr>
        <p:spPr>
          <a:xfrm>
            <a:off x="5030275" y="18583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4192075" y="19345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4573075" y="1858375"/>
            <a:ext cx="346500" cy="238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0"/>
          <p:cNvSpPr/>
          <p:nvPr/>
        </p:nvSpPr>
        <p:spPr>
          <a:xfrm rot="-544609">
            <a:off x="4564005" y="4329110"/>
            <a:ext cx="857640" cy="36428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pic>
        <p:nvPicPr>
          <p:cNvPr id="462" name="Google Shape;4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00" y="1271450"/>
            <a:ext cx="8386024" cy="35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32"/>
          <p:cNvCxnSpPr/>
          <p:nvPr/>
        </p:nvCxnSpPr>
        <p:spPr>
          <a:xfrm>
            <a:off x="1781650" y="1496375"/>
            <a:ext cx="5423700" cy="381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sp>
        <p:nvSpPr>
          <p:cNvPr id="469" name="Google Shape;469;p32"/>
          <p:cNvSpPr/>
          <p:nvPr/>
        </p:nvSpPr>
        <p:spPr>
          <a:xfrm>
            <a:off x="2227925" y="1361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2761325" y="1361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3066125" y="1361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3599525" y="1361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4631975" y="13915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115750" y="1361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5053925" y="13915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/>
          <p:nvPr/>
        </p:nvSpPr>
        <p:spPr>
          <a:xfrm>
            <a:off x="5622125" y="13915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6190325" y="13915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 txBox="1"/>
          <p:nvPr>
            <p:ph type="title"/>
          </p:nvPr>
        </p:nvSpPr>
        <p:spPr>
          <a:xfrm>
            <a:off x="376275" y="2022800"/>
            <a:ext cx="14055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Kernel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trick</a:t>
            </a:r>
            <a:endParaRPr b="1" sz="2400"/>
          </a:p>
        </p:txBody>
      </p:sp>
      <p:cxnSp>
        <p:nvCxnSpPr>
          <p:cNvPr id="479" name="Google Shape;479;p32"/>
          <p:cNvCxnSpPr/>
          <p:nvPr/>
        </p:nvCxnSpPr>
        <p:spPr>
          <a:xfrm>
            <a:off x="1019450" y="2904200"/>
            <a:ext cx="1298700" cy="71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0" name="Google Shape;480;p32"/>
          <p:cNvSpPr txBox="1"/>
          <p:nvPr>
            <p:ph type="title"/>
          </p:nvPr>
        </p:nvSpPr>
        <p:spPr>
          <a:xfrm>
            <a:off x="7204700" y="1108400"/>
            <a:ext cx="1718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Low dimensional space</a:t>
            </a:r>
            <a:endParaRPr b="1" sz="1800"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7204700" y="2861000"/>
            <a:ext cx="1718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Higher dimensional space</a:t>
            </a:r>
            <a:endParaRPr b="1" sz="1800"/>
          </a:p>
        </p:txBody>
      </p:sp>
      <p:cxnSp>
        <p:nvCxnSpPr>
          <p:cNvPr id="482" name="Google Shape;482;p32"/>
          <p:cNvCxnSpPr/>
          <p:nvPr/>
        </p:nvCxnSpPr>
        <p:spPr>
          <a:xfrm>
            <a:off x="8097750" y="2101625"/>
            <a:ext cx="11400" cy="524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83" name="Google Shape;483;p32"/>
          <p:cNvGrpSpPr/>
          <p:nvPr/>
        </p:nvGrpSpPr>
        <p:grpSpPr>
          <a:xfrm>
            <a:off x="1364350" y="1993900"/>
            <a:ext cx="6822600" cy="4420795"/>
            <a:chOff x="1669150" y="2222500"/>
            <a:chExt cx="6822600" cy="4420795"/>
          </a:xfrm>
        </p:grpSpPr>
        <p:sp>
          <p:nvSpPr>
            <p:cNvPr id="484" name="Google Shape;484;p32"/>
            <p:cNvSpPr/>
            <p:nvPr/>
          </p:nvSpPr>
          <p:spPr>
            <a:xfrm>
              <a:off x="1897654" y="2314320"/>
              <a:ext cx="6186100" cy="4328975"/>
            </a:xfrm>
            <a:custGeom>
              <a:rect b="b" l="l" r="r" t="t"/>
              <a:pathLst>
                <a:path extrusionOk="0" h="173159" w="247444">
                  <a:moveTo>
                    <a:pt x="2505" y="152799"/>
                  </a:moveTo>
                  <a:cubicBezTo>
                    <a:pt x="-16847" y="126997"/>
                    <a:pt x="87975" y="-318"/>
                    <a:pt x="128291" y="21"/>
                  </a:cubicBezTo>
                  <a:cubicBezTo>
                    <a:pt x="168607" y="361"/>
                    <a:pt x="265366" y="129373"/>
                    <a:pt x="244402" y="154836"/>
                  </a:cubicBezTo>
                  <a:cubicBezTo>
                    <a:pt x="223438" y="180299"/>
                    <a:pt x="21857" y="178602"/>
                    <a:pt x="2505" y="152799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5" name="Google Shape;485;p32"/>
            <p:cNvSpPr/>
            <p:nvPr/>
          </p:nvSpPr>
          <p:spPr>
            <a:xfrm>
              <a:off x="1669150" y="4696200"/>
              <a:ext cx="6822600" cy="447300"/>
            </a:xfrm>
            <a:prstGeom prst="rect">
              <a:avLst/>
            </a:prstGeom>
            <a:solidFill>
              <a:srgbClr val="537890">
                <a:alpha val="73740"/>
              </a:srgbClr>
            </a:solidFill>
            <a:ln cap="flat" cmpd="sng" w="9525">
              <a:solidFill>
                <a:srgbClr val="5378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2532725" y="4256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3066125" y="36470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3370925" y="32660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3904325" y="28088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4420550" y="2396900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4936775" y="2222500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5352125" y="2275425"/>
              <a:ext cx="262200" cy="2478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5961725" y="27326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6495125" y="3266025"/>
              <a:ext cx="262200" cy="2478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5" name="Google Shape;495;p32"/>
            <p:cNvCxnSpPr/>
            <p:nvPr/>
          </p:nvCxnSpPr>
          <p:spPr>
            <a:xfrm>
              <a:off x="3144475" y="2686150"/>
              <a:ext cx="3794100" cy="126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Support Vector Machine</a:t>
            </a:r>
            <a:endParaRPr b="1" sz="3000"/>
          </a:p>
        </p:txBody>
      </p:sp>
      <p:pic>
        <p:nvPicPr>
          <p:cNvPr id="501" name="Google Shape;5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0" y="1641525"/>
            <a:ext cx="3872100" cy="268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750" y="1547750"/>
            <a:ext cx="3872101" cy="28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23" y="1622125"/>
            <a:ext cx="4303002" cy="26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3"/>
          <p:cNvSpPr txBox="1"/>
          <p:nvPr/>
        </p:nvSpPr>
        <p:spPr>
          <a:xfrm>
            <a:off x="2277850" y="4444150"/>
            <a:ext cx="4450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https://www.youtube.com/watch?v=3liCbRZPrZA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/>
        </p:nvSpPr>
        <p:spPr>
          <a:xfrm>
            <a:off x="613975" y="1116525"/>
            <a:ext cx="70359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SVM Hyperparameters:</a:t>
            </a:r>
            <a:endParaRPr sz="26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600">
                <a:solidFill>
                  <a:srgbClr val="FFFFFF"/>
                </a:solidFill>
              </a:rPr>
              <a:t>Kernel (or kernel trick):</a:t>
            </a: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Linear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Radial basis function (rbf)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Polynomial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Sigmoid</a:t>
            </a:r>
            <a:endParaRPr sz="24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gamma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 (cost)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10" name="Google Shape;510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Support Vector Machine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Support Vector Machine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697400" y="1223850"/>
            <a:ext cx="7847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FFFF"/>
                </a:solidFill>
              </a:rPr>
              <a:t>G</a:t>
            </a:r>
            <a:r>
              <a:rPr b="1" lang="en" sz="2800" u="sng">
                <a:solidFill>
                  <a:srgbClr val="FFFFFF"/>
                </a:solidFill>
              </a:rPr>
              <a:t>amma</a:t>
            </a:r>
            <a:r>
              <a:rPr lang="en" sz="2800">
                <a:solidFill>
                  <a:srgbClr val="FFFFFF"/>
                </a:solidFill>
              </a:rPr>
              <a:t>: The gamma parameters can be seen as the inverse of the radius of influence of samples selected by the model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</a:rPr>
              <a:t>C (Cost)</a:t>
            </a:r>
            <a:r>
              <a:rPr lang="en" sz="2800">
                <a:solidFill>
                  <a:schemeClr val="lt1"/>
                </a:solidFill>
              </a:rPr>
              <a:t>: Penalty parameter of the error term. It also controls the trade off between smooth decision boundary and classifying the training points correctly.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40200"/>
            <a:ext cx="5369466" cy="40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Support Vector Machine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823850" y="1801050"/>
            <a:ext cx="75957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k-Nearest Neighbour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kNN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/>
        </p:nvSpPr>
        <p:spPr>
          <a:xfrm>
            <a:off x="717925" y="1247675"/>
            <a:ext cx="80733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Pros</a:t>
            </a:r>
            <a:endParaRPr b="1" sz="2200" u="sng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Very accurate models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Work well with high dimensionality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Uses only a small sample of the dataset (support vectors)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Memory efficient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</a:rPr>
              <a:t>Cons</a:t>
            </a:r>
            <a:endParaRPr b="1" sz="2200" u="sng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Large computation time with very large datasets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Bad performance when lot of noise (overlapping of classes)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8" name="Google Shape;528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Support Vector Machine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2088875" y="4495400"/>
            <a:ext cx="478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From Zero to Hero: In-Depth Support Vector Machine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</a:t>
            </a:r>
            <a:r>
              <a:rPr b="1" lang="en" sz="3000"/>
              <a:t>-Nearest Neighbours</a:t>
            </a:r>
            <a:endParaRPr b="1" sz="3000"/>
          </a:p>
        </p:txBody>
      </p:sp>
      <p:sp>
        <p:nvSpPr>
          <p:cNvPr id="181" name="Google Shape;181;p20"/>
          <p:cNvSpPr/>
          <p:nvPr/>
        </p:nvSpPr>
        <p:spPr>
          <a:xfrm>
            <a:off x="3142325" y="2885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2947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7125" y="3037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3599525" y="3570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751925" y="3189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294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056725" y="37994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837525" y="34946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3751925" y="4104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4132925" y="3342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980525" y="2808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75725" y="25802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106350" y="23516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2587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411150" y="2504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563550" y="3037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715950" y="2656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258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6020750" y="32660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334950" y="37232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715950" y="3570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2493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096950" y="2275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639750" y="2046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 flipH="1">
            <a:off x="2661375" y="1704775"/>
            <a:ext cx="14700" cy="2870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 rot="10800000">
            <a:off x="2661500" y="4561475"/>
            <a:ext cx="3992400" cy="42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0"/>
          <p:cNvSpPr/>
          <p:nvPr/>
        </p:nvSpPr>
        <p:spPr>
          <a:xfrm>
            <a:off x="4818725" y="2691075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08" name="Google Shape;208;p20"/>
          <p:cNvSpPr/>
          <p:nvPr/>
        </p:nvSpPr>
        <p:spPr>
          <a:xfrm>
            <a:off x="4437725" y="3529275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1"/>
          <p:cNvGrpSpPr/>
          <p:nvPr/>
        </p:nvGrpSpPr>
        <p:grpSpPr>
          <a:xfrm>
            <a:off x="427625" y="2352150"/>
            <a:ext cx="5189700" cy="1794000"/>
            <a:chOff x="3776175" y="1370850"/>
            <a:chExt cx="5189700" cy="1794000"/>
          </a:xfrm>
        </p:grpSpPr>
        <p:sp>
          <p:nvSpPr>
            <p:cNvPr id="214" name="Google Shape;214;p21"/>
            <p:cNvSpPr txBox="1"/>
            <p:nvPr/>
          </p:nvSpPr>
          <p:spPr>
            <a:xfrm>
              <a:off x="3776175" y="1370850"/>
              <a:ext cx="5189700" cy="17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</a:endParaRPr>
            </a:p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" sz="2400">
                  <a:solidFill>
                    <a:srgbClr val="FFFFFF"/>
                  </a:solidFill>
                </a:rPr>
                <a:t>Euclidian (</a:t>
              </a:r>
              <a:r>
                <a:rPr lang="en" sz="2400">
                  <a:solidFill>
                    <a:srgbClr val="FFFF00"/>
                  </a:solidFill>
                </a:rPr>
                <a:t>√∑(x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 - y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)</a:t>
              </a:r>
              <a:r>
                <a:rPr baseline="30000" lang="en" sz="2400">
                  <a:solidFill>
                    <a:srgbClr val="FFFF00"/>
                  </a:solidFill>
                </a:rPr>
                <a:t>2</a:t>
              </a:r>
              <a:r>
                <a:rPr lang="en" sz="2400">
                  <a:solidFill>
                    <a:srgbClr val="FFFFFF"/>
                  </a:solidFill>
                </a:rPr>
                <a:t>)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" sz="2400">
                  <a:solidFill>
                    <a:srgbClr val="FFFFFF"/>
                  </a:solidFill>
                </a:rPr>
                <a:t>Maximum ( </a:t>
              </a:r>
              <a:r>
                <a:rPr lang="en" sz="2400">
                  <a:solidFill>
                    <a:srgbClr val="FFFF00"/>
                  </a:solidFill>
                </a:rPr>
                <a:t>max(x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 - y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) </a:t>
              </a:r>
              <a:r>
                <a:rPr lang="en" sz="2400">
                  <a:solidFill>
                    <a:srgbClr val="FFFFFF"/>
                  </a:solidFill>
                </a:rPr>
                <a:t>)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" sz="2400">
                  <a:solidFill>
                    <a:srgbClr val="FFFFFF"/>
                  </a:solidFill>
                </a:rPr>
                <a:t>Manhattan ( </a:t>
              </a:r>
              <a:r>
                <a:rPr lang="en" sz="2400">
                  <a:solidFill>
                    <a:srgbClr val="FFFF00"/>
                  </a:solidFill>
                </a:rPr>
                <a:t>∑|(x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 - y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)| </a:t>
              </a:r>
              <a:r>
                <a:rPr lang="en" sz="2400">
                  <a:solidFill>
                    <a:srgbClr val="FFFFFF"/>
                  </a:solidFill>
                </a:rPr>
                <a:t>)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 flipH="1" rot="10800000">
              <a:off x="5899575" y="1579975"/>
              <a:ext cx="1038900" cy="30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" name="Google Shape;216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k-Nearest Neighbours</a:t>
            </a:r>
            <a:endParaRPr b="1" sz="3000"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4405925" y="3114300"/>
            <a:ext cx="4337832" cy="1263000"/>
            <a:chOff x="1928700" y="4742450"/>
            <a:chExt cx="5495100" cy="1263000"/>
          </a:xfrm>
        </p:grpSpPr>
        <p:sp>
          <p:nvSpPr>
            <p:cNvPr id="218" name="Google Shape;218;p21"/>
            <p:cNvSpPr txBox="1"/>
            <p:nvPr/>
          </p:nvSpPr>
          <p:spPr>
            <a:xfrm>
              <a:off x="1928700" y="4742450"/>
              <a:ext cx="5495100" cy="12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</a:rPr>
                <a:t>                        </a:t>
              </a:r>
              <a:r>
                <a:rPr lang="en" sz="2400">
                  <a:solidFill>
                    <a:srgbClr val="FFFF00"/>
                  </a:solidFill>
                </a:rPr>
                <a:t>∑(x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y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lang="en" sz="2400">
                  <a:solidFill>
                    <a:srgbClr val="FFFF00"/>
                  </a:solidFill>
                </a:rPr>
                <a:t>)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" sz="2400">
                  <a:solidFill>
                    <a:schemeClr val="lt1"/>
                  </a:solidFill>
                </a:rPr>
                <a:t>Cosine </a:t>
              </a:r>
              <a:r>
                <a:rPr lang="en" sz="2400">
                  <a:solidFill>
                    <a:srgbClr val="FFFF00"/>
                  </a:solidFill>
                </a:rPr>
                <a:t>1- </a:t>
              </a:r>
              <a:endParaRPr sz="2400">
                <a:solidFill>
                  <a:srgbClr val="FFFF00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</a:rPr>
                <a:t>                  </a:t>
              </a:r>
              <a:r>
                <a:rPr lang="en" sz="2400">
                  <a:solidFill>
                    <a:srgbClr val="FFFF00"/>
                  </a:solidFill>
                </a:rPr>
                <a:t>(√∑x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baseline="30000" lang="en" sz="2400">
                  <a:solidFill>
                    <a:srgbClr val="FFFF00"/>
                  </a:solidFill>
                </a:rPr>
                <a:t>2</a:t>
              </a:r>
              <a:r>
                <a:rPr lang="en" sz="2400">
                  <a:solidFill>
                    <a:srgbClr val="FFFF00"/>
                  </a:solidFill>
                </a:rPr>
                <a:t>)(√∑y</a:t>
              </a:r>
              <a:r>
                <a:rPr baseline="-25000" lang="en" sz="2400">
                  <a:solidFill>
                    <a:srgbClr val="FFFF00"/>
                  </a:solidFill>
                </a:rPr>
                <a:t>i</a:t>
              </a:r>
              <a:r>
                <a:rPr baseline="30000" lang="en" sz="2400">
                  <a:solidFill>
                    <a:srgbClr val="FFFF00"/>
                  </a:solidFill>
                </a:rPr>
                <a:t>2</a:t>
              </a:r>
              <a:r>
                <a:rPr lang="en" sz="2400">
                  <a:solidFill>
                    <a:srgbClr val="FFFF00"/>
                  </a:solidFill>
                </a:rPr>
                <a:t>) </a:t>
              </a:r>
              <a:endParaRPr/>
            </a:p>
          </p:txBody>
        </p:sp>
        <p:cxnSp>
          <p:nvCxnSpPr>
            <p:cNvPr id="219" name="Google Shape;219;p21"/>
            <p:cNvCxnSpPr/>
            <p:nvPr/>
          </p:nvCxnSpPr>
          <p:spPr>
            <a:xfrm>
              <a:off x="4891163" y="5554100"/>
              <a:ext cx="519000" cy="126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6005552" y="5554100"/>
              <a:ext cx="519000" cy="126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4488589" y="5415625"/>
              <a:ext cx="2323800" cy="18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1"/>
          <p:cNvSpPr txBox="1"/>
          <p:nvPr/>
        </p:nvSpPr>
        <p:spPr>
          <a:xfrm>
            <a:off x="2624225" y="1454975"/>
            <a:ext cx="4872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Distance calculation methods: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4228525" y="1864250"/>
            <a:ext cx="51897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Canberra (</a:t>
            </a:r>
            <a:r>
              <a:rPr lang="en" sz="2400">
                <a:solidFill>
                  <a:srgbClr val="FFFF00"/>
                </a:solidFill>
              </a:rPr>
              <a:t>∑(|x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|/|x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+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|)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Minkowski </a:t>
            </a:r>
            <a:r>
              <a:rPr lang="en" sz="2400">
                <a:solidFill>
                  <a:schemeClr val="lt1"/>
                </a:solidFill>
              </a:rPr>
              <a:t>( </a:t>
            </a:r>
            <a:r>
              <a:rPr lang="en" sz="2400">
                <a:solidFill>
                  <a:srgbClr val="FFFF00"/>
                </a:solidFill>
              </a:rPr>
              <a:t>(∑|(x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)|</a:t>
            </a:r>
            <a:r>
              <a:rPr baseline="30000" lang="en" sz="2400">
                <a:solidFill>
                  <a:srgbClr val="FFFF00"/>
                </a:solidFill>
              </a:rPr>
              <a:t>p</a:t>
            </a:r>
            <a:r>
              <a:rPr lang="en" sz="2400">
                <a:solidFill>
                  <a:srgbClr val="FFFF00"/>
                </a:solidFill>
              </a:rPr>
              <a:t>)</a:t>
            </a:r>
            <a:r>
              <a:rPr baseline="30000" lang="en" sz="2400">
                <a:solidFill>
                  <a:srgbClr val="FFFF00"/>
                </a:solidFill>
              </a:rPr>
              <a:t>1/p 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</a:t>
            </a:r>
            <a:r>
              <a:rPr b="1" lang="en" sz="3000"/>
              <a:t>-Nearest Neighbours</a:t>
            </a:r>
            <a:endParaRPr b="1" sz="3000"/>
          </a:p>
        </p:txBody>
      </p:sp>
      <p:sp>
        <p:nvSpPr>
          <p:cNvPr id="229" name="Google Shape;229;p22"/>
          <p:cNvSpPr/>
          <p:nvPr/>
        </p:nvSpPr>
        <p:spPr>
          <a:xfrm>
            <a:off x="2304125" y="2885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066125" y="27326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599525" y="3570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913725" y="3951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151725" y="3647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437725" y="38756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3980525" y="2808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685125" y="2046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579525" y="185130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798400" y="257175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5209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158175" y="3570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5789475" y="383940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359150" y="32129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6096950" y="2275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5520950" y="179957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 flipH="1">
            <a:off x="1823175" y="1704775"/>
            <a:ext cx="14700" cy="2870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2"/>
          <p:cNvCxnSpPr/>
          <p:nvPr/>
        </p:nvCxnSpPr>
        <p:spPr>
          <a:xfrm rot="10800000">
            <a:off x="1850600" y="4531475"/>
            <a:ext cx="4803300" cy="72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2"/>
          <p:cNvSpPr/>
          <p:nvPr/>
        </p:nvSpPr>
        <p:spPr>
          <a:xfrm>
            <a:off x="3718325" y="1818163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5210025" y="29387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49" name="Google Shape;249;p22"/>
          <p:cNvSpPr/>
          <p:nvPr/>
        </p:nvSpPr>
        <p:spPr>
          <a:xfrm>
            <a:off x="2847825" y="33197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50" name="Google Shape;250;p22"/>
          <p:cNvSpPr/>
          <p:nvPr/>
        </p:nvSpPr>
        <p:spPr>
          <a:xfrm>
            <a:off x="4295625" y="23291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6653900" y="1489400"/>
            <a:ext cx="21468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</a:t>
            </a:r>
            <a:r>
              <a:rPr b="1" lang="en" sz="3000"/>
              <a:t> = 1</a:t>
            </a:r>
            <a:endParaRPr b="1" sz="3000"/>
          </a:p>
        </p:txBody>
      </p:sp>
      <p:sp>
        <p:nvSpPr>
          <p:cNvPr id="252" name="Google Shape;252;p22"/>
          <p:cNvSpPr txBox="1"/>
          <p:nvPr/>
        </p:nvSpPr>
        <p:spPr>
          <a:xfrm>
            <a:off x="6653900" y="2046825"/>
            <a:ext cx="2146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 = 2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683075" y="2579763"/>
            <a:ext cx="2146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 = 3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/>
          <p:nvPr/>
        </p:nvSpPr>
        <p:spPr>
          <a:xfrm>
            <a:off x="1237325" y="2828050"/>
            <a:ext cx="1414200" cy="1371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269675" y="1337000"/>
            <a:ext cx="2322300" cy="2253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3633125" y="2413863"/>
            <a:ext cx="1742400" cy="1709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k-Nearest Neighbours</a:t>
            </a:r>
            <a:endParaRPr b="1" sz="3000"/>
          </a:p>
        </p:txBody>
      </p:sp>
      <p:sp>
        <p:nvSpPr>
          <p:cNvPr id="262" name="Google Shape;262;p23"/>
          <p:cNvSpPr/>
          <p:nvPr/>
        </p:nvSpPr>
        <p:spPr>
          <a:xfrm>
            <a:off x="1237325" y="2885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999325" y="27326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2532725" y="3570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846925" y="3951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84925" y="36470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370925" y="38756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2913725" y="2808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618325" y="2046825"/>
            <a:ext cx="262200" cy="247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512725" y="185130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3731600" y="257175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54150" y="2808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091375" y="35708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722675" y="3839400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5292350" y="32129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030150" y="227542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4606550" y="1799575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3"/>
          <p:cNvCxnSpPr/>
          <p:nvPr/>
        </p:nvCxnSpPr>
        <p:spPr>
          <a:xfrm flipH="1">
            <a:off x="756375" y="1704775"/>
            <a:ext cx="14700" cy="2870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/>
          <p:nvPr/>
        </p:nvCxnSpPr>
        <p:spPr>
          <a:xfrm rot="10800000">
            <a:off x="783800" y="4531475"/>
            <a:ext cx="4803300" cy="72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>
            <a:off x="2651525" y="1818163"/>
            <a:ext cx="262200" cy="247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4371825" y="30911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82" name="Google Shape;282;p23"/>
          <p:cNvSpPr/>
          <p:nvPr/>
        </p:nvSpPr>
        <p:spPr>
          <a:xfrm>
            <a:off x="1704825" y="32435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83" name="Google Shape;283;p23"/>
          <p:cNvSpPr/>
          <p:nvPr/>
        </p:nvSpPr>
        <p:spPr>
          <a:xfrm>
            <a:off x="3228825" y="2329150"/>
            <a:ext cx="3195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</a:t>
            </a:r>
            <a:endParaRPr b="1" sz="1800"/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6120500" y="1489400"/>
            <a:ext cx="21468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 = 5</a:t>
            </a:r>
            <a:endParaRPr b="1" sz="3000"/>
          </a:p>
        </p:txBody>
      </p:sp>
      <p:sp>
        <p:nvSpPr>
          <p:cNvPr id="285" name="Google Shape;285;p23"/>
          <p:cNvSpPr txBox="1"/>
          <p:nvPr/>
        </p:nvSpPr>
        <p:spPr>
          <a:xfrm>
            <a:off x="5802425" y="1704775"/>
            <a:ext cx="30402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FFFF"/>
                </a:solidFill>
              </a:rPr>
              <a:t>kNN Parameters</a:t>
            </a:r>
            <a:endParaRPr b="1" sz="2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k = # of neighbours</a:t>
            </a:r>
            <a:endParaRPr b="1"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distance = Euclidean</a:t>
            </a:r>
            <a:endParaRPr b="1" sz="22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k-Nearest Neighbours</a:t>
            </a:r>
            <a:endParaRPr b="1" sz="3000"/>
          </a:p>
        </p:txBody>
      </p:sp>
      <p:sp>
        <p:nvSpPr>
          <p:cNvPr id="291" name="Google Shape;291;p24"/>
          <p:cNvSpPr txBox="1"/>
          <p:nvPr/>
        </p:nvSpPr>
        <p:spPr>
          <a:xfrm>
            <a:off x="675775" y="1387600"/>
            <a:ext cx="7938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kNN for Regression problems</a:t>
            </a:r>
            <a:endParaRPr b="1"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Select an appropriate k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Calculate the distances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Get the mean distance for the k points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Calculate the new point on the multidimensional space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Assign the point to the y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</a:t>
            </a:r>
            <a:r>
              <a:rPr b="1" lang="en" sz="3000"/>
              <a:t>-Nearest Neighbours</a:t>
            </a:r>
            <a:endParaRPr b="1" sz="3000"/>
          </a:p>
        </p:txBody>
      </p:sp>
      <p:sp>
        <p:nvSpPr>
          <p:cNvPr id="297" name="Google Shape;297;p25"/>
          <p:cNvSpPr txBox="1"/>
          <p:nvPr/>
        </p:nvSpPr>
        <p:spPr>
          <a:xfrm>
            <a:off x="447175" y="1207150"/>
            <a:ext cx="84510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FF00"/>
                </a:solidFill>
              </a:rPr>
              <a:t>Summary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Non-parametric (do not make </a:t>
            </a:r>
            <a:r>
              <a:rPr lang="en" sz="2600">
                <a:solidFill>
                  <a:srgbClr val="FFFFFF"/>
                </a:solidFill>
              </a:rPr>
              <a:t>assumptions</a:t>
            </a:r>
            <a:r>
              <a:rPr lang="en" sz="2600">
                <a:solidFill>
                  <a:srgbClr val="FFFFFF"/>
                </a:solidFill>
              </a:rPr>
              <a:t> on the data)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kNN Algorithm is based on feature similarity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Considered a lazy algorithm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It has no explicit training phase (uses all the dataset)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kNN can be used for classification (voting) or for regression (mean, median)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</a:t>
            </a:r>
            <a:r>
              <a:rPr b="1" lang="en" sz="3000"/>
              <a:t>-Nearest Neighbours</a:t>
            </a:r>
            <a:endParaRPr b="1" sz="3000"/>
          </a:p>
        </p:txBody>
      </p:sp>
      <p:sp>
        <p:nvSpPr>
          <p:cNvPr id="303" name="Google Shape;303;p26"/>
          <p:cNvSpPr txBox="1"/>
          <p:nvPr/>
        </p:nvSpPr>
        <p:spPr>
          <a:xfrm>
            <a:off x="980575" y="1311400"/>
            <a:ext cx="74028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Pros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Useful when having small datasets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 assumptions on data distributions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Relative high accuracy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Cons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Computationally expensive 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Sensitive to outliers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Sensitive to the scale of the data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