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B Garamond"/>
      <p:regular r:id="rId16"/>
      <p:bold r:id="rId17"/>
      <p:italic r:id="rId18"/>
      <p:boldItalic r:id="rId19"/>
    </p:embeddedFont>
    <p:embeddedFont>
      <p:font typeface="Spectral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pectral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BGaramond-bold.fntdata"/><Relationship Id="rId16" Type="http://schemas.openxmlformats.org/officeDocument/2006/relationships/font" Target="fonts/EBGaramon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boldItalic.fntdata"/><Relationship Id="rId6" Type="http://schemas.openxmlformats.org/officeDocument/2006/relationships/slide" Target="slides/slide1.xml"/><Relationship Id="rId18" Type="http://schemas.openxmlformats.org/officeDocument/2006/relationships/font" Target="fonts/EB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e4b62ec1c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e4b62ec1c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e4b62ec1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e4b62ec1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c5aeef8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c5aeef8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c5aeef85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c5aeef85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c5aeef85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c5aeef85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c5aeef85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c5aeef85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e4b62ec1c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e4b62ec1c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c5aeef85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c5aeef85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c5aeef85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c5aeef85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3">
  <p:cSld name="CUSTOM_6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062925" y="3090450"/>
            <a:ext cx="25605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4">
  <p:cSld name="CUSTOM_7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6084800" y="4002600"/>
            <a:ext cx="25386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1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6117625" y="1321050"/>
            <a:ext cx="2581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2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6150475" y="2021150"/>
            <a:ext cx="2472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22" name="Google Shape;12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3">
  <p:cSld name="CUSTOM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6095750" y="2763675"/>
            <a:ext cx="2527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4">
  <p:cSld name="CUSTOM_3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64484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6106700" y="34875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5">
  <p:cSld name="CUSTOM_4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6106700" y="42114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6321377" y="1216858"/>
            <a:ext cx="2626200" cy="103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/>
          </a:p>
        </p:txBody>
      </p:sp>
      <p:sp>
        <p:nvSpPr>
          <p:cNvPr id="168" name="Google Shape;168;p18"/>
          <p:cNvSpPr/>
          <p:nvPr/>
        </p:nvSpPr>
        <p:spPr>
          <a:xfrm>
            <a:off x="6400403" y="3674087"/>
            <a:ext cx="2626200" cy="103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ד'ר תומס קרפטי</a:t>
            </a:r>
            <a:b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karpati@it4biotech.com</a:t>
            </a:r>
            <a:endParaRPr b="0"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265" y="2483928"/>
            <a:ext cx="1441956" cy="89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1">
  <p:cSld name="CUSTO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6154950" y="1321050"/>
            <a:ext cx="24684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2">
  <p:cSld name="CUSTOM_5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6095750" y="2203800"/>
            <a:ext cx="25278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363900" y="1802775"/>
            <a:ext cx="37263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F497D"/>
                </a:solidFill>
              </a:rPr>
              <a:t>Regression Models</a:t>
            </a:r>
            <a:endParaRPr b="1" sz="3600">
              <a:solidFill>
                <a:srgbClr val="1F497D"/>
              </a:solidFill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419775" y="3364625"/>
            <a:ext cx="3615600" cy="1262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3000">
                <a:solidFill>
                  <a:srgbClr val="215170"/>
                </a:solidFill>
              </a:rPr>
              <a:t>Tomas Karpati</a:t>
            </a:r>
            <a:br>
              <a:rPr b="1" i="0" lang="en" sz="15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800">
                <a:solidFill>
                  <a:srgbClr val="215170"/>
                </a:solidFill>
              </a:rPr>
              <a:t>tc.datascience</a:t>
            </a:r>
            <a:r>
              <a:rPr b="1" i="0" lang="en" sz="18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800">
                <a:solidFill>
                  <a:srgbClr val="215170"/>
                </a:solidFill>
              </a:rPr>
              <a:t>gmail</a:t>
            </a:r>
            <a:r>
              <a:rPr b="1" i="0" lang="en" sz="18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800" u="none" cap="none" strike="noStrike">
              <a:solidFill>
                <a:srgbClr val="2151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8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800" u="none" cap="none" strike="noStrike">
              <a:solidFill>
                <a:srgbClr val="2151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/>
        </p:nvSpPr>
        <p:spPr>
          <a:xfrm>
            <a:off x="453750" y="1144950"/>
            <a:ext cx="83889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>
                <a:solidFill>
                  <a:srgbClr val="00FFFF"/>
                </a:solidFill>
              </a:rPr>
              <a:t>Which metric is the best for my regression problem?</a:t>
            </a:r>
            <a:endParaRPr b="1" sz="2400" u="sng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Need a measure for how good the model performs ⇨ R</a:t>
            </a:r>
            <a:r>
              <a:rPr b="1" baseline="30000" lang="en" sz="2400">
                <a:solidFill>
                  <a:srgbClr val="FFFFFF"/>
                </a:solidFill>
              </a:rPr>
              <a:t>2</a:t>
            </a:r>
            <a:endParaRPr b="1" baseline="30000"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Only need to compare between models:</a:t>
            </a:r>
            <a:endParaRPr b="1" sz="24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Outliers are absent ⇨ MSE / RMSE</a:t>
            </a:r>
            <a:endParaRPr b="1" sz="24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Outliers are present ⇨ MAE</a:t>
            </a:r>
            <a:endParaRPr b="1" sz="24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Large difference between values of Y ⇨ RMSLE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43" name="Google Shape;243;p2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Regression Metrics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301350" y="2549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Regression Metrics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/>
        </p:nvSpPr>
        <p:spPr>
          <a:xfrm>
            <a:off x="465000" y="1221150"/>
            <a:ext cx="83778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 u="sng">
                <a:solidFill>
                  <a:srgbClr val="FFFFFF"/>
                </a:solidFill>
              </a:rPr>
              <a:t>Regression Metrics</a:t>
            </a:r>
            <a:endParaRPr b="1" sz="2800" u="sng">
              <a:solidFill>
                <a:srgbClr val="FFFFFF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Mean Squared Error (MSE)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Root Mean Squared Error (RMSE)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Mean Absolute Error (MAE)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R Squared (R²) / Adjusted R Squared (R²)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Root Mean Squared Logarithmic Error (RMSLE)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Information Criteria (AIC, BIC)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86" name="Google Shape;186;p2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Regression Metrics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/>
        </p:nvSpPr>
        <p:spPr>
          <a:xfrm>
            <a:off x="478475" y="1449750"/>
            <a:ext cx="82752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Mean Squared Error (MSE)</a:t>
            </a:r>
            <a:endParaRPr b="1" sz="24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most simple and common metric in use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Useful if we have unexpected values (very high or low) that we should care about.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Not good in presence of noise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May overestimate in both directions: may mistakenly show that a model is worst or better than it really is 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Regression Metrics</a:t>
            </a:r>
            <a:endParaRPr b="1"/>
          </a:p>
        </p:txBody>
      </p:sp>
      <p:grpSp>
        <p:nvGrpSpPr>
          <p:cNvPr id="193" name="Google Shape;193;p22"/>
          <p:cNvGrpSpPr/>
          <p:nvPr/>
        </p:nvGrpSpPr>
        <p:grpSpPr>
          <a:xfrm>
            <a:off x="5305300" y="1221150"/>
            <a:ext cx="3111000" cy="944625"/>
            <a:chOff x="5305300" y="1221150"/>
            <a:chExt cx="3111000" cy="944625"/>
          </a:xfrm>
        </p:grpSpPr>
        <p:sp>
          <p:nvSpPr>
            <p:cNvPr id="194" name="Google Shape;194;p22"/>
            <p:cNvSpPr/>
            <p:nvPr/>
          </p:nvSpPr>
          <p:spPr>
            <a:xfrm>
              <a:off x="5305300" y="1236075"/>
              <a:ext cx="3111000" cy="92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5" name="Google Shape;195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39000" y="1221150"/>
              <a:ext cx="2857483" cy="828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/>
        </p:nvSpPr>
        <p:spPr>
          <a:xfrm>
            <a:off x="402275" y="1373550"/>
            <a:ext cx="82752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Root Mean Squared Error (RMSE)</a:t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RMSE is just the square root of MSE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It behaves like MSE  and has the same problems as well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only advantage over MSE is that it make the scale of the errors to be the same as the scale of targets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Most people prefer to use MSE because it’s simpler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Regression Metrics</a:t>
            </a:r>
            <a:endParaRPr b="1"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250" y="1219200"/>
            <a:ext cx="33051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554675" y="1297350"/>
            <a:ext cx="82752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Mean Absolute Error (MAE)</a:t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</a:t>
            </a:r>
            <a:r>
              <a:rPr lang="en" sz="2400">
                <a:solidFill>
                  <a:srgbClr val="FFFFFF"/>
                </a:solidFill>
              </a:rPr>
              <a:t>s a linear score which means that all the individual differences are weighted equally in the average.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 difference of 10 between y_hat and y is twice a difference of 5.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This metric penalizes huge errors.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Less sensitive to outliers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Less commonly used than MSE and RSME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8" name="Google Shape;208;p2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Regression Metrics</a:t>
            </a:r>
            <a:endParaRPr b="1"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825" y="1142375"/>
            <a:ext cx="2703675" cy="9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/>
        </p:nvSpPr>
        <p:spPr>
          <a:xfrm>
            <a:off x="554675" y="1297350"/>
            <a:ext cx="82752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Root </a:t>
            </a:r>
            <a:r>
              <a:rPr b="1" lang="en" sz="2400">
                <a:solidFill>
                  <a:srgbClr val="FFFFFF"/>
                </a:solidFill>
              </a:rPr>
              <a:t>Mean </a:t>
            </a:r>
            <a:r>
              <a:rPr b="1" lang="en" sz="2400">
                <a:solidFill>
                  <a:srgbClr val="FFFFFF"/>
                </a:solidFill>
              </a:rPr>
              <a:t>Squared </a:t>
            </a:r>
            <a:r>
              <a:rPr b="1" lang="en" sz="2400">
                <a:solidFill>
                  <a:srgbClr val="FFFFFF"/>
                </a:solidFill>
              </a:rPr>
              <a:t>Logarithmic Error (RMSLE)</a:t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RMSLE penalizes an under-predicted estimate greater than an over-predicted estimate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This metric penalizes huge errors.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Less sensitive to outliers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Less commonly used than MSE and RSME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5" name="Google Shape;215;p2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Regression Metrics</a:t>
            </a:r>
            <a:endParaRPr b="1"/>
          </a:p>
        </p:txBody>
      </p:sp>
      <p:grpSp>
        <p:nvGrpSpPr>
          <p:cNvPr id="216" name="Google Shape;216;p25"/>
          <p:cNvGrpSpPr/>
          <p:nvPr/>
        </p:nvGrpSpPr>
        <p:grpSpPr>
          <a:xfrm>
            <a:off x="1879597" y="1968225"/>
            <a:ext cx="5230499" cy="708900"/>
            <a:chOff x="1574725" y="1815825"/>
            <a:chExt cx="6807000" cy="708900"/>
          </a:xfrm>
        </p:grpSpPr>
        <p:sp>
          <p:nvSpPr>
            <p:cNvPr id="217" name="Google Shape;217;p25"/>
            <p:cNvSpPr txBox="1"/>
            <p:nvPr/>
          </p:nvSpPr>
          <p:spPr>
            <a:xfrm>
              <a:off x="1574725" y="1815825"/>
              <a:ext cx="6807000" cy="70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EB Garamond"/>
                  <a:ea typeface="EB Garamond"/>
                  <a:cs typeface="EB Garamond"/>
                  <a:sym typeface="EB Garamond"/>
                </a:rPr>
                <a:t>RMSLE = </a:t>
              </a:r>
              <a:r>
                <a:rPr lang="en" sz="3000">
                  <a:latin typeface="EB Garamond"/>
                  <a:ea typeface="EB Garamond"/>
                  <a:cs typeface="EB Garamond"/>
                  <a:sym typeface="EB Garamond"/>
                </a:rPr>
                <a:t>√</a:t>
              </a:r>
              <a:r>
                <a:rPr lang="en" sz="2400">
                  <a:latin typeface="EB Garamond"/>
                  <a:ea typeface="EB Garamond"/>
                  <a:cs typeface="EB Garamond"/>
                  <a:sym typeface="EB Garamond"/>
                </a:rPr>
                <a:t>  ∑(log(Y + 1) - log(Y + 1))</a:t>
              </a:r>
              <a:r>
                <a:rPr baseline="30000" lang="en" sz="2400">
                  <a:latin typeface="EB Garamond"/>
                  <a:ea typeface="EB Garamond"/>
                  <a:cs typeface="EB Garamond"/>
                  <a:sym typeface="EB Garamond"/>
                </a:rPr>
                <a:t>2</a:t>
              </a:r>
              <a:endParaRPr baseline="30000" sz="2400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218" name="Google Shape;218;p25"/>
            <p:cNvCxnSpPr/>
            <p:nvPr/>
          </p:nvCxnSpPr>
          <p:spPr>
            <a:xfrm flipH="1" rot="10800000">
              <a:off x="3504651" y="1952450"/>
              <a:ext cx="4377900" cy="24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478475" y="1297350"/>
            <a:ext cx="82752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R Squared (R²)</a:t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The coefficient of determination (R²) is a metric that show us how much our model reduced the variability when compared to the simple mean of the outcome (constant baseline).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Closely related to MSE, but has the advantage of being scale-free .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It takes values between -∞ and 1. A negative value indicates that our model is worst than predicting the mean.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4" name="Google Shape;224;p2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Regression Metrics</a:t>
            </a:r>
            <a:endParaRPr b="1"/>
          </a:p>
        </p:txBody>
      </p:sp>
      <p:grpSp>
        <p:nvGrpSpPr>
          <p:cNvPr id="225" name="Google Shape;225;p26"/>
          <p:cNvGrpSpPr/>
          <p:nvPr/>
        </p:nvGrpSpPr>
        <p:grpSpPr>
          <a:xfrm>
            <a:off x="3701432" y="1066145"/>
            <a:ext cx="4711248" cy="1405404"/>
            <a:chOff x="805825" y="2895025"/>
            <a:chExt cx="5298300" cy="1673100"/>
          </a:xfrm>
        </p:grpSpPr>
        <p:sp>
          <p:nvSpPr>
            <p:cNvPr id="226" name="Google Shape;226;p26"/>
            <p:cNvSpPr txBox="1"/>
            <p:nvPr/>
          </p:nvSpPr>
          <p:spPr>
            <a:xfrm>
              <a:off x="805825" y="2895025"/>
              <a:ext cx="5298300" cy="167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		  MSE</a:t>
              </a:r>
              <a:r>
                <a:rPr b="1" baseline="-25000" lang="en" sz="1800"/>
                <a:t>model</a:t>
              </a:r>
              <a:r>
                <a:rPr b="1" lang="en" sz="1800"/>
                <a:t>	  	  1/n ∑(Y</a:t>
              </a:r>
              <a:r>
                <a:rPr b="1" baseline="-25000" lang="en" sz="1800"/>
                <a:t>i</a:t>
              </a:r>
              <a:r>
                <a:rPr b="1" lang="en" sz="1800"/>
                <a:t> - Y</a:t>
              </a:r>
              <a:r>
                <a:rPr b="1" baseline="-25000" lang="en" sz="1800"/>
                <a:t>i</a:t>
              </a:r>
              <a:r>
                <a:rPr b="1" lang="en" sz="1800"/>
                <a:t>)</a:t>
              </a:r>
              <a:r>
                <a:rPr b="1" baseline="30000" lang="en" sz="1800"/>
                <a:t>2</a:t>
              </a:r>
              <a:endParaRPr b="1" baseline="30000" sz="1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 R</a:t>
              </a:r>
              <a:r>
                <a:rPr b="1" baseline="30000" lang="en" sz="1800"/>
                <a:t>2</a:t>
              </a:r>
              <a:r>
                <a:rPr b="1" lang="en" sz="1800"/>
                <a:t> = 1 - 			      =  1 - </a:t>
              </a:r>
              <a:endParaRPr b="1" sz="1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		  MSE</a:t>
              </a:r>
              <a:r>
                <a:rPr b="1" baseline="-25000" lang="en" sz="1800"/>
                <a:t>baseline</a:t>
              </a:r>
              <a:r>
                <a:rPr b="1" lang="en" sz="1800"/>
                <a:t>		  1/n ∑(Y</a:t>
              </a:r>
              <a:r>
                <a:rPr b="1" baseline="-25000" lang="en" sz="1800"/>
                <a:t>i</a:t>
              </a:r>
              <a:r>
                <a:rPr b="1" lang="en" sz="1800"/>
                <a:t> - Y</a:t>
              </a:r>
              <a:r>
                <a:rPr b="1" baseline="-25000" lang="en" sz="1800"/>
                <a:t>i</a:t>
              </a:r>
              <a:r>
                <a:rPr b="1" lang="en" sz="1800"/>
                <a:t>)</a:t>
              </a:r>
              <a:r>
                <a:rPr b="1" baseline="30000" lang="en" sz="1800"/>
                <a:t>2</a:t>
              </a:r>
              <a:endParaRPr b="1" sz="1800"/>
            </a:p>
          </p:txBody>
        </p:sp>
        <p:sp>
          <p:nvSpPr>
            <p:cNvPr id="227" name="Google Shape;227;p26"/>
            <p:cNvSpPr txBox="1"/>
            <p:nvPr/>
          </p:nvSpPr>
          <p:spPr>
            <a:xfrm>
              <a:off x="5160720" y="3835104"/>
              <a:ext cx="3993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⎺</a:t>
              </a:r>
              <a:endParaRPr sz="1800"/>
            </a:p>
          </p:txBody>
        </p:sp>
        <p:sp>
          <p:nvSpPr>
            <p:cNvPr id="228" name="Google Shape;228;p26"/>
            <p:cNvSpPr txBox="1"/>
            <p:nvPr/>
          </p:nvSpPr>
          <p:spPr>
            <a:xfrm>
              <a:off x="5140470" y="3068400"/>
              <a:ext cx="4197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⌃</a:t>
              </a:r>
              <a:endParaRPr sz="1800"/>
            </a:p>
          </p:txBody>
        </p:sp>
        <p:cxnSp>
          <p:nvCxnSpPr>
            <p:cNvPr id="229" name="Google Shape;229;p26"/>
            <p:cNvCxnSpPr/>
            <p:nvPr/>
          </p:nvCxnSpPr>
          <p:spPr>
            <a:xfrm>
              <a:off x="2130485" y="3822339"/>
              <a:ext cx="1068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6"/>
            <p:cNvCxnSpPr/>
            <p:nvPr/>
          </p:nvCxnSpPr>
          <p:spPr>
            <a:xfrm>
              <a:off x="4368770" y="3836854"/>
              <a:ext cx="1068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/>
        </p:nvSpPr>
        <p:spPr>
          <a:xfrm>
            <a:off x="859475" y="1297350"/>
            <a:ext cx="74538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Adjusted R Squared (adj-R²)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This metric is more robust than the </a:t>
            </a:r>
            <a:r>
              <a:rPr lang="en" sz="2400">
                <a:solidFill>
                  <a:schemeClr val="lt1"/>
                </a:solidFill>
              </a:rPr>
              <a:t>R²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Is less affected by changes on the number of features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36" name="Google Shape;236;p2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Regression Metrics</a:t>
            </a:r>
            <a:endParaRPr b="1"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3429000"/>
            <a:ext cx="2680300" cy="9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