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pectral ExtraBold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ExtraBold-boldItalic.fntdata"/><Relationship Id="rId12" Type="http://schemas.openxmlformats.org/officeDocument/2006/relationships/font" Target="fonts/Spectral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a22e0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a22e0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a22e0c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a22e0c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9c4747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69c4747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9c4747e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569c4747e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5874" y="1862424"/>
            <a:ext cx="35109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R 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IV</a:t>
            </a:r>
            <a:endParaRPr b="1" sz="3600">
              <a:solidFill>
                <a:srgbClr val="07376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tc.datascience@gmail.com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Base-R Plot Functionality</a:t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1020525" y="1239375"/>
            <a:ext cx="7246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plot(x,y)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</a:t>
            </a:r>
            <a:r>
              <a:rPr lang="en" sz="2000">
                <a:solidFill>
                  <a:schemeClr val="lt1"/>
                </a:solidFill>
              </a:rPr>
              <a:t>(y ~ x, col=”red”)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x, col=z)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x, lty=”o”)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x, lwd=1.2)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x, xlim=c(10,20),ylim=c(0.3,0.7))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plot(y ~ x, main=”Title”,xlab=”x axis”,ylab=”y axis”)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lines(y ~ 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abline(v=3)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abline(h=2)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Base-R Plot Functionality</a:t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1020525" y="1239375"/>
            <a:ext cx="7246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hist(x)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hist(x, breaks=40)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boxplot(x)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boxplot(y ~ 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pie(d)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scatter.smooth(x)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pairs(df)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000">
                <a:solidFill>
                  <a:schemeClr val="lt1"/>
                </a:solidFill>
              </a:rPr>
              <a:t>ggplot2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lt1"/>
                </a:solidFill>
              </a:rPr>
              <a:t>יצירת גרפים בעזרת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24" y="2299650"/>
            <a:ext cx="1030725" cy="1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1675" y="1323250"/>
            <a:ext cx="5536649" cy="332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020525" y="1239375"/>
            <a:ext cx="7246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lt1"/>
                </a:solidFill>
              </a:rPr>
              <a:t>Grammar of Graphics Plot Library version 2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>
                <a:solidFill>
                  <a:srgbClr val="FFFFFF"/>
                </a:solidFill>
              </a:rPr>
              <a:t>1. </a:t>
            </a:r>
            <a:r>
              <a:rPr b="1" lang="en" sz="1800" u="sng">
                <a:solidFill>
                  <a:srgbClr val="FFFF00"/>
                </a:solidFill>
              </a:rPr>
              <a:t>נתונים (data)</a:t>
            </a:r>
            <a:r>
              <a:rPr lang="en" sz="1800">
                <a:solidFill>
                  <a:schemeClr val="lt1"/>
                </a:solidFill>
              </a:rPr>
              <a:t>: הנתונים שרוצים להציג בתרשים</a:t>
            </a:r>
            <a:endParaRPr sz="1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>
                <a:solidFill>
                  <a:srgbClr val="FFFFFF"/>
                </a:solidFill>
              </a:rPr>
              <a:t>2. </a:t>
            </a:r>
            <a:r>
              <a:rPr b="1" lang="en" sz="1800" u="sng">
                <a:solidFill>
                  <a:srgbClr val="FFFF00"/>
                </a:solidFill>
              </a:rPr>
              <a:t>המיפוי האסתטי (aes)</a:t>
            </a:r>
            <a:r>
              <a:rPr lang="en" sz="1800">
                <a:solidFill>
                  <a:schemeClr val="lt1"/>
                </a:solidFill>
              </a:rPr>
              <a:t>: תכונות אסתטיות: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	מיקום אופקי (x), מיקום אנכי (y), צבע, גודל</a:t>
            </a:r>
            <a:endParaRPr sz="1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>
                <a:solidFill>
                  <a:srgbClr val="FFFFFF"/>
                </a:solidFill>
              </a:rPr>
              <a:t>3. </a:t>
            </a:r>
            <a:r>
              <a:rPr b="1" lang="en" sz="1800" u="sng">
                <a:solidFill>
                  <a:srgbClr val="FFFF00"/>
                </a:solidFill>
              </a:rPr>
              <a:t>טרנספורמציות סטטיסטיות (stats)</a:t>
            </a:r>
            <a:r>
              <a:rPr lang="en" sz="1800">
                <a:solidFill>
                  <a:schemeClr val="lt1"/>
                </a:solidFill>
              </a:rPr>
              <a:t> על הנתונים: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	חלוקה לקבוצות </a:t>
            </a:r>
            <a:r>
              <a:rPr lang="en">
                <a:solidFill>
                  <a:schemeClr val="lt1"/>
                </a:solidFill>
              </a:rPr>
              <a:t>ספירת</a:t>
            </a:r>
            <a:r>
              <a:rPr lang="en" sz="1800">
                <a:solidFill>
                  <a:schemeClr val="lt1"/>
                </a:solidFill>
              </a:rPr>
              <a:t> תצפיות בשביל היסטוגרמה,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	סיכום מגמה באמצעות הוספת קו רגרסיה</a:t>
            </a:r>
            <a:endParaRPr sz="1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>
                <a:solidFill>
                  <a:srgbClr val="FFFFFF"/>
                </a:solidFill>
              </a:rPr>
              <a:t>4. </a:t>
            </a:r>
            <a:r>
              <a:rPr b="1" lang="en" sz="1800" u="sng">
                <a:solidFill>
                  <a:srgbClr val="FFFF00"/>
                </a:solidFill>
              </a:rPr>
              <a:t>האובייקטים הגאומטריים (geoms):</a:t>
            </a:r>
            <a:r>
              <a:rPr lang="en" sz="1800">
                <a:solidFill>
                  <a:schemeClr val="lt1"/>
                </a:solidFill>
              </a:rPr>
              <a:t> שמייצגים את הנתונים בתרשים: נקודות (points),קווים (lines),עמודות (bars), מצולעים (polygons)</a:t>
            </a:r>
            <a:endParaRPr sz="1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>
                <a:solidFill>
                  <a:srgbClr val="FFFFFF"/>
                </a:solidFill>
              </a:rPr>
              <a:t>5. </a:t>
            </a:r>
            <a:r>
              <a:rPr b="1" lang="en" sz="1800" u="sng">
                <a:solidFill>
                  <a:srgbClr val="FFFF00"/>
                </a:solidFill>
              </a:rPr>
              <a:t>faceting:</a:t>
            </a:r>
            <a:r>
              <a:rPr lang="en" sz="1800">
                <a:solidFill>
                  <a:schemeClr val="lt1"/>
                </a:solidFill>
              </a:rPr>
              <a:t> חלוקת גרפים לפי תכונות או קטגוריות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000">
                <a:solidFill>
                  <a:schemeClr val="lt1"/>
                </a:solidFill>
              </a:rPr>
              <a:t>ggplot2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lt1"/>
                </a:solidFill>
              </a:rPr>
              <a:t>יצירת גרפים בעזרת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1334775"/>
            <a:ext cx="6850800" cy="38088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107" name="Google Shape;107;p18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8"/>
          <p:cNvSpPr txBox="1"/>
          <p:nvPr>
            <p:ph idx="4294967295" type="subTitle"/>
          </p:nvPr>
        </p:nvSpPr>
        <p:spPr>
          <a:xfrm>
            <a:off x="239050" y="1959200"/>
            <a:ext cx="61332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תייצרו גרף מבוסס על ggplot2 המראה את היחס בין המשתנים mpg ו-wt. תצבעו לפי המשתנה cyl.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את הגרף הקודם חלקו לשלושה גרפים לפי המשתנה cyl.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תהפכו בגרף את הצירים x ו-y.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