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ectral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ce464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582ce464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2ce464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82ce464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2ce4642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82ce4642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2ce4642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82ce4642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2ce4642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82ce4642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2ce464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82ce464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.il/search?q=python+linear+regression&amp;oq=Python+linear+regression" TargetMode="External"/><Relationship Id="rId4" Type="http://schemas.openxmlformats.org/officeDocument/2006/relationships/hyperlink" Target="https://www.python-course.eu/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stackoverflow.com/questions/38641342/linear-regression-using-sklearn-prediction-not-working-data-not-fit-properly" TargetMode="External"/><Relationship Id="rId6" Type="http://schemas.openxmlformats.org/officeDocument/2006/relationships/hyperlink" Target="https://datascience.stackexchange.com/questions/8625/multivariate-linear-regression-in-python" TargetMode="External"/><Relationship Id="rId7" Type="http://schemas.openxmlformats.org/officeDocument/2006/relationships/hyperlink" Target="https://www.python.org/about/help/" TargetMode="External"/><Relationship Id="rId8" Type="http://schemas.openxmlformats.org/officeDocument/2006/relationships/hyperlink" Target="https://www.kaggle.com/discuss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356900" y="1873025"/>
            <a:ext cx="3778800" cy="103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4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 sz="4100">
                <a:solidFill>
                  <a:srgbClr val="073763"/>
                </a:solidFill>
              </a:rPr>
              <a:t> Intro</a:t>
            </a:r>
            <a:endParaRPr b="1" i="0" sz="4100" u="none" cap="none" strike="noStrike">
              <a:solidFill>
                <a:srgbClr val="073763"/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455725" y="3525900"/>
            <a:ext cx="3600600" cy="103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Tomas Karpati MD</a:t>
            </a:r>
            <a:endParaRPr b="1" sz="3000">
              <a:solidFill>
                <a:srgbClr val="07376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2904350" y="1190250"/>
            <a:ext cx="56484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פונקציות עבור רשימות:</a:t>
            </a:r>
            <a:endParaRPr sz="30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list.append(x)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list.extend(iterable)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list.insert(i, x)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list.remove(x)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list.pop([i])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list.clear()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list.index(x[, start[, end]])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list.count(x)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list.sort(key=None, reverse=False)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list.reverse()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list.copy()</a:t>
            </a:r>
            <a:endParaRPr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List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Tuple</a:t>
            </a:r>
            <a:endParaRPr b="1"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Sets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>
            <p:ph idx="4294967295" type="body"/>
          </p:nvPr>
        </p:nvSpPr>
        <p:spPr>
          <a:xfrm>
            <a:off x="2904350" y="1315575"/>
            <a:ext cx="56484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Arrays הם סוג מיוחד של רשימות בתוך רשימה:</a:t>
            </a:r>
            <a:endParaRPr sz="3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myArray = [ [ 1, 2, 3, 4] 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        [ 4, 3, 2, 1] 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        [ 5, 1, 5, 1] ]</a:t>
            </a:r>
            <a:endParaRPr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lt1"/>
                </a:solidFill>
              </a:rPr>
              <a:t>כל הפונקציות שעובדות עם רשימות עובדות עם Arrays.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List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Tuple</a:t>
            </a:r>
            <a:endParaRPr b="1"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Sets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2904350" y="1482950"/>
            <a:ext cx="5648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Tuples הינו מבנה נתונים דומה לרשימות, אך מה שמבדיל ביניהם זה חוסר היכולת לשנות אותם לאחר יצירתם (immutability).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chemeClr val="lt1"/>
                </a:solidFill>
              </a:rPr>
              <a:t>  myTuple = ( 1, 2, 3, 4, 5 )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List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Tuple</a:t>
            </a:r>
            <a:endParaRPr b="1" i="0" sz="1400" u="none" cap="none" strike="noStrike">
              <a:solidFill>
                <a:srgbClr val="FFFF00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Sets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2904350" y="1482950"/>
            <a:ext cx="5648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Set הינו מבנה לא מסודר וללא כפילויות.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  mySet = { 1, 2, 3, 4, 5 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  mySet = set(1, 2, 3, 4, 5)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List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Tuple</a:t>
            </a:r>
            <a:endParaRPr b="1"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Sets</a:t>
            </a:r>
            <a:endParaRPr b="1" i="0" sz="1400" u="none" cap="none" strike="noStrike">
              <a:solidFill>
                <a:srgbClr val="FFFF00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2904350" y="1482950"/>
            <a:ext cx="5648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chemeClr val="lt1"/>
                </a:solidFill>
              </a:rPr>
              <a:t>מילון (dictionary) מבוסס על העיקרון של זוג מפתח-ערך (Key value pair). 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chemeClr val="lt1"/>
                </a:solidFill>
              </a:rPr>
              <a:t>המפתח יכול להיות מספר או מחרוזת אותיות.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chemeClr val="lt1"/>
                </a:solidFill>
              </a:rPr>
              <a:t>הערך יכול להיות כל סוג של נתונים (נומרי, מחרוזת אותיות, רשימות או tuples.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chemeClr val="lt1"/>
                </a:solidFill>
              </a:rPr>
              <a:t>אין אפשרות לחלץ ערכים לפי אינדקס אלה רק לפי המפתח.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List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Tuple</a:t>
            </a:r>
            <a:endParaRPr b="1"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Sets</a:t>
            </a:r>
            <a:endParaRPr b="1"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Dictionary</a:t>
            </a:r>
            <a:endParaRPr b="1" i="0" sz="1400" u="none" cap="none" strike="noStrike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6992250" y="2314200"/>
            <a:ext cx="1598400" cy="1315800"/>
            <a:chOff x="456875" y="973175"/>
            <a:chExt cx="1598400" cy="1315800"/>
          </a:xfrm>
        </p:grpSpPr>
        <p:sp>
          <p:nvSpPr>
            <p:cNvPr id="189" name="Google Shape;189;p25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696250" y="1236300"/>
            <a:ext cx="61332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Create a new Jupyter Notebook and save it as “exercise 1”. Check if it was saved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Create a list with 10 numbers, 5 characters and 3 booleans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Extract the third value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Remove the last value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Insert in position 8 the character “A”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Create a tuple with 6 letters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Remove the 4th element.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Create a set for the list created in 2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Create a dictionary with 7 elements. The keys must be name of courses and the values the number of students in each course.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01350" y="263800"/>
            <a:ext cx="85413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היסטוריה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2"/>
          <p:cNvSpPr txBox="1"/>
          <p:nvPr>
            <p:ph idx="4294967295" type="body"/>
          </p:nvPr>
        </p:nvSpPr>
        <p:spPr>
          <a:xfrm>
            <a:off x="434200" y="1137275"/>
            <a:ext cx="8149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הממציא של פייתון היה גידו ואן-רוזום (Guido van Rossum) ושוחרר ב-1991.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ב-2000 שוחררה הגרסה 2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התמיכה עבור הגירסה 2.7 היה אמור להסתיים ב-2015 אך היא נדחה ל-2020. הסיבה: כמות גדולה מאוד של ספריות בגרסה זו שאינו עובד בגרסה 3.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גרסה 3 יצא לאור ב-2008. גרסה זו כוללת שינויים מבניים של הקוד ושיפורים משמעותיים מהגרסה הקודמת.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ביולי 2018 גידו ואן-רוזום פרש מתפקידו כמנהיג הכל יכול של תנועת הפיתון וכמכתיב הדרך של השפה.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522125" y="1152475"/>
            <a:ext cx="81036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קוד פתוח - אפשר להשתמש בחינם וניתן לשנות את הקוד מתי שרוצים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תמיכה רחבה של קהילת Python סביב לעולם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היא הסטנדרט (יחד עם R) בעולם ה-ML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יותר מ-150,880 פרוייקטים שונים במחסן ה-Python Package Index -</a:t>
            </a:r>
            <a:r>
              <a:rPr b="1" lang="en" sz="2200">
                <a:solidFill>
                  <a:srgbClr val="FFFFFF"/>
                </a:solidFill>
              </a:rPr>
              <a:t>PyPI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ניתן להשתמש בו בכמה צורות שונות של תכנות (object-oriented, imperative functional and procedural)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ניהול אוטומטי של הזיכרון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ניתן להשתמש בה בפיתוח מוצרים בכל מערכות הפעלה (כולל אנדרויד!)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למה Python ?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843900" y="1194200"/>
            <a:ext cx="599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rgbClr val="FFFFFF"/>
                </a:solidFill>
              </a:rPr>
              <a:t>Python Principles (or the Zen of Python)</a:t>
            </a:r>
            <a:endParaRPr b="1" sz="24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Beautiful is better than ugly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Explicit is better than implicit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Simple is better than complex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Complex is better than complicated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Readability counts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למה Python ?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302" y="3996575"/>
            <a:ext cx="2269625" cy="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איפה לקבל עזרה ב-Python 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>
            <p:ph idx="4294967295" type="subTitle"/>
          </p:nvPr>
        </p:nvSpPr>
        <p:spPr>
          <a:xfrm>
            <a:off x="1991650" y="1255900"/>
            <a:ext cx="5981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Python Documentation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גוגל</a:t>
            </a:r>
            <a:r>
              <a:rPr lang="en" sz="2400">
                <a:solidFill>
                  <a:srgbClr val="FFFF00"/>
                </a:solidFill>
              </a:rPr>
              <a:t>  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python-course.eu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StackOverflow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StackExchange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רשימות תפוצה</a:t>
            </a:r>
            <a:r>
              <a:rPr lang="en" sz="2400">
                <a:solidFill>
                  <a:schemeClr val="lt1"/>
                </a:solidFill>
              </a:rPr>
              <a:t> - </a:t>
            </a:r>
            <a:r>
              <a:rPr lang="en" sz="2400">
                <a:solidFill>
                  <a:srgbClr val="FFFFFF"/>
                </a:solidFill>
              </a:rPr>
              <a:t>comp.lang.python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 u="sng">
              <a:solidFill>
                <a:schemeClr val="lt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7050" y="1379700"/>
            <a:ext cx="1422725" cy="1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Spyder: ממשקי עבודה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225" y="864850"/>
            <a:ext cx="6730472" cy="4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Jupyter Notebook: ממשקי עבודה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0" y="833175"/>
            <a:ext cx="7249226" cy="42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3239625" y="1239375"/>
            <a:ext cx="5160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נומרי (integer,long,float)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מחרוזות (string)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בוליאני (True/False)</a:t>
            </a:r>
            <a:endParaRPr sz="3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List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Tuple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Sets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Python: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35175" y="1190250"/>
            <a:ext cx="24684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2904350" y="1315575"/>
            <a:ext cx="56484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רשימות פייתון דומות חלקית לוקטורים ב-R. ההבדל המהותי היא שב-R וקטורים יכולות להכיל רק סוג אחד של נתונים, אך בפייתון יכולות להכיל כל סוג של נתונים מעורבים.</a:t>
            </a:r>
            <a:endParaRPr sz="3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אינדקסים בפייתון מתחילים באפס.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a = [‘a’,’34’,21,True]</a:t>
            </a:r>
            <a:endParaRPr sz="3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List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Tuple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Sets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</a:rPr>
              <a:t>Dictionary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