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pectral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ExtraBold-boldItalic.fntdata"/><Relationship Id="rId25" Type="http://schemas.openxmlformats.org/officeDocument/2006/relationships/font" Target="fonts/Spectral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9c4747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569c4747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69c4747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569c4747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69c4747e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569c4747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c753b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c753b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30ada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030ada7a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9c4747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569c4747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ookdown.org/rdpeng/rprogdatascien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an.r-project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google.co.il/search?q=r+linear+regression&amp;oq=R+linear+regression" TargetMode="External"/><Relationship Id="rId4" Type="http://schemas.openxmlformats.org/officeDocument/2006/relationships/hyperlink" Target="https://www.statmethods.net/stats/regression.html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stackoverflow.com/questions/19596714/abline-not-working-with-linear-regression-model" TargetMode="External"/><Relationship Id="rId6" Type="http://schemas.openxmlformats.org/officeDocument/2006/relationships/hyperlink" Target="https://stats.stackexchange.com/questions/246522/how-to-solve-the-following-multiple-linear-regression-problem" TargetMode="External"/><Relationship Id="rId7" Type="http://schemas.openxmlformats.org/officeDocument/2006/relationships/hyperlink" Target="https://www.r-project.org/mail.html" TargetMode="External"/><Relationship Id="rId8" Type="http://schemas.openxmlformats.org/officeDocument/2006/relationships/hyperlink" Target="https://www.kaggle.com/discuss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studio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39675" y="1862425"/>
            <a:ext cx="3786000" cy="112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3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lang="en" sz="3000">
                <a:solidFill>
                  <a:srgbClr val="073763"/>
                </a:solidFill>
              </a:rPr>
              <a:t>for </a:t>
            </a:r>
            <a:endParaRPr b="1" sz="3000">
              <a:solidFill>
                <a:srgbClr val="07376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Data Science I</a:t>
            </a:r>
            <a:endParaRPr b="0" i="0" sz="3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4294967295" type="body"/>
          </p:nvPr>
        </p:nvSpPr>
        <p:spPr>
          <a:xfrm>
            <a:off x="434975" y="122850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000">
                <a:solidFill>
                  <a:schemeClr val="lt1"/>
                </a:solidFill>
              </a:rPr>
              <a:t>     Addition of matrices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	  </a:t>
            </a:r>
            <a:r>
              <a:rPr lang="en" sz="2000">
                <a:solidFill>
                  <a:srgbClr val="FFFF00"/>
                </a:solidFill>
              </a:rPr>
              <a:t>1      2			</a:t>
            </a:r>
            <a:r>
              <a:rPr lang="en" sz="2000">
                <a:solidFill>
                  <a:srgbClr val="E06666"/>
                </a:solidFill>
              </a:rPr>
              <a:t>2     0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3     4  		</a:t>
            </a:r>
            <a:r>
              <a:rPr lang="en" sz="2000">
                <a:solidFill>
                  <a:srgbClr val="E06666"/>
                </a:solidFill>
              </a:rPr>
              <a:t>1    -3</a:t>
            </a:r>
            <a:r>
              <a:rPr lang="en" sz="2000">
                <a:solidFill>
                  <a:srgbClr val="FFFF00"/>
                </a:solidFill>
              </a:rPr>
              <a:t>			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483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 flipH="1">
            <a:off x="16967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448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 flipH="1">
            <a:off x="34493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flipH="1">
            <a:off x="60401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734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991075" y="24851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991075" y="26375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0224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6988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13715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57425" y="2387125"/>
            <a:ext cx="348000" cy="369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9570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6334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774975" y="21240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9273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4142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090675" y="21370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308375" y="21240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5369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9570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26334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774975" y="26574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4916501" y="2657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4142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3090675" y="2670425"/>
            <a:ext cx="402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308375" y="2657450"/>
            <a:ext cx="837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5449901" y="2657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39600" y="383267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Subtraction of matrices: same way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641975" y="2353775"/>
            <a:ext cx="1635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450600" y="153330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 Multiplication of matrices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	  </a:t>
            </a:r>
            <a:r>
              <a:rPr lang="en" sz="2000">
                <a:solidFill>
                  <a:srgbClr val="FFFF00"/>
                </a:solidFill>
              </a:rPr>
              <a:t>1      2			</a:t>
            </a:r>
            <a:r>
              <a:rPr lang="en" sz="2000">
                <a:solidFill>
                  <a:srgbClr val="E06666"/>
                </a:solidFill>
              </a:rPr>
              <a:t>2     0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3     4  		</a:t>
            </a:r>
            <a:r>
              <a:rPr lang="en" sz="2000">
                <a:solidFill>
                  <a:srgbClr val="E06666"/>
                </a:solidFill>
              </a:rPr>
              <a:t>1    -3</a:t>
            </a:r>
            <a:r>
              <a:rPr lang="en" sz="2000">
                <a:solidFill>
                  <a:srgbClr val="FFFF00"/>
                </a:solidFill>
              </a:rPr>
              <a:t>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483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 flipH="1">
            <a:off x="16967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2448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 flipH="1">
            <a:off x="34493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 flipH="1">
            <a:off x="6725925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4734550" y="2028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991075" y="24851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991075" y="26375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9462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62260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441950" y="3213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1946475" y="24197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957075" y="2137025"/>
            <a:ext cx="837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633475" y="2060825"/>
            <a:ext cx="402300" cy="104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774975" y="2047850"/>
            <a:ext cx="140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0797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3090675" y="2060825"/>
            <a:ext cx="402300" cy="104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5501375" y="2077175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070375" y="2047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957075" y="2670425"/>
            <a:ext cx="837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774975" y="2657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003575" y="25812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460775" y="2657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5897900" y="26574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4294967295" type="body"/>
          </p:nvPr>
        </p:nvSpPr>
        <p:spPr>
          <a:xfrm>
            <a:off x="450600" y="107610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 Multiplication of matrices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	  </a:t>
            </a:r>
            <a:r>
              <a:rPr lang="en" sz="2000">
                <a:solidFill>
                  <a:srgbClr val="FFFF00"/>
                </a:solidFill>
              </a:rPr>
              <a:t>1      2			</a:t>
            </a:r>
            <a:r>
              <a:rPr lang="en" sz="2000">
                <a:solidFill>
                  <a:srgbClr val="E06666"/>
                </a:solidFill>
              </a:rPr>
              <a:t>2     0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3     4  		</a:t>
            </a:r>
            <a:r>
              <a:rPr lang="en" sz="2000">
                <a:solidFill>
                  <a:srgbClr val="E06666"/>
                </a:solidFill>
              </a:rPr>
              <a:t>1    -3</a:t>
            </a:r>
            <a:r>
              <a:rPr lang="en" sz="2000">
                <a:solidFill>
                  <a:srgbClr val="FFFF00"/>
                </a:solidFill>
              </a:rPr>
              <a:t>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</a:t>
            </a:r>
            <a:r>
              <a:rPr lang="en" sz="1800">
                <a:solidFill>
                  <a:srgbClr val="E06666"/>
                </a:solidFill>
              </a:rPr>
              <a:t>2      0              </a:t>
            </a:r>
            <a:r>
              <a:rPr lang="en" sz="1800">
                <a:solidFill>
                  <a:srgbClr val="FFFF00"/>
                </a:solidFill>
              </a:rPr>
              <a:t>  1      2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rgbClr val="E06666"/>
                </a:solidFill>
              </a:rPr>
              <a:t>         1     -3                 </a:t>
            </a:r>
            <a:r>
              <a:rPr lang="en" sz="1800">
                <a:solidFill>
                  <a:srgbClr val="FFFF00"/>
                </a:solidFill>
              </a:rPr>
              <a:t>3      4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848350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 flipH="1">
            <a:off x="1696725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2448550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 flipH="1">
            <a:off x="3449325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/>
          <p:nvPr/>
        </p:nvSpPr>
        <p:spPr>
          <a:xfrm flipH="1">
            <a:off x="6725925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734550" y="15710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3991075" y="20279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3991075" y="21803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946200" y="27560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623500" y="2729075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5398575" y="27336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1946475" y="19625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079775" y="15906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6070375" y="15906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5003575" y="21240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897900" y="22002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 flipH="1">
            <a:off x="3449325" y="3399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7106975" y="2570050"/>
            <a:ext cx="1529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24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862250" y="34194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 flipH="1">
            <a:off x="1710625" y="34194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1036300" y="4528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970975" y="3528225"/>
            <a:ext cx="8373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/>
          <p:nvPr/>
        </p:nvSpPr>
        <p:spPr>
          <a:xfrm flipH="1">
            <a:off x="970975" y="4126425"/>
            <a:ext cx="837300" cy="3696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2462450" y="34194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636500" y="4528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2647375" y="3528225"/>
            <a:ext cx="402300" cy="90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3104575" y="3528225"/>
            <a:ext cx="402300" cy="90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1960375" y="38109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4004975" y="38763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4004975" y="40287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/>
          <p:nvPr/>
        </p:nvSpPr>
        <p:spPr>
          <a:xfrm flipH="1">
            <a:off x="6816025" y="3343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4748450" y="33432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5379650" y="45282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4712675" y="3362850"/>
            <a:ext cx="1401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093675" y="3362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5591475" y="3392175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6084275" y="3362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4712675" y="3972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5017475" y="3972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5550875" y="3972450"/>
            <a:ext cx="1529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988000" y="39724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7678475" y="2757350"/>
            <a:ext cx="250200" cy="2064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5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2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idx="4294967295" type="body"/>
          </p:nvPr>
        </p:nvSpPr>
        <p:spPr>
          <a:xfrm>
            <a:off x="603000" y="1373750"/>
            <a:ext cx="82428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 Multiplication of matrices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chemeClr val="lt1"/>
                </a:solidFill>
              </a:rPr>
              <a:t>   </a:t>
            </a:r>
            <a:r>
              <a:rPr lang="en" sz="2000">
                <a:solidFill>
                  <a:srgbClr val="FFFF00"/>
                </a:solidFill>
              </a:rPr>
              <a:t>1    2	  -2		     </a:t>
            </a:r>
            <a:r>
              <a:rPr lang="en" sz="2000">
                <a:solidFill>
                  <a:srgbClr val="E06666"/>
                </a:solidFill>
              </a:rPr>
              <a:t>1   0   </a:t>
            </a:r>
            <a:r>
              <a:rPr lang="en" sz="2000">
                <a:solidFill>
                  <a:srgbClr val="FFFF00"/>
                </a:solidFill>
              </a:rPr>
              <a:t>		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                      </a:t>
            </a:r>
            <a:r>
              <a:rPr lang="en" sz="2000">
                <a:solidFill>
                  <a:srgbClr val="E06666"/>
                </a:solidFill>
              </a:rPr>
              <a:t>-1  -3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3   -4    -1		    </a:t>
            </a:r>
            <a:r>
              <a:rPr lang="en" sz="2000">
                <a:solidFill>
                  <a:srgbClr val="E06666"/>
                </a:solidFill>
              </a:rPr>
              <a:t>-2  -1 </a:t>
            </a:r>
            <a:r>
              <a:rPr lang="en" sz="2000">
                <a:solidFill>
                  <a:srgbClr val="FFFF00"/>
                </a:solidFill>
              </a:rPr>
              <a:t>	       		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000">
                <a:solidFill>
                  <a:srgbClr val="FFFF00"/>
                </a:solidFill>
              </a:rPr>
              <a:t>        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>
                <a:solidFill>
                  <a:srgbClr val="E06666"/>
                </a:solidFill>
              </a:rPr>
              <a:t> 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619750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 flipH="1">
            <a:off x="1925325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2524750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 flipH="1">
            <a:off x="3449325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/>
          <p:nvPr/>
        </p:nvSpPr>
        <p:spPr>
          <a:xfrm flipH="1">
            <a:off x="7411725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4505950" y="1875875"/>
            <a:ext cx="174000" cy="11526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3838675" y="23327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3838675" y="2485175"/>
            <a:ext cx="250200" cy="10800"/>
          </a:xfrm>
          <a:prstGeom prst="mathEqual">
            <a:avLst>
              <a:gd fmla="val 23520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1022400" y="30608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 x 3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2775900" y="3033875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3 x 2</a:t>
            </a:r>
            <a:endParaRPr b="1" i="0" sz="18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5550975" y="3038450"/>
            <a:ext cx="83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 x 2</a:t>
            </a:r>
            <a:endParaRPr b="1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2098875" y="2267350"/>
            <a:ext cx="435000" cy="3588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5232175" y="1895450"/>
            <a:ext cx="6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6527575" y="18954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5155975" y="2428850"/>
            <a:ext cx="520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6507500" y="2428850"/>
            <a:ext cx="757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872200" y="3537650"/>
            <a:ext cx="4202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(3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(3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non-conformable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883900" y="3918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(3 x 4)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(4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(3 x 2)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4484075" y="1991250"/>
            <a:ext cx="2261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5366525" y="1963475"/>
            <a:ext cx="2261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4522000" y="2500975"/>
            <a:ext cx="23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5303450" y="2459850"/>
            <a:ext cx="237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)+(-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742375" y="1928025"/>
            <a:ext cx="11934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2647375" y="1928025"/>
            <a:ext cx="402300" cy="103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742375" y="2537625"/>
            <a:ext cx="1193400" cy="36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3028375" y="1928025"/>
            <a:ext cx="402300" cy="103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883900" y="4299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(4 x 1)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(4 x 1)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non-conformable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5074900" y="3537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(2 x 5)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(5 x 5)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?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5074900" y="3918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(4 x 6)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(3 x 6)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?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5074900" y="4299650"/>
            <a:ext cx="3954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(3 x 2)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8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(2 x 1)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?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2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3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4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 txBox="1"/>
          <p:nvPr>
            <p:ph idx="4294967295" type="body"/>
          </p:nvPr>
        </p:nvSpPr>
        <p:spPr>
          <a:xfrm>
            <a:off x="3411075" y="1239375"/>
            <a:ext cx="4864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מערכים (Arrays) הם כמו מטריצות, רק שמכילים יותר משני-מימדים</a:t>
            </a:r>
            <a:endParaRPr sz="2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array(data=c(x,y,z), dim=c(5,6,4))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003" y="2441233"/>
            <a:ext cx="2981950" cy="2584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0" y="1165450"/>
            <a:ext cx="6850800" cy="39780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4"/>
          <p:cNvGrpSpPr/>
          <p:nvPr/>
        </p:nvGrpSpPr>
        <p:grpSpPr>
          <a:xfrm>
            <a:off x="7264425" y="2335950"/>
            <a:ext cx="1598400" cy="1315800"/>
            <a:chOff x="456875" y="973175"/>
            <a:chExt cx="1598400" cy="1315800"/>
          </a:xfrm>
        </p:grpSpPr>
        <p:sp>
          <p:nvSpPr>
            <p:cNvPr id="317" name="Google Shape;317;p24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24"/>
          <p:cNvSpPr txBox="1"/>
          <p:nvPr>
            <p:ph idx="4294967295" type="subTitle"/>
          </p:nvPr>
        </p:nvSpPr>
        <p:spPr>
          <a:xfrm>
            <a:off x="391450" y="140830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 u="sng">
                <a:solidFill>
                  <a:schemeClr val="lt1"/>
                </a:solidFill>
              </a:rPr>
              <a:t>תרגיל</a:t>
            </a:r>
            <a:r>
              <a:rPr lang="en" sz="24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לפתוח את ב-RStudio את הפרויקט בשם: "R-class-exercise.R"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ליצור מטריצה עם שלוש שורות ושמונה עמודות.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ליצור מטריצה עם שתי שורות וחמש עמודות.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ליצור array עם 16 שורות, 16 עמודות ושלושה מימדים.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2783425" y="1168650"/>
            <a:ext cx="5789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רשימות הם עצמים שבהם ניתן לאחסן כל סוג של עצמים אחרים, כולל גם רשימות.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 &lt;- list(a=c(1,2,3,4,5), b=c(“a”,”b”,”c”,”d”),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             q=matrix(1:6,ncol=2),z=FALSE)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n$a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n[[1]]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n[[“a”]]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0" y="1254950"/>
            <a:ext cx="6850800" cy="38886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26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342" name="Google Shape;342;p26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26"/>
          <p:cNvSpPr txBox="1"/>
          <p:nvPr>
            <p:ph idx="4294967295" type="subTitle"/>
          </p:nvPr>
        </p:nvSpPr>
        <p:spPr>
          <a:xfrm>
            <a:off x="402800" y="125495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רשימה לפי הטבלה הבאה: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לחלץ את השם של סרט השני ברשימה שיצרתם לפי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השם של הפרמטר של הכותרת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המיקום (רמה) של הפרמטר ברשימה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13" y="2190175"/>
            <a:ext cx="5651974" cy="14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2783425" y="1092450"/>
            <a:ext cx="57894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מסגרת נתונים (Data frame) הינה טבלה עם סוגים שונים של וקטורים מסודרים בעמודות (משתנים). כל שורה הינה רשומה עם ערכים עבור כל אחד של המשתנים.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361" name="Google Shape;3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125" y="2495135"/>
            <a:ext cx="5619600" cy="241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תרגול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0" y="1197200"/>
            <a:ext cx="6850800" cy="39462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28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369" name="Google Shape;369;p28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28"/>
          <p:cNvSpPr txBox="1"/>
          <p:nvPr>
            <p:ph idx="4294967295" type="subTitle"/>
          </p:nvPr>
        </p:nvSpPr>
        <p:spPr>
          <a:xfrm>
            <a:off x="391450" y="133210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לבנות מסגרת נתונים (data frame) מבוססת על הטבלה הבאה: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מה הגיל של המקרה השלישי?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כמה אנשים נשואים?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מה ממוצע הגיל של הקבוצה?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לכמה אנשים שאינם גרים בירושלים יש חיית מחמד?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תמחקו מהטבלה כל מי שמעל גיל 30.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0" y="2185625"/>
            <a:ext cx="3185850" cy="1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מבוא ל-R במדעי הנתונים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607500" y="1200150"/>
            <a:ext cx="79125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מה נלמד?</a:t>
            </a:r>
            <a:endParaRPr b="1" sz="30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למה 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תכנות בסיסית ב-R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תכנות מתקדמת ב-R, יצירת פונקציות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ניהול ומניפולציה של נתונים עם R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ויזואליזציה של נתונים ב-R</a:t>
            </a:r>
            <a:endParaRPr sz="2400"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ספר מומלץ ללימוד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R Programming for Data Science (</a:t>
            </a:r>
            <a:r>
              <a:rPr b="1" lang="en" sz="24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https://bookdown.org/rdpeng/rprogdatascience/</a:t>
            </a:r>
            <a:r>
              <a:rPr b="1" lang="en" sz="2400">
                <a:solidFill>
                  <a:schemeClr val="lt1"/>
                </a:solidFill>
              </a:rPr>
              <a:t>)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4294967295" type="body"/>
          </p:nvPr>
        </p:nvSpPr>
        <p:spPr>
          <a:xfrm>
            <a:off x="522125" y="1381075"/>
            <a:ext cx="790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קוד פתוח - אפשר להשתמש בחינם וניתן לשנות את הקוד מתי שרוצים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תמיכה רחבה של קהילת R סביב לעולם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כל תכנות הסטטיסטיקה של החברות הגדולות (SAS, IBM/SPSS, וכו') תומכות בריצת קוד R בתוך הסביבה שלהם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היא הסטנדרט (יחד עם פייטון) בעולם ה-ML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יותר מ-</a:t>
            </a:r>
            <a:r>
              <a:rPr lang="en">
                <a:solidFill>
                  <a:srgbClr val="FFFFFF"/>
                </a:solidFill>
              </a:rPr>
              <a:t>15,208</a:t>
            </a:r>
            <a:r>
              <a:rPr lang="en" sz="1800">
                <a:solidFill>
                  <a:srgbClr val="FFFFFF"/>
                </a:solidFill>
              </a:rPr>
              <a:t> ספריות רשמיות שונות במחסן ה-CRAN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ניתן להשתמש בה בפיתוח מוצרים בכל מערכות הפעלה (כולל </a:t>
            </a:r>
            <a:r>
              <a:rPr lang="en">
                <a:solidFill>
                  <a:srgbClr val="FFFFFF"/>
                </a:solidFill>
              </a:rPr>
              <a:t>אנדרואיד</a:t>
            </a:r>
            <a:r>
              <a:rPr lang="en" sz="1800">
                <a:solidFill>
                  <a:srgbClr val="FFFFFF"/>
                </a:solidFill>
              </a:rPr>
              <a:t>!)</a:t>
            </a:r>
            <a:endParaRPr sz="1800">
              <a:solidFill>
                <a:srgbClr val="FFFFFF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 CRAN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>
                <a:solidFill>
                  <a:schemeClr val="lt1"/>
                </a:solidFill>
              </a:rPr>
              <a:t>למה R ?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איפה לקבל עזרה ב-R ?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1197200"/>
            <a:ext cx="6850800" cy="39462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7242675" y="1379750"/>
            <a:ext cx="1598400" cy="1315800"/>
            <a:chOff x="456875" y="973175"/>
            <a:chExt cx="1598400" cy="1315800"/>
          </a:xfrm>
        </p:grpSpPr>
        <p:sp>
          <p:nvSpPr>
            <p:cNvPr id="86" name="Google Shape;86;p13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S.O.S</a:t>
              </a:r>
              <a:endPara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 txBox="1"/>
          <p:nvPr>
            <p:ph idx="4294967295" type="subTitle"/>
          </p:nvPr>
        </p:nvSpPr>
        <p:spPr>
          <a:xfrm>
            <a:off x="391450" y="1379750"/>
            <a:ext cx="59811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(help(ggplot2 או ggplot2?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גוגל</a:t>
            </a:r>
            <a:r>
              <a:rPr lang="en" sz="2400">
                <a:solidFill>
                  <a:srgbClr val="FFFF00"/>
                </a:solidFill>
              </a:rPr>
              <a:t>  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Quick-R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StackOverflow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StackExchange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רשימות תפוצה</a:t>
            </a:r>
            <a:r>
              <a:rPr lang="en" sz="2400">
                <a:solidFill>
                  <a:schemeClr val="lt1"/>
                </a:solidFill>
              </a:rPr>
              <a:t> - R-help / R-devel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" sz="2400" u="sng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 u="sng">
              <a:solidFill>
                <a:schemeClr val="lt1"/>
              </a:solidFill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18875" y="3051875"/>
            <a:ext cx="1422725" cy="14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2400">
                <a:solidFill>
                  <a:schemeClr val="lt1"/>
                </a:solidFill>
              </a:rPr>
              <a:t>RStudio: ממשק העבודה ב-R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99" name="Google Shape;99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28850"/>
            <a:ext cx="8839201" cy="4055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RStudio </a:t>
            </a:r>
            <a:r>
              <a:rPr b="1" lang="en" u="sng"/>
              <a:t>IDE</a:t>
            </a:r>
            <a:r>
              <a:rPr lang="en"/>
              <a:t> Functionality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925" y="1063375"/>
            <a:ext cx="6199974" cy="405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1638109" y="3416610"/>
            <a:ext cx="3150000" cy="1404300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638109" y="1634412"/>
            <a:ext cx="3150000" cy="1674300"/>
          </a:xfrm>
          <a:prstGeom prst="rect">
            <a:avLst/>
          </a:prstGeom>
          <a:solidFill>
            <a:srgbClr val="C2D59B">
              <a:alpha val="4471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SCRIPTS / DATASETS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877382" y="1580406"/>
            <a:ext cx="2736300" cy="1188300"/>
          </a:xfrm>
          <a:prstGeom prst="rect">
            <a:avLst/>
          </a:prstGeom>
          <a:solidFill>
            <a:srgbClr val="FABF8E">
              <a:alpha val="5098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ENVIRONMENT / HISTORY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860033" y="2822544"/>
            <a:ext cx="2736300" cy="1998300"/>
          </a:xfrm>
          <a:prstGeom prst="rect">
            <a:avLst/>
          </a:prstGeom>
          <a:solidFill>
            <a:srgbClr val="D99593">
              <a:alpha val="5490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3A1A62"/>
                </a:solidFill>
                <a:latin typeface="Calibri"/>
                <a:ea typeface="Calibri"/>
                <a:cs typeface="Calibri"/>
                <a:sym typeface="Calibri"/>
              </a:rPr>
              <a:t>FILES / PACKAGES / GRAPHS / HELP</a:t>
            </a:r>
            <a:endParaRPr b="1" i="0" sz="1800" u="none" cap="none" strike="noStrike">
              <a:solidFill>
                <a:srgbClr val="3A1A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918486" y="1357722"/>
            <a:ext cx="1152000" cy="324000"/>
          </a:xfrm>
          <a:prstGeom prst="roundRect">
            <a:avLst>
              <a:gd fmla="val 16667" name="adj"/>
            </a:avLst>
          </a:prstGeom>
          <a:solidFill>
            <a:srgbClr val="5F497A">
              <a:alpha val="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b="1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>
            <a:stCxn id="110" idx="1"/>
          </p:cNvCxnSpPr>
          <p:nvPr/>
        </p:nvCxnSpPr>
        <p:spPr>
          <a:xfrm rot="10800000">
            <a:off x="7452286" y="1342122"/>
            <a:ext cx="466200" cy="177600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2953050" y="1239375"/>
            <a:ext cx="5760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נומרי (integer,numeric)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מחרוזות (character)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קטגוריות (factor)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תאריכים (Date)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LcPeriod"/>
            </a:pPr>
            <a:r>
              <a:rPr lang="en" sz="3000">
                <a:solidFill>
                  <a:schemeClr val="lt1"/>
                </a:solidFill>
              </a:rPr>
              <a:t>בוליאני (TRUE/FALSE)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76175" y="26587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76175" y="33929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76175" y="41409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8100" y="1255900"/>
            <a:ext cx="6850800" cy="38886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7275300" y="2346825"/>
            <a:ext cx="1598400" cy="1315800"/>
            <a:chOff x="456875" y="973175"/>
            <a:chExt cx="1598400" cy="1315800"/>
          </a:xfrm>
        </p:grpSpPr>
        <p:sp>
          <p:nvSpPr>
            <p:cNvPr id="130" name="Google Shape;130;p17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7"/>
          <p:cNvSpPr txBox="1"/>
          <p:nvPr>
            <p:ph idx="4294967295" type="subTitle"/>
          </p:nvPr>
        </p:nvSpPr>
        <p:spPr>
          <a:xfrm>
            <a:off x="391450" y="1484500"/>
            <a:ext cx="59811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לפתוח את ה-RStudio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פרוייקט חדש בשם "R-class-exercise.R"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לפתוח R-script חדש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משתנה 'a' הכולל מספרים מ-10 עד 20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משתנה 'b' הכולל אותיות מ-d עד m.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ליצור משתנה בשם 'f' ולהוסיף בו שלושה 1 וחמישה 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להפוך 'f' לפקטור ולהגדיר 0 כ-"YES" ו-1 כ-"NO" 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לחפש עזרה עבור "objects"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להשתמש בפקודה המתוארת בעזרה. מה מקבלים?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לשמור את הקובץ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לסגור את הפרויקט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chemeClr val="lt1"/>
                </a:solidFill>
              </a:rPr>
              <a:t>R: עקרונות השפה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76150" y="11686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3181650" y="1239375"/>
            <a:ext cx="54462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Define a 3x4 matrix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matrix(x, nrow=3, ncol=4)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[ 10, 15, 20, 25,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20, 20, 20, 20,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  18, 17, 16, 15 ]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Define a 1x3 matrix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matrix(x, nrow=1, ncol=3)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[ 3, 5, 8]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76300" y="192450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76175" y="2734938"/>
            <a:ext cx="2175000" cy="572700"/>
          </a:xfrm>
          <a:prstGeom prst="parallelogram">
            <a:avLst>
              <a:gd fmla="val 50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76175" y="34691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76175" y="4217163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