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pectral ExtraBold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ectralExtraBold-boldItalic.fntdata"/><Relationship Id="rId14" Type="http://schemas.openxmlformats.org/officeDocument/2006/relationships/font" Target="fonts/Spectral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9c4747e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569c4747e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9c4747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69c4747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9c4747e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69c4747e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57172" y="1203386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415874" y="1862424"/>
            <a:ext cx="3510900" cy="112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R for </a:t>
            </a:r>
            <a:endParaRPr b="1" sz="30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Data Science II</a:t>
            </a:r>
            <a:endParaRPr b="1" sz="3600">
              <a:solidFill>
                <a:srgbClr val="073763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tc.datascience@gmail.com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3200" y="1226825"/>
            <a:ext cx="2646000" cy="590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פונקציות</a:t>
            </a:r>
            <a:r>
              <a:rPr b="1" lang="en" sz="1800">
                <a:solidFill>
                  <a:srgbClr val="FFFF00"/>
                </a:solidFill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פנימיות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3239625" y="1451200"/>
            <a:ext cx="52233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אגרגציה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מחרוזות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טרנספורמציה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סביבת עבודה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apply, sapply, lapply, tapply, mapply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76300" y="2153100"/>
            <a:ext cx="2175000" cy="711300"/>
          </a:xfrm>
          <a:prstGeom prst="parallelogram">
            <a:avLst>
              <a:gd fmla="val 255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תנאים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00100" y="3115950"/>
            <a:ext cx="2435400" cy="71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רקורסיות / לולאות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76175" y="4197900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גרפים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תרגול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0" y="1271275"/>
            <a:ext cx="6850800" cy="38724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92" name="Google Shape;92;p15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5"/>
          <p:cNvSpPr txBox="1"/>
          <p:nvPr>
            <p:ph idx="4294967295" type="subTitle"/>
          </p:nvPr>
        </p:nvSpPr>
        <p:spPr>
          <a:xfrm>
            <a:off x="0" y="1499450"/>
            <a:ext cx="67314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להשתמש טבלת נתונים בשם iris ולחשב עבור כל אחד מ</a:t>
            </a:r>
            <a:r>
              <a:rPr lang="en" sz="1800">
                <a:solidFill>
                  <a:schemeClr val="lt1"/>
                </a:solidFill>
              </a:rPr>
              <a:t>א</a:t>
            </a:r>
            <a:r>
              <a:rPr lang="en" sz="1800">
                <a:solidFill>
                  <a:schemeClr val="lt1"/>
                </a:solidFill>
              </a:rPr>
              <a:t>רבעה העמודות הראשונות את הממוצע, הערך המינימום והמקסימום.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להשתמש טבלת נתונים בשם mtcars ולבצע את החישובים הבאים: 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השורש של העמודה mpg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ה-log של העמודה disp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הערך wt בחזקת שלוש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שרשור של הערכים הבאים מחוברים עם הסימן "+".	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</a:rPr>
              <a:t>s1 &lt;- c(“age”, “gender”, “height”, “weight”)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חשבו את הממוצע של המטריצה הבאה לפי עמודה, שורה ושל המטריצה כולה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</a:rPr>
              <a:t>m1 &lt;- matrix(c(4,7,-8,3,0,-2,1,-5,12,-3,6,9), ncol=4)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3200" y="1226825"/>
            <a:ext cx="2646000" cy="590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פונקציות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פנימיות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239625" y="1451200"/>
            <a:ext cx="52233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If (condition) { &lt;do if true&gt; }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If (condition) { &lt;do if true&gt; } else { &lt;do if false&gt; }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ifelse(condition, &lt;do if true&gt;, &lt;do if false&gt;)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u="sng">
                <a:solidFill>
                  <a:schemeClr val="lt1"/>
                </a:solidFill>
              </a:rPr>
              <a:t>Examples:</a:t>
            </a:r>
            <a:endParaRPr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If (x == 3) { y = 23 } else { y = 0 }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 &lt;- ifelse( x == 3, 23, 0)</a:t>
            </a:r>
            <a:endParaRPr sz="2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76300" y="2153100"/>
            <a:ext cx="2175000" cy="711300"/>
          </a:xfrm>
          <a:prstGeom prst="parallelogram">
            <a:avLst>
              <a:gd fmla="val 255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תנאים</a:t>
            </a:r>
            <a:endParaRPr b="1" i="0" sz="1800" u="none" cap="none" strike="noStrike">
              <a:solidFill>
                <a:srgbClr val="FFFF00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00100" y="3115950"/>
            <a:ext cx="2435400" cy="71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רקורסיות / לולאות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76175" y="4197900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גרפים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3200" y="1226825"/>
            <a:ext cx="2646000" cy="590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פונקציות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פנימיות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76300" y="2153100"/>
            <a:ext cx="2175000" cy="711300"/>
          </a:xfrm>
          <a:prstGeom prst="parallelogram">
            <a:avLst>
              <a:gd fmla="val 255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תנאים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00100" y="3115950"/>
            <a:ext cx="2435400" cy="71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רקורסיות / לולאות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76175" y="4197900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גרפים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435725"/>
            <a:ext cx="5953200" cy="31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1271275"/>
            <a:ext cx="6850800" cy="38724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126" name="Google Shape;126;p18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8"/>
          <p:cNvSpPr txBox="1"/>
          <p:nvPr>
            <p:ph idx="4294967295" type="subTitle"/>
          </p:nvPr>
        </p:nvSpPr>
        <p:spPr>
          <a:xfrm>
            <a:off x="391450" y="1546450"/>
            <a:ext cx="61332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לכתוב לולאה שמדפיסה את האותיות באנגלית בסדר הפוך (מ-Z ל-A).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לכתוב לולאה שמדפיס מספרים שלמים בין 1 ל-10 באופן אקראי ולעצור כאשר המספר 8 </a:t>
            </a:r>
            <a:r>
              <a:rPr lang="en">
                <a:solidFill>
                  <a:schemeClr val="lt1"/>
                </a:solidFill>
              </a:rPr>
              <a:t>מופיע</a:t>
            </a:r>
            <a:r>
              <a:rPr lang="en" sz="1800">
                <a:solidFill>
                  <a:schemeClr val="lt1"/>
                </a:solidFill>
              </a:rPr>
              <a:t> בפעם הראשונה. תעשו זאת בשתי שיטות: פעם אחת עם לולאה for ופעם אחרת עם לולאה while. ניתן להשתמש בפונקציה sample או בפונקציה runif כדי לייצר את המספרים האקראיים.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בהינתן</a:t>
            </a:r>
            <a:r>
              <a:rPr lang="en" sz="1800">
                <a:solidFill>
                  <a:schemeClr val="lt1"/>
                </a:solidFill>
              </a:rPr>
              <a:t> שני הווקטורים הבאים, בעזרת לולאה תחברו את </a:t>
            </a:r>
            <a:r>
              <a:rPr lang="en">
                <a:solidFill>
                  <a:schemeClr val="lt1"/>
                </a:solidFill>
              </a:rPr>
              <a:t>המילים</a:t>
            </a:r>
            <a:r>
              <a:rPr lang="en" sz="1800">
                <a:solidFill>
                  <a:schemeClr val="lt1"/>
                </a:solidFill>
              </a:rPr>
              <a:t> שבהם למשפט אחת כך שכל פעם מדלגים בין הווקטורים.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</a:rPr>
              <a:t>a &lt;- c(“well”, “you”, “merged”, “vectors”, “one”)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</a:rPr>
              <a:t>b &lt;- c(“done”, “have”, “two”, “into”, “phrase”)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3200" y="1226825"/>
            <a:ext cx="2646000" cy="590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פונקציות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פנימיות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276300" y="2153100"/>
            <a:ext cx="2175000" cy="711300"/>
          </a:xfrm>
          <a:prstGeom prst="parallelogram">
            <a:avLst>
              <a:gd fmla="val 255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תנאים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00100" y="3115950"/>
            <a:ext cx="2435400" cy="71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רקורסיות / לולאות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76175" y="4197900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גרפים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025" y="1079900"/>
            <a:ext cx="43243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0" y="1377125"/>
            <a:ext cx="6850800" cy="37665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150" name="Google Shape;150;p20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0"/>
          <p:cNvSpPr txBox="1"/>
          <p:nvPr>
            <p:ph idx="4294967295" type="subTitle"/>
          </p:nvPr>
        </p:nvSpPr>
        <p:spPr>
          <a:xfrm>
            <a:off x="391450" y="1620525"/>
            <a:ext cx="61332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השתמשו</a:t>
            </a:r>
            <a:r>
              <a:rPr lang="en" sz="1800">
                <a:solidFill>
                  <a:schemeClr val="lt1"/>
                </a:solidFill>
              </a:rPr>
              <a:t> בטבלת iris כדי ליצור את הגרפים הבאים: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היסטוגרמה עבור ארבעה המשתנים הראשונים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גרף עוגה עם המשתנה Species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גרף של Petal.Length מול Petal.Width ולצבוע לפי Species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ליצור boxplot של Sepal.Length לפי Species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