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pectral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pectral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Spectral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b350b4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5b350b4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5b350b4d9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5b350b4d9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b350b4d9_1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5b350b4d9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39632a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39632a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39632a5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39632a5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39632a5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39632a5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39632a55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39632a5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b0456656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9b04566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b045665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b045665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9b04566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9b04566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b045665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b045665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b045665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b045665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9b045665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9b045665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b045665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b045665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5b350b4d9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5b350b4d9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DmpPYaQLaAe8CzQA51IIJH8sEMAl55CthauNDEXBNHQ/edit?usp=sharing" TargetMode="External"/><Relationship Id="rId4" Type="http://schemas.openxmlformats.org/officeDocument/2006/relationships/hyperlink" Target="https://drive.google.com/open?id=1pYYjgwZ_8PS1Bcmc2kRNHTL0f_rk__GCJALLs1JHPU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lpython.com/pipenv-guide/" TargetMode="External"/><Relationship Id="rId4" Type="http://schemas.openxmlformats.org/officeDocument/2006/relationships/hyperlink" Target="https://rstudio.github.io/packrat/" TargetMode="External"/><Relationship Id="rId5" Type="http://schemas.openxmlformats.org/officeDocument/2006/relationships/hyperlink" Target="https://towardsdatascience.com/docker-for-data-scientists-5732501f0ba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348525" y="1851525"/>
            <a:ext cx="3768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600">
                <a:solidFill>
                  <a:srgbClr val="1F497D"/>
                </a:solidFill>
              </a:rPr>
              <a:t>Data Science Projects</a:t>
            </a:r>
            <a:endParaRPr b="1" i="0" sz="3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/>
        </p:nvSpPr>
        <p:spPr>
          <a:xfrm>
            <a:off x="620075" y="1332100"/>
            <a:ext cx="80307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FFFFFF"/>
                </a:solidFill>
              </a:rPr>
              <a:t>Goals:</a:t>
            </a:r>
            <a:endParaRPr b="1" sz="22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Predict recurrent customers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Predict which products will sell better by seasons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Predict products preference by geographical areas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Predict customer satisfaction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Predict customer lifetime value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Predict product purchases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Product Recommendations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366750" y="142100"/>
            <a:ext cx="8407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Data Science Project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/>
        </p:nvSpPr>
        <p:spPr>
          <a:xfrm>
            <a:off x="1152675" y="2158450"/>
            <a:ext cx="7762200" cy="28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Project Protocol (</a:t>
            </a:r>
            <a:r>
              <a:rPr b="1" lang="en" sz="3000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b="1" lang="en" sz="3000">
                <a:solidFill>
                  <a:srgbClr val="FFFFFF"/>
                </a:solidFill>
              </a:rPr>
              <a:t>)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Data retrieval protocol (</a:t>
            </a:r>
            <a:r>
              <a:rPr b="1" lang="en" sz="3000">
                <a:solidFill>
                  <a:srgbClr val="00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b="1" lang="en" sz="3000">
                <a:solidFill>
                  <a:srgbClr val="FFFFFF"/>
                </a:solidFill>
              </a:rPr>
              <a:t>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66750" y="142100"/>
            <a:ext cx="8407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Data Science Project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idx="4294967295" type="body"/>
          </p:nvPr>
        </p:nvSpPr>
        <p:spPr>
          <a:xfrm>
            <a:off x="2795025" y="1239375"/>
            <a:ext cx="60612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</a:rPr>
              <a:t>Data Preparation</a:t>
            </a:r>
            <a:endParaRPr sz="30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>
                <a:solidFill>
                  <a:srgbClr val="FFFF00"/>
                </a:solidFill>
              </a:rPr>
              <a:t>Data extraction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Exploratory analysis of the data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cleansing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imputation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transformation, normalization and data engineering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82" name="Google Shape;282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Anatomy of a </a:t>
            </a:r>
            <a:r>
              <a:rPr lang="en" sz="2400">
                <a:solidFill>
                  <a:schemeClr val="lt1"/>
                </a:solidFill>
              </a:rPr>
              <a:t>DS</a:t>
            </a:r>
            <a:r>
              <a:rPr b="1" lang="en" sz="2400">
                <a:solidFill>
                  <a:schemeClr val="lt1"/>
                </a:solidFill>
              </a:rPr>
              <a:t> project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287550" y="10414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Domain Knowledge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276300" y="17212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Design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276175" y="23791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00"/>
                </a:solidFill>
              </a:rPr>
              <a:t>Data preparation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276175" y="3113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Algorithms</a:t>
            </a: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276175" y="37851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Implementation</a:t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76175" y="44709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Production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50" y="21450"/>
            <a:ext cx="8530100" cy="51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/>
        </p:nvSpPr>
        <p:spPr>
          <a:xfrm>
            <a:off x="2143950" y="4513225"/>
            <a:ext cx="3216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BoxOffice Database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912625" y="5001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912625" y="20241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1912625" y="33957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6941825" y="4239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6941825" y="15669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6941825" y="25575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6941825" y="35481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6941825" y="44625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5265425" y="6525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5265425" y="17955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265425" y="27861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5265425" y="37767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3512825" y="10335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3512825" y="21765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3512825" y="3929150"/>
            <a:ext cx="188400" cy="13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 flipH="1" rot="5400000">
            <a:off x="2859325" y="3330925"/>
            <a:ext cx="282600" cy="2176200"/>
          </a:xfrm>
          <a:prstGeom prst="bentArrow">
            <a:avLst>
              <a:gd fmla="val 33776" name="adj1"/>
              <a:gd fmla="val 27439" name="adj2"/>
              <a:gd fmla="val 50000" name="adj3"/>
              <a:gd fmla="val 1915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 rot="-5400000">
            <a:off x="4839175" y="3886050"/>
            <a:ext cx="299100" cy="1082400"/>
          </a:xfrm>
          <a:prstGeom prst="bentArrow">
            <a:avLst>
              <a:gd fmla="val 33776" name="adj1"/>
              <a:gd fmla="val 27439" name="adj2"/>
              <a:gd fmla="val 50000" name="adj3"/>
              <a:gd fmla="val 1915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/>
        </p:nvSpPr>
        <p:spPr>
          <a:xfrm>
            <a:off x="696275" y="1332100"/>
            <a:ext cx="76332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Possible Goals:</a:t>
            </a:r>
            <a:endParaRPr b="1" sz="2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 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Predict the final revenue obtained by the movie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Predict if the movie will be in the first ten places on the release year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Predict if the movie will have a revenue of at least three times its production cost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7" name="Google Shape;317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Preparation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Data Preparation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543875" y="1103500"/>
            <a:ext cx="81633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Exercise</a:t>
            </a:r>
            <a:endParaRPr b="1" sz="2400" u="sng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Fill out the data protocol including all the variables we want to include into the flat-file. Note that we want that each movie will appear only once on the final dataset.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Write the SQL script that creates the flat-file. Think about the possible use of this code in the feature for the implementation of the whole process (production).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The final flat-file table must be accessible from a table or a view in the database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247650" y="-148250"/>
            <a:ext cx="8544324" cy="5492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490100" y="1243975"/>
            <a:ext cx="67014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</a:rPr>
              <a:t>ANATOMY OF A </a:t>
            </a:r>
            <a:endParaRPr b="1" sz="48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chemeClr val="accent6"/>
                </a:solidFill>
              </a:rPr>
              <a:t>DATA SCIENCE PROJECT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Anatomy of a </a:t>
            </a:r>
            <a:r>
              <a:rPr lang="en" sz="2400">
                <a:solidFill>
                  <a:schemeClr val="lt1"/>
                </a:solidFill>
              </a:rPr>
              <a:t>DS</a:t>
            </a:r>
            <a:r>
              <a:rPr b="1" lang="en" sz="2400">
                <a:solidFill>
                  <a:schemeClr val="lt1"/>
                </a:solidFill>
              </a:rPr>
              <a:t> project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287550" y="10414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Domain Knowledge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3" name="Google Shape;193;p22"/>
          <p:cNvSpPr txBox="1"/>
          <p:nvPr>
            <p:ph idx="4294967295" type="body"/>
          </p:nvPr>
        </p:nvSpPr>
        <p:spPr>
          <a:xfrm>
            <a:off x="2656000" y="1225925"/>
            <a:ext cx="6174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Domain Knowledge:</a:t>
            </a:r>
            <a:endParaRPr sz="2200" u="sng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Which questions do we want to answer 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What is known about the problem?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How we define the outcome(s)?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What is known to influence the outcome?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Does we have any possible new knowledge that has not been in use before?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276300" y="17212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Design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76175" y="23791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Data preparation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76175" y="3113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Algorithms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76175" y="37851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Implementation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276175" y="44709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4294967295" type="body"/>
          </p:nvPr>
        </p:nvSpPr>
        <p:spPr>
          <a:xfrm>
            <a:off x="2718825" y="1315575"/>
            <a:ext cx="6183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Project Design:</a:t>
            </a:r>
            <a:endParaRPr sz="2200" u="sng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Which is the best design for our goals?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How will we define the research subjects?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How will we clean, complete and exclude the data?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How will we validate our algorithms?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Anatomy of a </a:t>
            </a:r>
            <a:r>
              <a:rPr lang="en" sz="2400">
                <a:solidFill>
                  <a:schemeClr val="lt1"/>
                </a:solidFill>
              </a:rPr>
              <a:t>DS</a:t>
            </a:r>
            <a:r>
              <a:rPr b="1" lang="en" sz="2400">
                <a:solidFill>
                  <a:schemeClr val="lt1"/>
                </a:solidFill>
              </a:rPr>
              <a:t> project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287550" y="10414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Domain Knowledge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276300" y="17212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Design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276175" y="23791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Data preparation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276175" y="3113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Algorithms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276175" y="37851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Implementation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276175" y="44709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idx="4294967295" type="body"/>
          </p:nvPr>
        </p:nvSpPr>
        <p:spPr>
          <a:xfrm>
            <a:off x="2795025" y="1239375"/>
            <a:ext cx="60612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</a:rPr>
              <a:t>Data Preparation</a:t>
            </a:r>
            <a:endParaRPr sz="30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extraction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Exploratory analysis of the data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cleansing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imputation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transformation, normalization and data engineerin</a:t>
            </a:r>
            <a:r>
              <a:rPr lang="en" sz="2400">
                <a:solidFill>
                  <a:schemeClr val="lt1"/>
                </a:solidFill>
              </a:rPr>
              <a:t>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Anatomy of a </a:t>
            </a:r>
            <a:r>
              <a:rPr lang="en" sz="2400">
                <a:solidFill>
                  <a:schemeClr val="lt1"/>
                </a:solidFill>
              </a:rPr>
              <a:t>DS</a:t>
            </a:r>
            <a:r>
              <a:rPr b="1" lang="en" sz="2400">
                <a:solidFill>
                  <a:schemeClr val="lt1"/>
                </a:solidFill>
              </a:rPr>
              <a:t> project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287550" y="10414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Domain Knowledge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76300" y="17212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Design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76175" y="23791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00"/>
                </a:solidFill>
              </a:rPr>
              <a:t>Data preparation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276175" y="3113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Algorithms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276175" y="37851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Implementation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276175" y="44709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4294967295" type="body"/>
          </p:nvPr>
        </p:nvSpPr>
        <p:spPr>
          <a:xfrm>
            <a:off x="2718825" y="1253775"/>
            <a:ext cx="61938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Algorithms:</a:t>
            </a:r>
            <a:endParaRPr sz="2200" u="sng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Unsupervised vs Supervised methods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Model validation: 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lphaLcPeriod"/>
            </a:pPr>
            <a:r>
              <a:rPr lang="en" sz="2200">
                <a:solidFill>
                  <a:schemeClr val="lt1"/>
                </a:solidFill>
              </a:rPr>
              <a:t>statistical tests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lphaLcPeriod"/>
            </a:pPr>
            <a:r>
              <a:rPr lang="en" sz="2200">
                <a:solidFill>
                  <a:schemeClr val="lt1"/>
                </a:solidFill>
              </a:rPr>
              <a:t>Partitioning of the dataset: </a:t>
            </a:r>
            <a:endParaRPr sz="2200">
              <a:solidFill>
                <a:schemeClr val="lt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romanLcPeriod"/>
            </a:pPr>
            <a:r>
              <a:rPr lang="en" sz="2200">
                <a:solidFill>
                  <a:schemeClr val="lt1"/>
                </a:solidFill>
              </a:rPr>
              <a:t>Bootstrapping</a:t>
            </a:r>
            <a:endParaRPr sz="2200">
              <a:solidFill>
                <a:schemeClr val="lt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romanLcPeriod"/>
            </a:pPr>
            <a:r>
              <a:rPr lang="en" sz="2200">
                <a:solidFill>
                  <a:schemeClr val="lt1"/>
                </a:solidFill>
              </a:rPr>
              <a:t>Cross-validation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Feature selection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Hyperparameters fine-tuning.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Anatomy of a </a:t>
            </a:r>
            <a:r>
              <a:rPr lang="en" sz="2400">
                <a:solidFill>
                  <a:schemeClr val="lt1"/>
                </a:solidFill>
              </a:rPr>
              <a:t>DS</a:t>
            </a:r>
            <a:r>
              <a:rPr b="1" lang="en" sz="2400">
                <a:solidFill>
                  <a:schemeClr val="lt1"/>
                </a:solidFill>
              </a:rPr>
              <a:t> project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287550" y="10414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Domain Knowledge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276300" y="17212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Design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76175" y="23791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Data preparation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276175" y="3113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Algorithms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76175" y="37851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Implementation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276175" y="44709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Production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idx="4294967295" type="body"/>
          </p:nvPr>
        </p:nvSpPr>
        <p:spPr>
          <a:xfrm>
            <a:off x="2871225" y="1315575"/>
            <a:ext cx="57222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Implementation:</a:t>
            </a:r>
            <a:endParaRPr sz="2200" u="sng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Selection of the best models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Model ensembling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Testing models in a new unseen dataset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Adaptation of the models to the real  needs 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Anatomy of a </a:t>
            </a:r>
            <a:r>
              <a:rPr lang="en" sz="2400">
                <a:solidFill>
                  <a:schemeClr val="lt1"/>
                </a:solidFill>
              </a:rPr>
              <a:t>DS</a:t>
            </a:r>
            <a:r>
              <a:rPr b="1" lang="en" sz="2400">
                <a:solidFill>
                  <a:schemeClr val="lt1"/>
                </a:solidFill>
              </a:rPr>
              <a:t> project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87550" y="10414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Domain Knowledge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76300" y="17212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Design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76175" y="23791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Data preparation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276175" y="3113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Algorithms</a:t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76175" y="37851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76175" y="44709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4294967295" type="body"/>
          </p:nvPr>
        </p:nvSpPr>
        <p:spPr>
          <a:xfrm>
            <a:off x="2795025" y="1163175"/>
            <a:ext cx="58830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Production:</a:t>
            </a:r>
            <a:endParaRPr sz="2200" u="sng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Inserting the models into production systems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Incorporation of the model results into the business logic.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Training employees on the interpretation of the predictions.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Consequences of using the models on policy / ethics issues. 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2" name="Google Shape;252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Anatomy of a </a:t>
            </a:r>
            <a:r>
              <a:rPr lang="en" sz="2400">
                <a:solidFill>
                  <a:schemeClr val="lt1"/>
                </a:solidFill>
              </a:rPr>
              <a:t>DS</a:t>
            </a:r>
            <a:r>
              <a:rPr b="1" lang="en" sz="2400">
                <a:solidFill>
                  <a:schemeClr val="lt1"/>
                </a:solidFill>
              </a:rPr>
              <a:t> project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287550" y="10414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Domain Knowledge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276300" y="17212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Design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76175" y="23791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Data preparation</a:t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276175" y="3113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Algorithms</a:t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276175" y="37851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Implementation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276175" y="4470974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Production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569625" y="1142025"/>
            <a:ext cx="81351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What’s next?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lt1"/>
                </a:solidFill>
              </a:rPr>
              <a:t>Reproducibility</a:t>
            </a:r>
            <a:endParaRPr b="1" sz="2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Containerize your environment: use </a:t>
            </a:r>
            <a:r>
              <a:rPr lang="en" sz="18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pipenv</a:t>
            </a:r>
            <a:r>
              <a:rPr lang="en" sz="1800">
                <a:solidFill>
                  <a:schemeClr val="lt1"/>
                </a:solidFill>
              </a:rPr>
              <a:t> (python), </a:t>
            </a:r>
            <a:r>
              <a:rPr lang="en" sz="18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packrat</a:t>
            </a:r>
            <a:r>
              <a:rPr lang="en" sz="1800">
                <a:solidFill>
                  <a:schemeClr val="lt1"/>
                </a:solidFill>
              </a:rPr>
              <a:t> (R), </a:t>
            </a:r>
            <a:r>
              <a:rPr lang="en" sz="1800" u="sng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Docker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FFFFFF"/>
                </a:solidFill>
              </a:rPr>
              <a:t>Building a flat file --- What is the goal?</a:t>
            </a:r>
            <a:endParaRPr b="1" sz="22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FFFFFF"/>
                </a:solidFill>
              </a:rPr>
              <a:t>What will our model predict?</a:t>
            </a:r>
            <a:endParaRPr b="1" sz="22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FFFFFF"/>
                </a:solidFill>
              </a:rPr>
              <a:t>What type of data we need for answering our problem?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366750" y="142100"/>
            <a:ext cx="8407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Data Science Project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