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Spectral ExtraBold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ExtraBold-boldItalic.fntdata"/><Relationship Id="rId25" Type="http://schemas.openxmlformats.org/officeDocument/2006/relationships/font" Target="fonts/Spectral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c414759f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6c414759f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c414759f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6c414759f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c414759f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6c414759f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c414759f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c414759f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c414759f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c414759f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c414759f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c414759f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c414759f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c414759f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c414759f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c414759f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c414759f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6c414759f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c414759f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6c414759f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ccba22d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5ccba22d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5ccba22d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5ccba22d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5d3b1fa7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5d3b1fa7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c414759f6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c414759f6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c414759f6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c414759f6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c414759f6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c414759f6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c414759f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6c414759f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c414759f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6c414759f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2">
  <p:cSld name="CUSTOM_5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6095750" y="2203800"/>
            <a:ext cx="25278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3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6062925" y="3090450"/>
            <a:ext cx="25605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4">
  <p:cSld name="CUSTOM_7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084800" y="4002600"/>
            <a:ext cx="25386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1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6117625" y="1321050"/>
            <a:ext cx="2581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2">
  <p:cSld name="CUSTOM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6150475" y="2021150"/>
            <a:ext cx="2472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3">
  <p:cSld name="CUSTOM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6095750" y="2763675"/>
            <a:ext cx="2527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4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64484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6106700" y="34875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5">
  <p:cSld name="CUSTOM_4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6106700" y="42114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 1">
  <p:cSld name="SECTION_HEADER_1_1_1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1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6154950" y="1321050"/>
            <a:ext cx="24684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0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66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22.png"/><Relationship Id="rId6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6.png"/><Relationship Id="rId8" Type="http://schemas.openxmlformats.org/officeDocument/2006/relationships/image" Target="../media/image57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33.png"/><Relationship Id="rId13" Type="http://schemas.openxmlformats.org/officeDocument/2006/relationships/image" Target="../media/image40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Relationship Id="rId5" Type="http://schemas.openxmlformats.org/officeDocument/2006/relationships/image" Target="../media/image46.png"/><Relationship Id="rId6" Type="http://schemas.openxmlformats.org/officeDocument/2006/relationships/image" Target="../media/image31.png"/><Relationship Id="rId7" Type="http://schemas.openxmlformats.org/officeDocument/2006/relationships/image" Target="../media/image36.png"/><Relationship Id="rId8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Relationship Id="rId5" Type="http://schemas.openxmlformats.org/officeDocument/2006/relationships/image" Target="../media/image47.png"/><Relationship Id="rId6" Type="http://schemas.openxmlformats.org/officeDocument/2006/relationships/image" Target="../media/image44.png"/><Relationship Id="rId7" Type="http://schemas.openxmlformats.org/officeDocument/2006/relationships/image" Target="../media/image49.png"/><Relationship Id="rId8" Type="http://schemas.openxmlformats.org/officeDocument/2006/relationships/image" Target="../media/image4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2.png"/><Relationship Id="rId4" Type="http://schemas.openxmlformats.org/officeDocument/2006/relationships/image" Target="../media/image51.png"/><Relationship Id="rId5" Type="http://schemas.openxmlformats.org/officeDocument/2006/relationships/image" Target="../media/image53.png"/><Relationship Id="rId6" Type="http://schemas.openxmlformats.org/officeDocument/2006/relationships/image" Target="../media/image65.png"/><Relationship Id="rId7" Type="http://schemas.openxmlformats.org/officeDocument/2006/relationships/image" Target="../media/image6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6.png"/><Relationship Id="rId4" Type="http://schemas.openxmlformats.org/officeDocument/2006/relationships/image" Target="../media/image54.png"/><Relationship Id="rId5" Type="http://schemas.openxmlformats.org/officeDocument/2006/relationships/image" Target="../media/image50.png"/><Relationship Id="rId6" Type="http://schemas.openxmlformats.org/officeDocument/2006/relationships/image" Target="../media/image59.png"/><Relationship Id="rId7" Type="http://schemas.openxmlformats.org/officeDocument/2006/relationships/image" Target="../media/image55.png"/><Relationship Id="rId8" Type="http://schemas.openxmlformats.org/officeDocument/2006/relationships/image" Target="../media/image6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8.png"/><Relationship Id="rId4" Type="http://schemas.openxmlformats.org/officeDocument/2006/relationships/image" Target="../media/image62.png"/><Relationship Id="rId5" Type="http://schemas.openxmlformats.org/officeDocument/2006/relationships/image" Target="../media/image60.png"/><Relationship Id="rId6" Type="http://schemas.openxmlformats.org/officeDocument/2006/relationships/image" Target="../media/image6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67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/>
          <p:nvPr/>
        </p:nvSpPr>
        <p:spPr>
          <a:xfrm>
            <a:off x="558399" y="3473000"/>
            <a:ext cx="3304800" cy="107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2700">
                <a:solidFill>
                  <a:srgbClr val="073763"/>
                </a:solidFill>
              </a:rPr>
              <a:t>Tomas Karpati MD</a:t>
            </a:r>
            <a:br>
              <a:rPr b="1" i="0" lang="en" sz="15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73763"/>
                </a:solidFill>
              </a:rPr>
              <a:t>tc.datascience</a:t>
            </a: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lang="en" sz="1600">
                <a:solidFill>
                  <a:srgbClr val="073763"/>
                </a:solidFill>
              </a:rPr>
              <a:t>gmail</a:t>
            </a: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348525" y="1775325"/>
            <a:ext cx="37686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600">
                <a:solidFill>
                  <a:srgbClr val="1F497D"/>
                </a:solidFill>
              </a:rPr>
              <a:t>Exploratory Data Analysis</a:t>
            </a:r>
            <a:endParaRPr b="1" i="0" sz="3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/>
        </p:nvSpPr>
        <p:spPr>
          <a:xfrm>
            <a:off x="605975" y="175175"/>
            <a:ext cx="80196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1" lang="en" sz="3000">
                <a:solidFill>
                  <a:srgbClr val="FFFFFF"/>
                </a:solidFill>
              </a:rPr>
              <a:t>Visualization - Categorical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48900" y="1286600"/>
            <a:ext cx="1825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Pie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448900" y="2277200"/>
            <a:ext cx="1825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00"/>
                </a:solidFill>
              </a:rPr>
              <a:t>Barchart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448900" y="3267800"/>
            <a:ext cx="1825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Pyramid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448900" y="4258400"/>
            <a:ext cx="1825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Mosaic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31"/>
          <p:cNvGrpSpPr/>
          <p:nvPr/>
        </p:nvGrpSpPr>
        <p:grpSpPr>
          <a:xfrm>
            <a:off x="3010325" y="1109800"/>
            <a:ext cx="5246986" cy="3756113"/>
            <a:chOff x="3048000" y="1119200"/>
            <a:chExt cx="5246986" cy="3756113"/>
          </a:xfrm>
        </p:grpSpPr>
        <p:pic>
          <p:nvPicPr>
            <p:cNvPr id="284" name="Google Shape;284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96100" y="1687325"/>
              <a:ext cx="1398875" cy="213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48000" y="1119200"/>
              <a:ext cx="1524500" cy="1531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92800" y="1119200"/>
              <a:ext cx="2143785" cy="1531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048000" y="2650475"/>
              <a:ext cx="1957850" cy="117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56875" y="1119200"/>
              <a:ext cx="1538111" cy="1531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957600" y="2674838"/>
              <a:ext cx="1915575" cy="114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048000" y="3846375"/>
              <a:ext cx="2350350" cy="1020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331562" y="3852700"/>
              <a:ext cx="1114987" cy="102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3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896100" y="3850176"/>
              <a:ext cx="1398875" cy="1025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19000" y="3852700"/>
              <a:ext cx="1454185" cy="1020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/>
        </p:nvSpPr>
        <p:spPr>
          <a:xfrm>
            <a:off x="605975" y="175175"/>
            <a:ext cx="80196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1" lang="en" sz="3000">
                <a:solidFill>
                  <a:srgbClr val="FFFFFF"/>
                </a:solidFill>
              </a:rPr>
              <a:t>Visualization - Categorical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448900" y="1286600"/>
            <a:ext cx="1825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Pie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448900" y="2277200"/>
            <a:ext cx="1825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Barchart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448900" y="3267800"/>
            <a:ext cx="1825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00"/>
                </a:solidFill>
              </a:rPr>
              <a:t>Pyramid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448900" y="4258400"/>
            <a:ext cx="1825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Mosaic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p32"/>
          <p:cNvGrpSpPr/>
          <p:nvPr/>
        </p:nvGrpSpPr>
        <p:grpSpPr>
          <a:xfrm>
            <a:off x="3194350" y="1286597"/>
            <a:ext cx="4940186" cy="3386254"/>
            <a:chOff x="2813350" y="1210397"/>
            <a:chExt cx="4940186" cy="3386254"/>
          </a:xfrm>
        </p:grpSpPr>
        <p:pic>
          <p:nvPicPr>
            <p:cNvPr id="304" name="Google Shape;304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3350" y="1210400"/>
              <a:ext cx="1605075" cy="16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86075" y="1210400"/>
              <a:ext cx="1867452" cy="160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13350" y="2815475"/>
              <a:ext cx="2562225" cy="178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75575" y="2815475"/>
              <a:ext cx="2377961" cy="178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418422" y="1210397"/>
              <a:ext cx="1605075" cy="1605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/>
        </p:nvSpPr>
        <p:spPr>
          <a:xfrm>
            <a:off x="605975" y="175175"/>
            <a:ext cx="80196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1" lang="en" sz="3000">
                <a:solidFill>
                  <a:srgbClr val="FFFFFF"/>
                </a:solidFill>
              </a:rPr>
              <a:t>Visualization - Categorical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448900" y="1286600"/>
            <a:ext cx="1825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Pie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448900" y="2277200"/>
            <a:ext cx="1825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Barchart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448900" y="3267800"/>
            <a:ext cx="1825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Pyramid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448900" y="4258400"/>
            <a:ext cx="1825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00"/>
                </a:solidFill>
              </a:rPr>
              <a:t>Mosaic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33"/>
          <p:cNvGrpSpPr/>
          <p:nvPr/>
        </p:nvGrpSpPr>
        <p:grpSpPr>
          <a:xfrm>
            <a:off x="3112900" y="1292375"/>
            <a:ext cx="5115345" cy="3391200"/>
            <a:chOff x="2808100" y="1216175"/>
            <a:chExt cx="5115345" cy="3391200"/>
          </a:xfrm>
        </p:grpSpPr>
        <p:pic>
          <p:nvPicPr>
            <p:cNvPr id="319" name="Google Shape;319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13175" y="2483000"/>
              <a:ext cx="2605761" cy="212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08100" y="1216175"/>
              <a:ext cx="2200695" cy="1571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08795" y="1216175"/>
              <a:ext cx="2914650" cy="1571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08100" y="2788100"/>
              <a:ext cx="2505075" cy="1819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/>
        </p:nvSpPr>
        <p:spPr>
          <a:xfrm>
            <a:off x="304400" y="255550"/>
            <a:ext cx="8578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Data Visualization - Numeric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426675" y="1185213"/>
            <a:ext cx="1946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2400">
                <a:solidFill>
                  <a:srgbClr val="FFFF00"/>
                </a:solidFill>
              </a:rPr>
              <a:t>Line</a:t>
            </a:r>
            <a:endParaRPr b="1" i="0" sz="2400" u="none" cap="none" strike="noStrike">
              <a:solidFill>
                <a:srgbClr val="FFFF00"/>
              </a:solidFill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426675" y="1936725"/>
            <a:ext cx="1946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Scatter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396725" y="3463675"/>
            <a:ext cx="1946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Boxplot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380600" y="4234325"/>
            <a:ext cx="1946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Heatmap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396725" y="2747163"/>
            <a:ext cx="19464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Density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p34"/>
          <p:cNvGrpSpPr/>
          <p:nvPr/>
        </p:nvGrpSpPr>
        <p:grpSpPr>
          <a:xfrm>
            <a:off x="2906475" y="1550350"/>
            <a:ext cx="5611550" cy="2665000"/>
            <a:chOff x="2906475" y="1245550"/>
            <a:chExt cx="5611550" cy="2665000"/>
          </a:xfrm>
        </p:grpSpPr>
        <p:pic>
          <p:nvPicPr>
            <p:cNvPr id="334" name="Google Shape;334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06475" y="1245550"/>
              <a:ext cx="1501625" cy="1501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08100" y="1245550"/>
              <a:ext cx="2502700" cy="1501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7400" y="1245550"/>
              <a:ext cx="2140614" cy="1501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906475" y="2747175"/>
              <a:ext cx="1786825" cy="1163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693300" y="2747175"/>
              <a:ext cx="1963615" cy="1163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3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656925" y="2747175"/>
              <a:ext cx="1861100" cy="1163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/>
          <p:nvPr/>
        </p:nvSpPr>
        <p:spPr>
          <a:xfrm>
            <a:off x="304400" y="255550"/>
            <a:ext cx="8578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Data Visualization - Numeric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5"/>
          <p:cNvSpPr txBox="1"/>
          <p:nvPr/>
        </p:nvSpPr>
        <p:spPr>
          <a:xfrm>
            <a:off x="426675" y="1185213"/>
            <a:ext cx="1946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Line</a:t>
            </a:r>
            <a:endParaRPr b="1" i="0" sz="2400" u="none" cap="none" strike="noStrike">
              <a:solidFill>
                <a:srgbClr val="FFFFFF"/>
              </a:solidFill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426675" y="1936725"/>
            <a:ext cx="1946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00"/>
                </a:solidFill>
              </a:rPr>
              <a:t>Scatter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396725" y="3463675"/>
            <a:ext cx="1946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Boxplot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5"/>
          <p:cNvSpPr txBox="1"/>
          <p:nvPr/>
        </p:nvSpPr>
        <p:spPr>
          <a:xfrm>
            <a:off x="380600" y="4234325"/>
            <a:ext cx="1946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Heatmap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5"/>
          <p:cNvSpPr txBox="1"/>
          <p:nvPr/>
        </p:nvSpPr>
        <p:spPr>
          <a:xfrm>
            <a:off x="396725" y="2747163"/>
            <a:ext cx="19464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Density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35"/>
          <p:cNvGrpSpPr/>
          <p:nvPr/>
        </p:nvGrpSpPr>
        <p:grpSpPr>
          <a:xfrm>
            <a:off x="2906475" y="1245550"/>
            <a:ext cx="5684415" cy="3569350"/>
            <a:chOff x="2906475" y="1245550"/>
            <a:chExt cx="5684415" cy="3569350"/>
          </a:xfrm>
        </p:grpSpPr>
        <p:pic>
          <p:nvPicPr>
            <p:cNvPr id="351" name="Google Shape;35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15101" y="2420225"/>
              <a:ext cx="1900901" cy="15841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06475" y="1245550"/>
              <a:ext cx="2129325" cy="132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35800" y="1245550"/>
              <a:ext cx="1771713" cy="132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07525" y="1245550"/>
              <a:ext cx="1771725" cy="13270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906475" y="2572625"/>
              <a:ext cx="1708620" cy="14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516000" y="3890475"/>
              <a:ext cx="1234147" cy="924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516000" y="2572625"/>
              <a:ext cx="2063250" cy="14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3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flipH="1" rot="10800000">
              <a:off x="2906475" y="3996475"/>
              <a:ext cx="1150400" cy="80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3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052894" y="3996469"/>
              <a:ext cx="1475125" cy="818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528025" y="3996475"/>
              <a:ext cx="981063" cy="80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3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757050" y="3996475"/>
              <a:ext cx="833840" cy="818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 txBox="1"/>
          <p:nvPr/>
        </p:nvSpPr>
        <p:spPr>
          <a:xfrm>
            <a:off x="304400" y="255550"/>
            <a:ext cx="8578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Data Visualization - Numeric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6"/>
          <p:cNvSpPr txBox="1"/>
          <p:nvPr/>
        </p:nvSpPr>
        <p:spPr>
          <a:xfrm>
            <a:off x="426675" y="1185213"/>
            <a:ext cx="1946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Line</a:t>
            </a:r>
            <a:endParaRPr b="1" i="0" sz="2400" u="none" cap="none" strike="noStrike">
              <a:solidFill>
                <a:srgbClr val="FFFFFF"/>
              </a:solidFill>
            </a:endParaRPr>
          </a:p>
        </p:txBody>
      </p:sp>
      <p:sp>
        <p:nvSpPr>
          <p:cNvPr id="368" name="Google Shape;368;p36"/>
          <p:cNvSpPr txBox="1"/>
          <p:nvPr/>
        </p:nvSpPr>
        <p:spPr>
          <a:xfrm>
            <a:off x="426675" y="1936725"/>
            <a:ext cx="1946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Scatter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6"/>
          <p:cNvSpPr txBox="1"/>
          <p:nvPr/>
        </p:nvSpPr>
        <p:spPr>
          <a:xfrm>
            <a:off x="396725" y="3463675"/>
            <a:ext cx="1946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Boxplot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6"/>
          <p:cNvSpPr txBox="1"/>
          <p:nvPr/>
        </p:nvSpPr>
        <p:spPr>
          <a:xfrm>
            <a:off x="380600" y="4234325"/>
            <a:ext cx="1946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Heatmap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396725" y="2747163"/>
            <a:ext cx="19464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00"/>
                </a:solidFill>
              </a:rPr>
              <a:t>Density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" name="Google Shape;372;p36"/>
          <p:cNvGrpSpPr/>
          <p:nvPr/>
        </p:nvGrpSpPr>
        <p:grpSpPr>
          <a:xfrm>
            <a:off x="2982675" y="1474150"/>
            <a:ext cx="5459184" cy="2893975"/>
            <a:chOff x="2830275" y="1245550"/>
            <a:chExt cx="5459184" cy="2893975"/>
          </a:xfrm>
        </p:grpSpPr>
        <p:pic>
          <p:nvPicPr>
            <p:cNvPr id="373" name="Google Shape;373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30275" y="1245550"/>
              <a:ext cx="1595130" cy="1277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25401" y="1245550"/>
              <a:ext cx="1788325" cy="1277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13725" y="1245550"/>
              <a:ext cx="2075734" cy="1277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30275" y="2522925"/>
              <a:ext cx="1595125" cy="16165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425400" y="2522925"/>
              <a:ext cx="2254731" cy="161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3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131175" y="2522925"/>
              <a:ext cx="2158272" cy="161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9" name="Google Shape;379;p3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/>
          <p:nvPr/>
        </p:nvSpPr>
        <p:spPr>
          <a:xfrm>
            <a:off x="304400" y="255550"/>
            <a:ext cx="8578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Data Visualization - Numeric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426675" y="1185213"/>
            <a:ext cx="1946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Line</a:t>
            </a:r>
            <a:endParaRPr b="1" i="0" sz="2400" u="none" cap="none" strike="noStrike">
              <a:solidFill>
                <a:srgbClr val="FFFFFF"/>
              </a:solidFill>
            </a:endParaRPr>
          </a:p>
        </p:txBody>
      </p:sp>
      <p:sp>
        <p:nvSpPr>
          <p:cNvPr id="386" name="Google Shape;386;p37"/>
          <p:cNvSpPr txBox="1"/>
          <p:nvPr/>
        </p:nvSpPr>
        <p:spPr>
          <a:xfrm>
            <a:off x="426675" y="1936725"/>
            <a:ext cx="1946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Scatter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7"/>
          <p:cNvSpPr txBox="1"/>
          <p:nvPr/>
        </p:nvSpPr>
        <p:spPr>
          <a:xfrm>
            <a:off x="396725" y="3463675"/>
            <a:ext cx="1946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00"/>
                </a:solidFill>
              </a:rPr>
              <a:t>Boxplot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7"/>
          <p:cNvSpPr txBox="1"/>
          <p:nvPr/>
        </p:nvSpPr>
        <p:spPr>
          <a:xfrm>
            <a:off x="380600" y="4234325"/>
            <a:ext cx="1946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Heatmap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7"/>
          <p:cNvSpPr txBox="1"/>
          <p:nvPr/>
        </p:nvSpPr>
        <p:spPr>
          <a:xfrm>
            <a:off x="396725" y="2747163"/>
            <a:ext cx="19464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Density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275" y="1245550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0275" y="2747175"/>
            <a:ext cx="3028950" cy="1887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225" y="1245550"/>
            <a:ext cx="259110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9225" y="3293425"/>
            <a:ext cx="1206325" cy="13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65550" y="3293425"/>
            <a:ext cx="1384775" cy="13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/>
          <p:nvPr/>
        </p:nvSpPr>
        <p:spPr>
          <a:xfrm>
            <a:off x="304400" y="255550"/>
            <a:ext cx="8578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Data Visualization - Numeric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8"/>
          <p:cNvSpPr txBox="1"/>
          <p:nvPr/>
        </p:nvSpPr>
        <p:spPr>
          <a:xfrm>
            <a:off x="426675" y="1185213"/>
            <a:ext cx="1946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Line</a:t>
            </a:r>
            <a:endParaRPr b="1" i="0" sz="2400" u="none" cap="none" strike="noStrike">
              <a:solidFill>
                <a:srgbClr val="FFFFFF"/>
              </a:solidFill>
            </a:endParaRPr>
          </a:p>
        </p:txBody>
      </p:sp>
      <p:sp>
        <p:nvSpPr>
          <p:cNvPr id="401" name="Google Shape;401;p38"/>
          <p:cNvSpPr txBox="1"/>
          <p:nvPr/>
        </p:nvSpPr>
        <p:spPr>
          <a:xfrm>
            <a:off x="426675" y="1936725"/>
            <a:ext cx="1946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Scatter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8"/>
          <p:cNvSpPr txBox="1"/>
          <p:nvPr/>
        </p:nvSpPr>
        <p:spPr>
          <a:xfrm>
            <a:off x="396725" y="3463675"/>
            <a:ext cx="1946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Boxplot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8"/>
          <p:cNvSpPr txBox="1"/>
          <p:nvPr/>
        </p:nvSpPr>
        <p:spPr>
          <a:xfrm>
            <a:off x="380600" y="4234325"/>
            <a:ext cx="1946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00"/>
                </a:solidFill>
              </a:rPr>
              <a:t>Heatmap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8"/>
          <p:cNvSpPr txBox="1"/>
          <p:nvPr/>
        </p:nvSpPr>
        <p:spPr>
          <a:xfrm>
            <a:off x="396725" y="2747163"/>
            <a:ext cx="19464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Density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" name="Google Shape;405;p38"/>
          <p:cNvGrpSpPr/>
          <p:nvPr/>
        </p:nvGrpSpPr>
        <p:grpSpPr>
          <a:xfrm>
            <a:off x="2883500" y="1233250"/>
            <a:ext cx="5656125" cy="3669350"/>
            <a:chOff x="2830275" y="1169350"/>
            <a:chExt cx="5656125" cy="3669350"/>
          </a:xfrm>
        </p:grpSpPr>
        <p:pic>
          <p:nvPicPr>
            <p:cNvPr id="406" name="Google Shape;406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30275" y="1169350"/>
              <a:ext cx="2143125" cy="2143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73400" y="1169350"/>
              <a:ext cx="1986768" cy="2143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Google Shape;408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30275" y="3312475"/>
              <a:ext cx="2344147" cy="1526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131374" y="3302950"/>
              <a:ext cx="1526225" cy="1526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3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625950" y="3302950"/>
              <a:ext cx="1860450" cy="1526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3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960175" y="1169350"/>
              <a:ext cx="1526225" cy="214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88" y="1752599"/>
            <a:ext cx="2382941" cy="2331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2282" y="1752599"/>
            <a:ext cx="2446486" cy="225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8079" y="3034142"/>
            <a:ext cx="2326678" cy="2005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9"/>
          <p:cNvPicPr preferRelativeResize="0"/>
          <p:nvPr/>
        </p:nvPicPr>
        <p:blipFill rotWithShape="1">
          <a:blip r:embed="rId6">
            <a:alphaModFix/>
          </a:blip>
          <a:srcRect b="0" l="-1380" r="1380" t="0"/>
          <a:stretch/>
        </p:blipFill>
        <p:spPr>
          <a:xfrm>
            <a:off x="3824341" y="1125471"/>
            <a:ext cx="1846809" cy="1806782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9"/>
          <p:cNvSpPr txBox="1"/>
          <p:nvPr/>
        </p:nvSpPr>
        <p:spPr>
          <a:xfrm>
            <a:off x="152400" y="152400"/>
            <a:ext cx="86370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Combining Graphs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/>
          <p:nvPr/>
        </p:nvSpPr>
        <p:spPr>
          <a:xfrm>
            <a:off x="704300" y="1205000"/>
            <a:ext cx="7768200" cy="3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AutoNum type="arabicPeriod"/>
            </a:pPr>
            <a:r>
              <a:rPr lang="en" sz="3000">
                <a:solidFill>
                  <a:srgbClr val="FFFFFF"/>
                </a:solidFill>
              </a:rPr>
              <a:t>Data behaviour - distributions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" sz="3000">
                <a:solidFill>
                  <a:srgbClr val="FFFFFF"/>
                </a:solidFill>
              </a:rPr>
              <a:t>Data anomalies - extreme values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AutoNum type="arabicPeriod"/>
            </a:pPr>
            <a:r>
              <a:rPr b="1" lang="en" sz="3000">
                <a:solidFill>
                  <a:srgbClr val="FFFF00"/>
                </a:solidFill>
              </a:rPr>
              <a:t>Patterns on data</a:t>
            </a:r>
            <a:r>
              <a:rPr lang="en" sz="3000">
                <a:solidFill>
                  <a:srgbClr val="FFFFFF"/>
                </a:solidFill>
              </a:rPr>
              <a:t>  </a:t>
            </a:r>
            <a:endParaRPr sz="3000">
              <a:solidFill>
                <a:srgbClr val="FFFFFF"/>
              </a:solidFill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AutoNum type="alphaLcPeriod"/>
            </a:pPr>
            <a:r>
              <a:rPr lang="en" sz="3000">
                <a:solidFill>
                  <a:srgbClr val="FFFFFF"/>
                </a:solidFill>
              </a:rPr>
              <a:t>Trends</a:t>
            </a:r>
            <a:endParaRPr sz="3000">
              <a:solidFill>
                <a:srgbClr val="FFFFFF"/>
              </a:solidFill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lphaLcPeriod"/>
            </a:pPr>
            <a:r>
              <a:rPr lang="en" sz="3000">
                <a:solidFill>
                  <a:srgbClr val="FFFFFF"/>
                </a:solidFill>
              </a:rPr>
              <a:t>Variability</a:t>
            </a:r>
            <a:endParaRPr sz="3000">
              <a:solidFill>
                <a:srgbClr val="FFFFFF"/>
              </a:solidFill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AutoNum type="alphaLcPeriod"/>
            </a:pPr>
            <a:r>
              <a:rPr lang="en" sz="3000">
                <a:solidFill>
                  <a:srgbClr val="FFFFFF"/>
                </a:solidFill>
              </a:rPr>
              <a:t>Clusters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26" name="Google Shape;426;p4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600">
                <a:solidFill>
                  <a:srgbClr val="FFFFFF"/>
                </a:solidFill>
              </a:rPr>
              <a:t>What do we search when visualizing our data?</a:t>
            </a:r>
            <a:endParaRPr b="1" sz="2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/>
        </p:nvSpPr>
        <p:spPr>
          <a:xfrm>
            <a:off x="696275" y="1179700"/>
            <a:ext cx="76332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FF"/>
                </a:solidFill>
              </a:rPr>
              <a:t>Goals:</a:t>
            </a:r>
            <a:endParaRPr b="1" sz="24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FF"/>
                </a:solidFill>
              </a:rPr>
              <a:t> </a:t>
            </a:r>
            <a:endParaRPr b="1" sz="2400" u="sng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Assess the correctness of the data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Detect possible problems on the data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Drives the data cleaning process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Give ideas of how to modify some variables or give ideas for new variables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Support the selection of appropriate models to be applied to our data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0" name="Google Shape;200;p2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/>
        </p:nvSpPr>
        <p:spPr>
          <a:xfrm>
            <a:off x="543875" y="1103500"/>
            <a:ext cx="8163300" cy="3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00"/>
                </a:solidFill>
              </a:rPr>
              <a:t>How to drive a EDA?</a:t>
            </a:r>
            <a:endParaRPr b="1" sz="30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Using descriptive statistics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lphaLcPeriod"/>
            </a:pPr>
            <a:r>
              <a:rPr lang="en" sz="2400">
                <a:solidFill>
                  <a:srgbClr val="FFFFFF"/>
                </a:solidFill>
              </a:rPr>
              <a:t>Summarization / Aggregation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lphaLcPeriod"/>
            </a:pPr>
            <a:r>
              <a:rPr lang="en" sz="2400">
                <a:solidFill>
                  <a:srgbClr val="FFFFFF"/>
                </a:solidFill>
              </a:rPr>
              <a:t>Correlations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lphaLcPeriod"/>
            </a:pPr>
            <a:r>
              <a:rPr lang="en" sz="2400">
                <a:solidFill>
                  <a:srgbClr val="FFFFFF"/>
                </a:solidFill>
              </a:rPr>
              <a:t>Differences (X</a:t>
            </a:r>
            <a:r>
              <a:rPr baseline="30000" lang="en" sz="2400">
                <a:solidFill>
                  <a:srgbClr val="FFFFFF"/>
                </a:solidFill>
              </a:rPr>
              <a:t>2</a:t>
            </a:r>
            <a:r>
              <a:rPr lang="en" sz="2400">
                <a:solidFill>
                  <a:srgbClr val="FFFFFF"/>
                </a:solidFill>
              </a:rPr>
              <a:t>, t-test)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Visualization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lphaLcPeriod"/>
            </a:pPr>
            <a:r>
              <a:rPr lang="en" sz="2400">
                <a:solidFill>
                  <a:srgbClr val="FFFFFF"/>
                </a:solidFill>
              </a:rPr>
              <a:t>Univariable graphs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lphaLcPeriod"/>
            </a:pPr>
            <a:r>
              <a:rPr lang="en" sz="2400">
                <a:solidFill>
                  <a:srgbClr val="FFFFFF"/>
                </a:solidFill>
              </a:rPr>
              <a:t>Multivariable graphs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6" name="Google Shape;206;p2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idx="4294967295" type="body"/>
          </p:nvPr>
        </p:nvSpPr>
        <p:spPr>
          <a:xfrm>
            <a:off x="2750200" y="1315575"/>
            <a:ext cx="59535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lt1"/>
                </a:solidFill>
              </a:rPr>
              <a:t>Descriptive statistics</a:t>
            </a:r>
            <a:endParaRPr sz="3000" u="sng"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b="0" lang="en" sz="2800">
                <a:solidFill>
                  <a:schemeClr val="lt1"/>
                </a:solidFill>
              </a:rPr>
              <a:t>Range (min-max)</a:t>
            </a:r>
            <a:endParaRPr b="0" sz="2800"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b="0" lang="en" sz="2800">
                <a:solidFill>
                  <a:schemeClr val="lt1"/>
                </a:solidFill>
              </a:rPr>
              <a:t>Central tendency (mean, median)</a:t>
            </a:r>
            <a:endParaRPr b="0" sz="2800"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b="0" lang="en" sz="2800">
                <a:solidFill>
                  <a:schemeClr val="lt1"/>
                </a:solidFill>
              </a:rPr>
              <a:t>Dispersion (SD, IQR, Quantiles)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12" name="Google Shape;212;p2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Statistical Analysis of the Data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287550" y="1270050"/>
            <a:ext cx="21252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Summary</a:t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276300" y="2254627"/>
            <a:ext cx="2175000" cy="547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Correlations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276175" y="3217350"/>
            <a:ext cx="2175000" cy="547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Differences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276175" y="4256397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Interaction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idx="4294967295" type="body"/>
          </p:nvPr>
        </p:nvSpPr>
        <p:spPr>
          <a:xfrm>
            <a:off x="2750200" y="1315575"/>
            <a:ext cx="59535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lt1"/>
                </a:solidFill>
              </a:rPr>
              <a:t>Correlations</a:t>
            </a:r>
            <a:endParaRPr sz="3000" u="sng"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b="0" lang="en" sz="2800">
                <a:solidFill>
                  <a:schemeClr val="lt1"/>
                </a:solidFill>
              </a:rPr>
              <a:t>Individual Correlations</a:t>
            </a:r>
            <a:endParaRPr b="0" sz="2800"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b="0" lang="en" sz="2800">
                <a:solidFill>
                  <a:schemeClr val="lt1"/>
                </a:solidFill>
              </a:rPr>
              <a:t>Correlation with the outcome</a:t>
            </a:r>
            <a:endParaRPr b="0" sz="2800"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b="0" lang="en" sz="2800">
                <a:solidFill>
                  <a:schemeClr val="lt1"/>
                </a:solidFill>
              </a:rPr>
              <a:t>Correlation Matrices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Statistical Analysis of the Data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287550" y="1270050"/>
            <a:ext cx="21252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Summary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276300" y="2254627"/>
            <a:ext cx="2175000" cy="547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Correlations</a:t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276175" y="3217350"/>
            <a:ext cx="2175000" cy="547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Differences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276175" y="4256397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</a:rPr>
              <a:t>Interaction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idx="4294967295" type="body"/>
          </p:nvPr>
        </p:nvSpPr>
        <p:spPr>
          <a:xfrm>
            <a:off x="2750200" y="1315575"/>
            <a:ext cx="59535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lt1"/>
                </a:solidFill>
              </a:rPr>
              <a:t>Differences</a:t>
            </a:r>
            <a:endParaRPr sz="3000" u="sng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b="0" lang="en" sz="2600">
                <a:solidFill>
                  <a:schemeClr val="lt1"/>
                </a:solidFill>
              </a:rPr>
              <a:t>Between observed and expected values (Chi-square)  </a:t>
            </a:r>
            <a:endParaRPr b="0"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b="0" lang="en" sz="2600">
                <a:solidFill>
                  <a:schemeClr val="lt1"/>
                </a:solidFill>
              </a:rPr>
              <a:t>Between two variables (dependent t-test)</a:t>
            </a:r>
            <a:endParaRPr b="0"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b="0" lang="en" sz="2600">
                <a:solidFill>
                  <a:schemeClr val="lt1"/>
                </a:solidFill>
              </a:rPr>
              <a:t>Among groups (independent t-test)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232" name="Google Shape;232;p2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Statistical Analysis of the Data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287550" y="1270050"/>
            <a:ext cx="21252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Summary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276300" y="2254627"/>
            <a:ext cx="2175000" cy="547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Correlations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276175" y="3217350"/>
            <a:ext cx="2175000" cy="547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00"/>
                </a:solidFill>
              </a:rPr>
              <a:t>Differences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276175" y="4256397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</a:rPr>
              <a:t>Interaction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idx="4294967295" type="body"/>
          </p:nvPr>
        </p:nvSpPr>
        <p:spPr>
          <a:xfrm>
            <a:off x="2750200" y="1315575"/>
            <a:ext cx="59535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rgbClr val="FFFFFF"/>
                </a:solidFill>
              </a:rPr>
              <a:t>Interaction</a:t>
            </a:r>
            <a:endParaRPr sz="2800" u="sng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b="0" lang="en" sz="2600">
                <a:solidFill>
                  <a:schemeClr val="lt1"/>
                </a:solidFill>
              </a:rPr>
              <a:t>Using linear / logistic regression as an explanatory method</a:t>
            </a:r>
            <a:endParaRPr b="0" sz="2600">
              <a:solidFill>
                <a:schemeClr val="lt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○"/>
            </a:pPr>
            <a:r>
              <a:rPr b="0" lang="en" sz="2600">
                <a:solidFill>
                  <a:schemeClr val="lt1"/>
                </a:solidFill>
              </a:rPr>
              <a:t>Relative risks</a:t>
            </a:r>
            <a:endParaRPr b="0" sz="2600">
              <a:solidFill>
                <a:schemeClr val="lt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○"/>
            </a:pPr>
            <a:r>
              <a:rPr b="0" lang="en" sz="2600">
                <a:solidFill>
                  <a:schemeClr val="lt1"/>
                </a:solidFill>
              </a:rPr>
              <a:t>Odds ratios</a:t>
            </a:r>
            <a:endParaRPr b="0" sz="2600">
              <a:solidFill>
                <a:schemeClr val="lt1"/>
              </a:solidFill>
            </a:endParaRPr>
          </a:p>
        </p:txBody>
      </p:sp>
      <p:sp>
        <p:nvSpPr>
          <p:cNvPr id="242" name="Google Shape;242;p2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Statistical Analysis of the Data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287550" y="1270050"/>
            <a:ext cx="21252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Summary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276300" y="2254627"/>
            <a:ext cx="2175000" cy="547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Correlations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276175" y="3217350"/>
            <a:ext cx="2175000" cy="547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Differences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276175" y="4256397"/>
            <a:ext cx="2175000" cy="4713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Interaction</a:t>
            </a:r>
            <a:endParaRPr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/>
        </p:nvSpPr>
        <p:spPr>
          <a:xfrm>
            <a:off x="699900" y="1443875"/>
            <a:ext cx="77151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Exploratory Data Analysis (EDA).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Data preprocessing and preparing for data mining.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Helps on the data cleaning process.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Helps in data engineering and selection.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Find interesting patterns in data.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52" name="Google Shape;252;p2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Data Visualization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/>
        </p:nvSpPr>
        <p:spPr>
          <a:xfrm>
            <a:off x="605975" y="175175"/>
            <a:ext cx="80196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1" lang="en" sz="3000">
                <a:solidFill>
                  <a:srgbClr val="FFFFFF"/>
                </a:solidFill>
              </a:rPr>
              <a:t>Visualization - Categorical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448900" y="1286600"/>
            <a:ext cx="1825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00"/>
                </a:solidFill>
              </a:rPr>
              <a:t>Pie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448900" y="2277200"/>
            <a:ext cx="1825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Barchart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448900" y="3267800"/>
            <a:ext cx="1825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Pyramid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448900" y="4258400"/>
            <a:ext cx="1825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Mosaic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30"/>
          <p:cNvGrpSpPr/>
          <p:nvPr/>
        </p:nvGrpSpPr>
        <p:grpSpPr>
          <a:xfrm>
            <a:off x="2758799" y="1219800"/>
            <a:ext cx="6043801" cy="3549500"/>
            <a:chOff x="2758799" y="1219800"/>
            <a:chExt cx="6043801" cy="3549500"/>
          </a:xfrm>
        </p:grpSpPr>
        <p:sp>
          <p:nvSpPr>
            <p:cNvPr id="263" name="Google Shape;263;p30"/>
            <p:cNvSpPr txBox="1"/>
            <p:nvPr/>
          </p:nvSpPr>
          <p:spPr>
            <a:xfrm>
              <a:off x="6664250" y="3217150"/>
              <a:ext cx="1825800" cy="5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0"/>
            <p:cNvSpPr txBox="1"/>
            <p:nvPr/>
          </p:nvSpPr>
          <p:spPr>
            <a:xfrm>
              <a:off x="6610750" y="4118000"/>
              <a:ext cx="1825800" cy="5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0"/>
            <p:cNvSpPr txBox="1"/>
            <p:nvPr/>
          </p:nvSpPr>
          <p:spPr>
            <a:xfrm>
              <a:off x="3046400" y="1219800"/>
              <a:ext cx="5366100" cy="34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6" name="Google Shape;266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8800" y="1229450"/>
              <a:ext cx="2533650" cy="1809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30750" y="1229450"/>
              <a:ext cx="2239789" cy="1809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3200" y="1229450"/>
              <a:ext cx="1699400" cy="96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103200" y="2139300"/>
              <a:ext cx="1699400" cy="89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3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758799" y="3039199"/>
              <a:ext cx="2339669" cy="173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3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030750" y="3039200"/>
              <a:ext cx="1730100" cy="173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3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740450" y="3039200"/>
              <a:ext cx="2062150" cy="1730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30"/>
            <p:cNvSpPr/>
            <p:nvPr/>
          </p:nvSpPr>
          <p:spPr>
            <a:xfrm>
              <a:off x="2808400" y="2996550"/>
              <a:ext cx="3952500" cy="42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