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Spectral ExtraBold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ExtraBold-bold.fntdata"/><Relationship Id="rId25" Type="http://schemas.openxmlformats.org/officeDocument/2006/relationships/slide" Target="slides/slide20.xml"/><Relationship Id="rId27" Type="http://schemas.openxmlformats.org/officeDocument/2006/relationships/font" Target="fonts/Spectral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fbb2c1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efbb2c1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ce223ed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ce223ed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efbb2c15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efbb2c15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efbb2c1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efbb2c1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efbb2c15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efbb2c1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ce223ed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ce223ed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efbb2c15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efbb2c15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ce223ed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ce223ed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fbb2c15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fbb2c15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efbb2c15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efbb2c15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efbb2c15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efbb2c15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e223ed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e223ed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efbb2c15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efbb2c15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efbb2c15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efbb2c15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ce223edd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ce223edd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ce223ed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ce223ed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ce223ed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ce223ed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ce223ed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ce223ed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ce223edd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ce223ed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efbb2c15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efbb2c15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3">
  <p:cSld name="CUSTOM_6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062925" y="3090450"/>
            <a:ext cx="25605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4">
  <p:cSld name="CUSTOM_7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6084800" y="4002600"/>
            <a:ext cx="25386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1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6117625" y="1321050"/>
            <a:ext cx="2581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2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6150475" y="2021150"/>
            <a:ext cx="2472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22" name="Google Shape;12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3">
  <p:cSld name="CUSTOM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6095750" y="2763675"/>
            <a:ext cx="2527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36" name="Google Shape;13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4">
  <p:cSld name="CUSTOM_3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64484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6106700" y="34875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5">
  <p:cSld name="CUSTOM_4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6106700" y="42114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1">
  <p:cSld name="CUSTOM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6154950" y="1321050"/>
            <a:ext cx="24684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2">
  <p:cSld name="CUSTOM_5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6095750" y="2203800"/>
            <a:ext cx="25278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330900" y="1952500"/>
            <a:ext cx="38214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215170"/>
                </a:solidFill>
              </a:rPr>
              <a:t>Text Analytics</a:t>
            </a:r>
            <a:endParaRPr b="1" sz="4200">
              <a:solidFill>
                <a:srgbClr val="215170"/>
              </a:solidFill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419775" y="3364625"/>
            <a:ext cx="3615600" cy="1262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3000">
                <a:solidFill>
                  <a:srgbClr val="215170"/>
                </a:solidFill>
              </a:rPr>
              <a:t>Tomas Karpati</a:t>
            </a:r>
            <a:br>
              <a:rPr b="1" i="0" lang="en" sz="1500" u="none" cap="none" strike="noStrike">
                <a:solidFill>
                  <a:srgbClr val="21517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800">
                <a:solidFill>
                  <a:srgbClr val="215170"/>
                </a:solidFill>
              </a:rPr>
              <a:t>tc.datascience</a:t>
            </a:r>
            <a:r>
              <a:rPr b="1" i="0" lang="en" sz="1800" u="none" cap="none" strike="noStrike">
                <a:solidFill>
                  <a:srgbClr val="21517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lang="en" sz="1800">
                <a:solidFill>
                  <a:srgbClr val="215170"/>
                </a:solidFill>
              </a:rPr>
              <a:t>gmail</a:t>
            </a:r>
            <a:r>
              <a:rPr b="1" i="0" lang="en" sz="1800" u="none" cap="none" strike="noStrike">
                <a:solidFill>
                  <a:srgbClr val="215170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b="0" i="0" sz="1800" u="none" cap="none" strike="noStrike">
              <a:solidFill>
                <a:srgbClr val="2151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800" u="none" cap="none" strike="noStrike">
                <a:solidFill>
                  <a:srgbClr val="215170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800" u="none" cap="none" strike="noStrike">
              <a:solidFill>
                <a:srgbClr val="2151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Preprocessing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936900" y="1335450"/>
            <a:ext cx="7727400" cy="3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b="1" lang="en" sz="3000">
                <a:solidFill>
                  <a:srgbClr val="FFFFFF"/>
                </a:solidFill>
              </a:rPr>
              <a:t>Conversion of Uppercase to Lowercase</a:t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b="1" lang="en" sz="3000">
                <a:solidFill>
                  <a:srgbClr val="FFFFFF"/>
                </a:solidFill>
              </a:rPr>
              <a:t>Eliminating punctuation marks </a:t>
            </a:r>
            <a:endParaRPr b="1" sz="3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( . , ; ‘ “ ! # ? ! …</a:t>
            </a:r>
            <a:r>
              <a:rPr b="1" lang="en" sz="3000">
                <a:solidFill>
                  <a:srgbClr val="FFFFFF"/>
                </a:solidFill>
              </a:rPr>
              <a:t>)</a:t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b="1" lang="en" sz="3000">
                <a:solidFill>
                  <a:srgbClr val="FFFFFF"/>
                </a:solidFill>
              </a:rPr>
              <a:t>Eliminate stopwords</a:t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b="1" lang="en" sz="3000">
                <a:solidFill>
                  <a:srgbClr val="FFFFFF"/>
                </a:solidFill>
              </a:rPr>
              <a:t>Bag-of-words (token frequencies)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 and Lemmatization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576600" y="1226400"/>
            <a:ext cx="81864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Some words are highly correlated and even may have the same meaning. Those words may be redundant and have to be treated. 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Examples are: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i="1" lang="en" sz="2400">
                <a:solidFill>
                  <a:srgbClr val="FFFFFF"/>
                </a:solidFill>
              </a:rPr>
              <a:t>organize, organizes, organizing  -&gt; </a:t>
            </a:r>
            <a:r>
              <a:rPr b="1" lang="en" sz="2400">
                <a:solidFill>
                  <a:srgbClr val="FFFF00"/>
                </a:solidFill>
              </a:rPr>
              <a:t>organiz</a:t>
            </a:r>
            <a:endParaRPr b="1" sz="2400">
              <a:solidFill>
                <a:srgbClr val="FFFF00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i="1" lang="en" sz="2400">
                <a:solidFill>
                  <a:srgbClr val="FFFFFF"/>
                </a:solidFill>
              </a:rPr>
              <a:t>democracy, democratic, and democratization     -&gt; </a:t>
            </a:r>
            <a:r>
              <a:rPr b="1" lang="en" sz="2400">
                <a:solidFill>
                  <a:srgbClr val="FFFF00"/>
                </a:solidFill>
              </a:rPr>
              <a:t>democra</a:t>
            </a:r>
            <a:endParaRPr b="1" sz="24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 and Lemmatization</a:t>
            </a: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606000" y="1392250"/>
            <a:ext cx="79320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FFFF00"/>
                </a:solidFill>
              </a:rPr>
              <a:t>Stemming</a:t>
            </a:r>
            <a:r>
              <a:rPr b="1" lang="en" sz="2800">
                <a:solidFill>
                  <a:srgbClr val="FFFFFF"/>
                </a:solidFill>
              </a:rPr>
              <a:t>: a crude heuristic process that chops off the ends of words in the hope of achieving this goal correctly most of the time</a:t>
            </a:r>
            <a:endParaRPr b="1"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FFFF00"/>
                </a:solidFill>
              </a:rPr>
              <a:t>Lemmatization</a:t>
            </a:r>
            <a:r>
              <a:rPr b="1" lang="en" sz="2800">
                <a:solidFill>
                  <a:srgbClr val="FFFFFF"/>
                </a:solidFill>
              </a:rPr>
              <a:t>: a tool from Natural Language Processing which does full morphological analysis to accurately identify the lemma for each word. </a:t>
            </a:r>
            <a:endParaRPr b="1"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 and Lemmatization</a:t>
            </a:r>
            <a:endParaRPr/>
          </a:p>
        </p:txBody>
      </p:sp>
      <p:sp>
        <p:nvSpPr>
          <p:cNvPr id="242" name="Google Shape;242;p30"/>
          <p:cNvSpPr txBox="1"/>
          <p:nvPr/>
        </p:nvSpPr>
        <p:spPr>
          <a:xfrm>
            <a:off x="678550" y="1150200"/>
            <a:ext cx="79320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Some problems when using Stemming: combining words that may have a different mean depending on the context</a:t>
            </a:r>
            <a:endParaRPr b="1" sz="2400">
              <a:solidFill>
                <a:srgbClr val="FFFFFF"/>
              </a:solidFill>
            </a:endParaRPr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university/universe</a:t>
            </a:r>
            <a:endParaRPr b="1" sz="2400">
              <a:solidFill>
                <a:schemeClr val="lt1"/>
              </a:solidFill>
            </a:endParaRPr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volume/volumes</a:t>
            </a:r>
            <a:endParaRPr b="1" sz="2400">
              <a:solidFill>
                <a:schemeClr val="lt1"/>
              </a:solidFill>
            </a:endParaRPr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marketing/markets</a:t>
            </a:r>
            <a:endParaRPr b="1" sz="2400">
              <a:solidFill>
                <a:schemeClr val="lt1"/>
              </a:solidFill>
            </a:endParaRPr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FF"/>
                </a:solidFill>
              </a:rPr>
              <a:t>absorbency/absorbent</a:t>
            </a:r>
            <a:endParaRPr b="1" sz="2400">
              <a:solidFill>
                <a:srgbClr val="FFFFFF"/>
              </a:solidFill>
            </a:endParaRPr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abandon/abandonment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Text </a:t>
            </a:r>
            <a:r>
              <a:rPr lang="en">
                <a:solidFill>
                  <a:schemeClr val="lt1"/>
                </a:solidFill>
              </a:rPr>
              <a:t>Analysis</a:t>
            </a: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345000"/>
            <a:ext cx="6667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Text </a:t>
            </a:r>
            <a:r>
              <a:rPr lang="en">
                <a:solidFill>
                  <a:schemeClr val="lt1"/>
                </a:solidFill>
              </a:rPr>
              <a:t>Analysis</a:t>
            </a:r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860700" y="1335450"/>
            <a:ext cx="7727400" cy="3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1" lang="en" sz="2400">
                <a:solidFill>
                  <a:schemeClr val="lt1"/>
                </a:solidFill>
              </a:rPr>
              <a:t>Get the corpus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1" lang="en" sz="2400">
                <a:solidFill>
                  <a:schemeClr val="lt1"/>
                </a:solidFill>
              </a:rPr>
              <a:t>Preprocess  the corpus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FF"/>
                </a:solidFill>
              </a:rPr>
              <a:t>Use Cosine distance to calculate the distances between each token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FF"/>
                </a:solidFill>
              </a:rPr>
              <a:t>Use some cluster algorithm to  classify the text (hierarchical clustering is mostly used)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FF"/>
                </a:solidFill>
              </a:rPr>
              <a:t>Try other algorithms like k-means and PCA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FF"/>
                </a:solidFill>
              </a:rPr>
              <a:t>Compare the models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</a:t>
            </a:r>
            <a:r>
              <a:rPr lang="en"/>
              <a:t> Text Classification</a:t>
            </a:r>
            <a:endParaRPr/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238000"/>
            <a:ext cx="3807800" cy="3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/>
        </p:nvSpPr>
        <p:spPr>
          <a:xfrm>
            <a:off x="951125" y="1406625"/>
            <a:ext cx="74124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FF"/>
                </a:solidFill>
              </a:rPr>
              <a:t>Get the </a:t>
            </a:r>
            <a:r>
              <a:rPr b="1" lang="en" sz="2400">
                <a:solidFill>
                  <a:schemeClr val="lt1"/>
                </a:solidFill>
              </a:rPr>
              <a:t>training </a:t>
            </a:r>
            <a:r>
              <a:rPr b="1" lang="en" sz="2400">
                <a:solidFill>
                  <a:srgbClr val="FFFFFF"/>
                </a:solidFill>
              </a:rPr>
              <a:t>corpus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FF"/>
                </a:solidFill>
              </a:rPr>
              <a:t>Preprocess  the corpus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FF"/>
                </a:solidFill>
              </a:rPr>
              <a:t>Generate a bag-of-words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FF"/>
                </a:solidFill>
              </a:rPr>
              <a:t>Apply a classification algorithm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FF"/>
                </a:solidFill>
              </a:rPr>
              <a:t>Check the feature importance 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FF"/>
                </a:solidFill>
              </a:rPr>
              <a:t>Check the AUC of the prediction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FF"/>
                </a:solidFill>
              </a:rPr>
              <a:t>Use an unseen corpus to check the reliability of the prediction model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66" name="Google Shape;266;p3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Text Classification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602" y="1322375"/>
            <a:ext cx="5040026" cy="336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/>
        </p:nvSpPr>
        <p:spPr>
          <a:xfrm>
            <a:off x="602350" y="1347150"/>
            <a:ext cx="79320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FF"/>
                </a:solidFill>
              </a:rPr>
              <a:t>Sentiment analysis is the analysis of text to extract subjective information. 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FF"/>
                </a:solidFill>
              </a:rPr>
              <a:t>Used to capt the sentiment of the public about a product, a change in price, a brand or a pearson (eg. in politics, employees, etc)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FF"/>
                </a:solidFill>
              </a:rPr>
              <a:t>The data is mostly extracted from social media, but may be used on any text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FF"/>
                </a:solidFill>
              </a:rPr>
              <a:t>Can be used to track trends in sentiment over time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78" name="Google Shape;278;p3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Analytics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116400"/>
            <a:ext cx="4668654" cy="402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/>
        </p:nvSpPr>
        <p:spPr>
          <a:xfrm>
            <a:off x="373750" y="1378800"/>
            <a:ext cx="8395200" cy="3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FF"/>
                </a:solidFill>
              </a:rPr>
              <a:t>There are words with express agreement, positivity and hope and are considered </a:t>
            </a:r>
            <a:r>
              <a:rPr b="1" lang="en" sz="2400">
                <a:solidFill>
                  <a:srgbClr val="FFFF00"/>
                </a:solidFill>
              </a:rPr>
              <a:t>“positive”</a:t>
            </a:r>
            <a:r>
              <a:rPr b="1" lang="en" sz="2400">
                <a:solidFill>
                  <a:srgbClr val="FFFFFF"/>
                </a:solidFill>
              </a:rPr>
              <a:t> words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FF"/>
                </a:solidFill>
              </a:rPr>
              <a:t>Other words express disagreement, negativity and despair and are considered as </a:t>
            </a:r>
            <a:r>
              <a:rPr b="1" lang="en" sz="2400">
                <a:solidFill>
                  <a:srgbClr val="FFFF00"/>
                </a:solidFill>
              </a:rPr>
              <a:t>“negative”</a:t>
            </a:r>
            <a:r>
              <a:rPr b="1" lang="en" sz="2400">
                <a:solidFill>
                  <a:srgbClr val="FFFFFF"/>
                </a:solidFill>
              </a:rPr>
              <a:t> words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FF"/>
                </a:solidFill>
              </a:rPr>
              <a:t>Each word is given a score between -1 to +1. Neutral words recieve zero. The total </a:t>
            </a:r>
            <a:r>
              <a:rPr b="1" lang="en" sz="2400">
                <a:solidFill>
                  <a:srgbClr val="FFFF00"/>
                </a:solidFill>
              </a:rPr>
              <a:t>sentiment score</a:t>
            </a:r>
            <a:r>
              <a:rPr b="1" lang="en" sz="2400">
                <a:solidFill>
                  <a:srgbClr val="FFFFFF"/>
                </a:solidFill>
              </a:rPr>
              <a:t> of a text is calculated using “log odds ratios” of the scores of the words in the text.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84" name="Google Shape;284;p3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1137025" y="1204350"/>
            <a:ext cx="7141200" cy="3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" sz="3000">
                <a:solidFill>
                  <a:srgbClr val="FFFFFF"/>
                </a:solidFill>
              </a:rPr>
              <a:t>Text Classification</a:t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" sz="3000">
                <a:solidFill>
                  <a:srgbClr val="FFFFFF"/>
                </a:solidFill>
              </a:rPr>
              <a:t>Sentiment Analysis</a:t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" sz="3000">
                <a:solidFill>
                  <a:srgbClr val="FFFFFF"/>
                </a:solidFill>
              </a:rPr>
              <a:t>Natural Language Processing (NLP)</a:t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" sz="3000">
                <a:solidFill>
                  <a:srgbClr val="FFFFFF"/>
                </a:solidFill>
              </a:rPr>
              <a:t>Text summarization</a:t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" sz="3000">
                <a:solidFill>
                  <a:srgbClr val="FFFFFF"/>
                </a:solidFill>
              </a:rPr>
              <a:t>Intention (context) analysis</a:t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" sz="3000">
                <a:solidFill>
                  <a:srgbClr val="FFFFFF"/>
                </a:solidFill>
              </a:rPr>
              <a:t>Speech to Text translation</a:t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" sz="3000">
                <a:solidFill>
                  <a:srgbClr val="FFFFFF"/>
                </a:solidFill>
              </a:rPr>
              <a:t>Bots (automation robots)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82" name="Google Shape;182;p2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of Text Analytics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747650" y="1204350"/>
            <a:ext cx="7727400" cy="3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Corpus</a:t>
            </a:r>
            <a:r>
              <a:rPr b="1" lang="en" sz="2400">
                <a:solidFill>
                  <a:srgbClr val="FFFFFF"/>
                </a:solidFill>
              </a:rPr>
              <a:t>: </a:t>
            </a:r>
            <a:r>
              <a:rPr lang="en" sz="2400">
                <a:solidFill>
                  <a:srgbClr val="FFFFFF"/>
                </a:solidFill>
              </a:rPr>
              <a:t>Text or group of texts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Tokens</a:t>
            </a:r>
            <a:r>
              <a:rPr b="1" lang="en" sz="2400">
                <a:solidFill>
                  <a:srgbClr val="FFFFFF"/>
                </a:solidFill>
              </a:rPr>
              <a:t>: </a:t>
            </a:r>
            <a:r>
              <a:rPr lang="en" sz="2400">
                <a:solidFill>
                  <a:srgbClr val="FFFFFF"/>
                </a:solidFill>
              </a:rPr>
              <a:t>words, numbers or punctuation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Monograms</a:t>
            </a:r>
            <a:r>
              <a:rPr b="1" lang="en" sz="2400">
                <a:solidFill>
                  <a:srgbClr val="FFFFFF"/>
                </a:solidFill>
              </a:rPr>
              <a:t>: </a:t>
            </a:r>
            <a:r>
              <a:rPr lang="en" sz="2400">
                <a:solidFill>
                  <a:srgbClr val="FFFFFF"/>
                </a:solidFill>
              </a:rPr>
              <a:t>unique tokens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Bigrams</a:t>
            </a:r>
            <a:r>
              <a:rPr b="1" lang="en" sz="2400">
                <a:solidFill>
                  <a:srgbClr val="FFFFFF"/>
                </a:solidFill>
              </a:rPr>
              <a:t>: </a:t>
            </a:r>
            <a:r>
              <a:rPr lang="en" sz="2400">
                <a:solidFill>
                  <a:srgbClr val="FFFFFF"/>
                </a:solidFill>
              </a:rPr>
              <a:t>token pairs (two words)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Stopwords</a:t>
            </a:r>
            <a:r>
              <a:rPr b="1" lang="en" sz="2400">
                <a:solidFill>
                  <a:srgbClr val="FFFFFF"/>
                </a:solidFill>
              </a:rPr>
              <a:t>: </a:t>
            </a:r>
            <a:r>
              <a:rPr lang="en" sz="2400">
                <a:solidFill>
                  <a:srgbClr val="FFFFFF"/>
                </a:solidFill>
              </a:rPr>
              <a:t>the most common words in a language and are usually filtered out before processing of text data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Word cloud</a:t>
            </a:r>
            <a:r>
              <a:rPr b="1" lang="en" sz="2400">
                <a:solidFill>
                  <a:srgbClr val="FFFFFF"/>
                </a:solidFill>
              </a:rPr>
              <a:t>: </a:t>
            </a:r>
            <a:r>
              <a:rPr lang="en" sz="2400">
                <a:solidFill>
                  <a:srgbClr val="FFFFFF"/>
                </a:solidFill>
              </a:rPr>
              <a:t>a graphical representation of the common words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8" name="Google Shape;188;p2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Concepts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Analytics Methodologies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747650" y="1280550"/>
            <a:ext cx="7727400" cy="3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00"/>
                </a:solidFill>
              </a:rPr>
              <a:t>Language Identification</a:t>
            </a:r>
            <a:r>
              <a:rPr b="1" lang="en" sz="2400">
                <a:solidFill>
                  <a:srgbClr val="FFFFFF"/>
                </a:solidFill>
              </a:rPr>
              <a:t>: which language?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00"/>
                </a:solidFill>
              </a:rPr>
              <a:t>Tokenization</a:t>
            </a:r>
            <a:r>
              <a:rPr b="1" lang="en" sz="2400">
                <a:solidFill>
                  <a:srgbClr val="FFFFFF"/>
                </a:solidFill>
              </a:rPr>
              <a:t>: the process of breaking down text document apart into those pieces. In some languages it’s not possible without the use of machine learning techniques (e.g. Chines, Japanese)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00"/>
                </a:solidFill>
              </a:rPr>
              <a:t>Sentence Breaking</a:t>
            </a:r>
            <a:r>
              <a:rPr b="1" lang="en" sz="2400">
                <a:solidFill>
                  <a:srgbClr val="FFFFFF"/>
                </a:solidFill>
              </a:rPr>
              <a:t>: detection of full sentences, appropriate breaking (not every point indicates the end of the sentences - Dr. X)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/>
        </p:nvSpPr>
        <p:spPr>
          <a:xfrm>
            <a:off x="747650" y="1280550"/>
            <a:ext cx="7727400" cy="3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rgbClr val="FFFF00"/>
                </a:solidFill>
              </a:rPr>
              <a:t>Part of Speech (PoS) Tagging</a:t>
            </a:r>
            <a:r>
              <a:rPr b="1" lang="en" sz="2400">
                <a:solidFill>
                  <a:schemeClr val="lt1"/>
                </a:solidFill>
              </a:rPr>
              <a:t>: role of each token in the sentence: noun, verb, adjective, etc 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00"/>
                </a:solidFill>
              </a:rPr>
              <a:t>Chunking</a:t>
            </a:r>
            <a:r>
              <a:rPr b="1" lang="en" sz="2400">
                <a:solidFill>
                  <a:srgbClr val="FFFFFF"/>
                </a:solidFill>
              </a:rPr>
              <a:t>: reconstructing the sentence using the tags we created in PoS tagging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00"/>
                </a:solidFill>
              </a:rPr>
              <a:t>Syntax Parsing</a:t>
            </a:r>
            <a:r>
              <a:rPr b="1" lang="en" sz="2400">
                <a:solidFill>
                  <a:srgbClr val="FFFFFF"/>
                </a:solidFill>
              </a:rPr>
              <a:t>: is the phase of context extraction from each sentence. It’s the most computing intensive phase. 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00"/>
                </a:solidFill>
              </a:rPr>
              <a:t>Sentence Chaining</a:t>
            </a:r>
            <a:r>
              <a:rPr b="1" lang="en" sz="2400">
                <a:solidFill>
                  <a:srgbClr val="FFFFFF"/>
                </a:solidFill>
              </a:rPr>
              <a:t>: the search for related sentences.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00" name="Google Shape;200;p2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Analytics Methodologies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Text for Processing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519050" y="1585350"/>
            <a:ext cx="8094900" cy="29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FF"/>
                </a:solidFill>
              </a:rPr>
              <a:t>Document formats: </a:t>
            </a:r>
            <a:endParaRPr b="1"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lphaLcPeriod"/>
            </a:pPr>
            <a:r>
              <a:rPr b="1" lang="en" sz="2400">
                <a:solidFill>
                  <a:srgbClr val="FFFFFF"/>
                </a:solidFill>
              </a:rPr>
              <a:t>Word</a:t>
            </a:r>
            <a:endParaRPr b="1"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lphaLcPeriod"/>
            </a:pPr>
            <a:r>
              <a:rPr b="1" lang="en" sz="2400">
                <a:solidFill>
                  <a:srgbClr val="FFFFFF"/>
                </a:solidFill>
              </a:rPr>
              <a:t>PDF</a:t>
            </a:r>
            <a:endParaRPr b="1"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lphaLcPeriod"/>
            </a:pPr>
            <a:r>
              <a:rPr b="1" lang="en" sz="2400">
                <a:solidFill>
                  <a:srgbClr val="FFFFFF"/>
                </a:solidFill>
              </a:rPr>
              <a:t>Text files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FF"/>
                </a:solidFill>
              </a:rPr>
              <a:t>Create a dataframe on which documents are represented in a column, and include the title, classes, etc. also as columns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on Text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799" y="1241125"/>
            <a:ext cx="5722250" cy="35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/>
        </p:nvSpPr>
        <p:spPr>
          <a:xfrm>
            <a:off x="1204850" y="1204350"/>
            <a:ext cx="6813000" cy="3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</a:rPr>
              <a:t>Exploratory Data Analysis on Text</a:t>
            </a:r>
            <a:endParaRPr b="1"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b="1" lang="en" sz="2600">
                <a:solidFill>
                  <a:srgbClr val="FFFF00"/>
                </a:solidFill>
              </a:rPr>
              <a:t>Descriptive analysis</a:t>
            </a:r>
            <a:r>
              <a:rPr b="1" lang="en" sz="2600">
                <a:solidFill>
                  <a:srgbClr val="FFFFFF"/>
                </a:solidFill>
              </a:rPr>
              <a:t>:</a:t>
            </a:r>
            <a:endParaRPr b="1" sz="2600">
              <a:solidFill>
                <a:srgbClr val="FFFFFF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○"/>
            </a:pPr>
            <a:r>
              <a:rPr b="1" lang="en" sz="2600">
                <a:solidFill>
                  <a:srgbClr val="FFFFFF"/>
                </a:solidFill>
              </a:rPr>
              <a:t>Number of corpuses</a:t>
            </a:r>
            <a:endParaRPr b="1" sz="2600">
              <a:solidFill>
                <a:srgbClr val="FFFFFF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○"/>
            </a:pPr>
            <a:r>
              <a:rPr b="1" lang="en" sz="2600">
                <a:solidFill>
                  <a:srgbClr val="FFFFFF"/>
                </a:solidFill>
              </a:rPr>
              <a:t>Number of classes</a:t>
            </a:r>
            <a:endParaRPr b="1" sz="2600">
              <a:solidFill>
                <a:srgbClr val="FFFFFF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○"/>
            </a:pPr>
            <a:r>
              <a:rPr b="1" lang="en" sz="2600">
                <a:solidFill>
                  <a:srgbClr val="FFFFFF"/>
                </a:solidFill>
              </a:rPr>
              <a:t>Word counts</a:t>
            </a:r>
            <a:endParaRPr b="1" sz="2600">
              <a:solidFill>
                <a:srgbClr val="FFFFFF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○"/>
            </a:pPr>
            <a:r>
              <a:rPr b="1" lang="en" sz="2600">
                <a:solidFill>
                  <a:srgbClr val="FFFFFF"/>
                </a:solidFill>
              </a:rPr>
              <a:t>Bag-of-words</a:t>
            </a:r>
            <a:endParaRPr b="1"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b="1" lang="en" sz="2600">
                <a:solidFill>
                  <a:srgbClr val="FFFF00"/>
                </a:solidFill>
              </a:rPr>
              <a:t>Graphical analysis</a:t>
            </a:r>
            <a:r>
              <a:rPr b="1" lang="en" sz="2600">
                <a:solidFill>
                  <a:srgbClr val="FFFFFF"/>
                </a:solidFill>
              </a:rPr>
              <a:t>:</a:t>
            </a:r>
            <a:endParaRPr b="1" sz="2600">
              <a:solidFill>
                <a:srgbClr val="FFFFFF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○"/>
            </a:pPr>
            <a:r>
              <a:rPr b="1" lang="en" sz="2600">
                <a:solidFill>
                  <a:srgbClr val="FFFFFF"/>
                </a:solidFill>
              </a:rPr>
              <a:t>Word Cloud</a:t>
            </a:r>
            <a:endParaRPr b="1" sz="2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on Text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