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pectral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pectralExtraBold-boldItalic.fntdata"/><Relationship Id="rId14" Type="http://schemas.openxmlformats.org/officeDocument/2006/relationships/font" Target="fonts/Spectral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1f1ee8e8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511f1ee8e8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e54fe52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7de54fe52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1f1ee8e8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511f1ee8e8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1f1ee8e8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511f1ee8e8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1f1ee8e8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511f1ee8e8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1f1ee8e8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11f1ee8e8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OSjAtQ_bqUCYRs-2_eb-opUxPH2Fxm9Sz0RzGspPPcg/edit?usp=sharing" TargetMode="External"/><Relationship Id="rId4" Type="http://schemas.openxmlformats.org/officeDocument/2006/relationships/hyperlink" Target="https://docs.google.com/spreadsheets/d/1VyAC6bXIGtkB8jKr_buBrlnPOesqQ5eZ63I7b9MCS1Y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9774" y="3440823"/>
            <a:ext cx="3615600" cy="117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Tomas Karpati</a:t>
            </a:r>
            <a:br>
              <a:rPr b="1" i="0" lang="en" sz="15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solidFill>
                  <a:srgbClr val="215170"/>
                </a:solidFill>
              </a:rPr>
              <a:t>tc.datascience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215170"/>
                </a:solidFill>
              </a:rPr>
              <a:t>gmail</a:t>
            </a: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800" u="none" cap="none" strike="noStrike">
                <a:solidFill>
                  <a:srgbClr val="21517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800" u="none" cap="none" strike="noStrike">
              <a:solidFill>
                <a:srgbClr val="2151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19775" y="1793775"/>
            <a:ext cx="3615600" cy="1271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ANATOMY OF A </a:t>
            </a:r>
            <a:endParaRPr b="1" sz="3000">
              <a:solidFill>
                <a:srgbClr val="21517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15170"/>
                </a:solidFill>
              </a:rPr>
              <a:t>DS PROJECT</a:t>
            </a:r>
            <a:endParaRPr b="1" sz="3000">
              <a:solidFill>
                <a:srgbClr val="21517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1238250" y="994750"/>
            <a:ext cx="6436174" cy="413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1490100" y="1777375"/>
            <a:ext cx="67014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4800">
                <a:solidFill>
                  <a:srgbClr val="FFFF00"/>
                </a:solidFill>
              </a:rPr>
              <a:t>ANATOMY OF A </a:t>
            </a:r>
            <a:endParaRPr b="1" sz="48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4800">
                <a:solidFill>
                  <a:srgbClr val="FFFF00"/>
                </a:solidFill>
              </a:rPr>
              <a:t>DATA SCIENCE PROJECT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Data Science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932750" y="1151175"/>
            <a:ext cx="55689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800" u="sng">
                <a:solidFill>
                  <a:schemeClr val="lt1"/>
                </a:solidFill>
              </a:rPr>
              <a:t>Domain Knowledge:</a:t>
            </a:r>
            <a:endParaRPr sz="28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Which questions do we want to answer 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What is known about the problem?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How we define the outcome(s)?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What is known to influence the outcome?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Does we have any possible new knowledge that has not been in use before?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81550" y="4519599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2780350" y="1303575"/>
            <a:ext cx="60624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lt1"/>
                </a:solidFill>
              </a:rPr>
              <a:t>Project Design:</a:t>
            </a:r>
            <a:endParaRPr sz="28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Which is the best design for our goals?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How will we define the research subjects?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How will we clean, complete and exclude the data?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How will we validate our algorithms?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Write a research protocol !!!</a:t>
            </a:r>
            <a:endParaRPr sz="2800" u="sng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81550" y="4519599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021250" y="2125150"/>
            <a:ext cx="54288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Project Protocol (</a:t>
            </a:r>
            <a:r>
              <a:rPr b="1" lang="en" sz="30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1" lang="en" sz="3000">
                <a:solidFill>
                  <a:srgbClr val="FFFFFF"/>
                </a:solidFill>
              </a:rPr>
              <a:t>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retrieval protocol (</a:t>
            </a:r>
            <a:r>
              <a:rPr b="1" lang="en" sz="3000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1" lang="en" sz="3000">
                <a:solidFill>
                  <a:srgbClr val="FFFFFF"/>
                </a:solidFill>
              </a:rPr>
              <a:t>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81550" y="4519599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3008950" y="1517225"/>
            <a:ext cx="55689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3000" u="sng">
                <a:solidFill>
                  <a:schemeClr val="lt1"/>
                </a:solidFill>
              </a:rPr>
              <a:t>Data Preparation</a:t>
            </a:r>
            <a:endParaRPr sz="30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extraction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Flatfile preparation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Exploratory analysis of the data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cleansing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imputation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Data transformation, normalization and data engineering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81550" y="4519599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2780350" y="1227375"/>
            <a:ext cx="60624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Algorithms:</a:t>
            </a:r>
            <a:endParaRPr sz="28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Unsupervised vs Supervised methods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Model validation: 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statistical tests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Partitioning of the dataset: </a:t>
            </a:r>
            <a:endParaRPr sz="2400">
              <a:solidFill>
                <a:schemeClr val="lt1"/>
              </a:solidFill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LcPeriod"/>
            </a:pPr>
            <a:r>
              <a:rPr b="1" lang="en" sz="2400">
                <a:solidFill>
                  <a:schemeClr val="lt1"/>
                </a:solidFill>
              </a:rPr>
              <a:t>Cross-validation</a:t>
            </a:r>
            <a:endParaRPr b="1" sz="2400">
              <a:solidFill>
                <a:schemeClr val="lt1"/>
              </a:solidFill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LcPeriod"/>
            </a:pPr>
            <a:r>
              <a:rPr b="1" lang="en" sz="2400">
                <a:solidFill>
                  <a:schemeClr val="lt1"/>
                </a:solidFill>
              </a:rPr>
              <a:t>Boosting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Feature selection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Hyperparameters fine-tuning.</a:t>
            </a:r>
            <a:endParaRPr sz="2800" u="sng"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81550" y="4519599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3005750" y="1494175"/>
            <a:ext cx="54960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Implementation:</a:t>
            </a:r>
            <a:endParaRPr sz="28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Selection of the best models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Model ensembling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Testing models in a new unseen dataset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Adaptation of the models to the real  needs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81550" y="4519600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3008950" y="1303575"/>
            <a:ext cx="55689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Production:</a:t>
            </a:r>
            <a:endParaRPr sz="2800" u="sng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Inserting the models into production systems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Incorporation of the model results into the business logic.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Training employees on the interpretation of the predictions.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Consequences of using the models on policy / ethics issues. </a:t>
            </a:r>
            <a:endParaRPr sz="2800" u="sng"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Anatomy of a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25150" y="1022875"/>
            <a:ext cx="2287800" cy="5835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Knowledge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01350" y="1768638"/>
            <a:ext cx="21750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25150" y="2353750"/>
            <a:ext cx="2287800" cy="5835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01350" y="3091247"/>
            <a:ext cx="2175000" cy="471300"/>
          </a:xfrm>
          <a:prstGeom prst="parallelogram">
            <a:avLst>
              <a:gd fmla="val 524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44950" y="3828750"/>
            <a:ext cx="2287800" cy="4713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281550" y="4443100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