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Spectral ExtraBold"/>
      <p:bold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SpectralExtraBold-boldItalic.fntdata"/><Relationship Id="rId10" Type="http://schemas.openxmlformats.org/officeDocument/2006/relationships/slide" Target="slides/slide5.xml"/><Relationship Id="rId21" Type="http://schemas.openxmlformats.org/officeDocument/2006/relationships/font" Target="fonts/SpectralExtraBo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e13cb38c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e13cb38c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b7602e06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b7602e06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b7602e06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b7602e06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b7602e06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b7602e06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b7602e06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b7602e06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b7602e06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b7602e06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b7602e06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b7602e06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b7602e06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b7602e06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7bf47a8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7bf47a8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b7602e06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b7602e06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b7602e06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b7602e06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b7602e06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b7602e06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b7602e06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b7602e06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b7602e06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b7602e06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b7602e06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b7602e06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177125" y="132850"/>
            <a:ext cx="5169900" cy="852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7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DATA SCIENCE</a:t>
            </a:r>
            <a:endParaRPr sz="3600">
              <a:solidFill>
                <a:srgbClr val="FFFFFF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09975" y="1749100"/>
            <a:ext cx="3830400" cy="1317300"/>
          </a:xfrm>
          <a:prstGeom prst="roundRect">
            <a:avLst>
              <a:gd fmla="val 16667" name="adj"/>
            </a:avLst>
          </a:prstGeom>
          <a:solidFill>
            <a:srgbClr val="FFFFFF">
              <a:alpha val="73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13" name="Google Shape;13;p2"/>
          <p:cNvSpPr/>
          <p:nvPr/>
        </p:nvSpPr>
        <p:spPr>
          <a:xfrm>
            <a:off x="309975" y="3345925"/>
            <a:ext cx="3830400" cy="1317300"/>
          </a:xfrm>
          <a:prstGeom prst="roundRect">
            <a:avLst>
              <a:gd fmla="val 16667" name="adj"/>
            </a:avLst>
          </a:prstGeom>
          <a:solidFill>
            <a:srgbClr val="FFFFFF">
              <a:alpha val="73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3">
  <p:cSld name="CUSTOM_6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>
            <a:off x="6448350" y="132105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1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1"/>
          <p:cNvSpPr/>
          <p:nvPr/>
        </p:nvSpPr>
        <p:spPr>
          <a:xfrm>
            <a:off x="6448500" y="220380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6062925" y="3090450"/>
            <a:ext cx="25605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/>
          <p:nvPr/>
        </p:nvSpPr>
        <p:spPr>
          <a:xfrm>
            <a:off x="6448375" y="400260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1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4">
  <p:cSld name="CUSTOM_7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6448350" y="132105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6448500" y="220380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6448375" y="309045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6084800" y="4002600"/>
            <a:ext cx="25386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1" type="tx">
  <p:cSld name="TITLE_AND_BOD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6117625" y="1321050"/>
            <a:ext cx="25818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64485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108" name="Google Shape;10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2">
  <p:cSld name="CUSTOM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6150475" y="2021150"/>
            <a:ext cx="2472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64485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122" name="Google Shape;12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3">
  <p:cSld name="CUSTOM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6095750" y="2763675"/>
            <a:ext cx="25278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136" name="Google Shape;13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4">
  <p:cSld name="CUSTOM_3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64484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6106700" y="3487575"/>
            <a:ext cx="25167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5">
  <p:cSld name="CUSTOM_4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3" name="Google Shape;15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64485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6106700" y="4211475"/>
            <a:ext cx="25167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6321377" y="1216858"/>
            <a:ext cx="2626200" cy="103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/>
          </a:p>
        </p:txBody>
      </p:sp>
      <p:sp>
        <p:nvSpPr>
          <p:cNvPr id="168" name="Google Shape;168;p18"/>
          <p:cNvSpPr/>
          <p:nvPr/>
        </p:nvSpPr>
        <p:spPr>
          <a:xfrm>
            <a:off x="6400403" y="3674087"/>
            <a:ext cx="2626200" cy="103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ד'ר תומס קרפטי</a:t>
            </a:r>
            <a:b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karpati@it4biotech.com</a:t>
            </a:r>
            <a:endParaRPr b="0" i="0" sz="1600" u="none" cap="none" strike="noStrike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054-2002430</a:t>
            </a:r>
            <a:endParaRPr b="0" i="0" sz="1500" u="none" cap="none" strike="noStrike"/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2265" y="2483928"/>
            <a:ext cx="1441956" cy="896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S-Title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S-Text">
  <p:cSld name="SECTION_HEADER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301350" y="1058075"/>
            <a:ext cx="8541300" cy="3907800"/>
          </a:xfrm>
          <a:prstGeom prst="roundRect">
            <a:avLst>
              <a:gd fmla="val 758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-tabs">
  <p:cSld name="SECTION_HEADER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301350" y="10307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301350" y="17165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301350" y="24023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301350" y="3088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301350" y="37739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301350" y="44597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-tabs">
  <p:cSld name="SECTION_HEADER_1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301350" y="1183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301350" y="1945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301350" y="2707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301350" y="3469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-tabs">
  <p:cSld name="SECTION_HEADER_1_1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301350" y="12593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301350" y="22499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301350" y="32405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1">
  <p:cSld name="CUSTOM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6154950" y="1321050"/>
            <a:ext cx="24684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9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9"/>
          <p:cNvSpPr/>
          <p:nvPr/>
        </p:nvSpPr>
        <p:spPr>
          <a:xfrm>
            <a:off x="6448500" y="220380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9"/>
          <p:cNvSpPr/>
          <p:nvPr/>
        </p:nvSpPr>
        <p:spPr>
          <a:xfrm>
            <a:off x="6448375" y="309045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9"/>
          <p:cNvSpPr/>
          <p:nvPr/>
        </p:nvSpPr>
        <p:spPr>
          <a:xfrm>
            <a:off x="6448375" y="400260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9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2">
  <p:cSld name="CUSTOM_5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>
            <a:off x="6448350" y="132105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0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0"/>
          <p:cNvSpPr/>
          <p:nvPr/>
        </p:nvSpPr>
        <p:spPr>
          <a:xfrm>
            <a:off x="6095750" y="2203800"/>
            <a:ext cx="25278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/>
          <p:nvPr/>
        </p:nvSpPr>
        <p:spPr>
          <a:xfrm>
            <a:off x="6448375" y="309045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0"/>
          <p:cNvSpPr/>
          <p:nvPr/>
        </p:nvSpPr>
        <p:spPr>
          <a:xfrm>
            <a:off x="6448375" y="400260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0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0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b="1"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b="1"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/>
        </p:nvSpPr>
        <p:spPr>
          <a:xfrm>
            <a:off x="312125" y="1789775"/>
            <a:ext cx="38712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15170"/>
                </a:solidFill>
              </a:rPr>
              <a:t>Feature Engineering and Selection</a:t>
            </a:r>
            <a:endParaRPr b="1" sz="3000">
              <a:solidFill>
                <a:srgbClr val="215170"/>
              </a:solidFill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419774" y="3440823"/>
            <a:ext cx="3615600" cy="1177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en" sz="3000">
                <a:solidFill>
                  <a:srgbClr val="215170"/>
                </a:solidFill>
              </a:rPr>
              <a:t>Tomas Karpati</a:t>
            </a:r>
            <a:br>
              <a:rPr b="1" i="0" lang="en" sz="1500" u="none" cap="none" strike="noStrike">
                <a:solidFill>
                  <a:srgbClr val="21517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800">
                <a:solidFill>
                  <a:srgbClr val="215170"/>
                </a:solidFill>
              </a:rPr>
              <a:t>tc.datascience</a:t>
            </a:r>
            <a:r>
              <a:rPr b="1" i="0" lang="en" sz="1800" u="none" cap="none" strike="noStrike">
                <a:solidFill>
                  <a:srgbClr val="215170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b="1" lang="en" sz="1800">
                <a:solidFill>
                  <a:srgbClr val="215170"/>
                </a:solidFill>
              </a:rPr>
              <a:t>gmail</a:t>
            </a:r>
            <a:r>
              <a:rPr b="1" i="0" lang="en" sz="1800" u="none" cap="none" strike="noStrike">
                <a:solidFill>
                  <a:srgbClr val="215170"/>
                </a:solidFill>
                <a:latin typeface="Arial"/>
                <a:ea typeface="Arial"/>
                <a:cs typeface="Arial"/>
                <a:sym typeface="Arial"/>
              </a:rPr>
              <a:t>.com</a:t>
            </a:r>
            <a:endParaRPr b="0" i="0" sz="1800" u="none" cap="none" strike="noStrike">
              <a:solidFill>
                <a:srgbClr val="2151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800" u="none" cap="none" strike="noStrike">
                <a:solidFill>
                  <a:srgbClr val="215170"/>
                </a:solidFill>
                <a:latin typeface="Arial"/>
                <a:ea typeface="Arial"/>
                <a:cs typeface="Arial"/>
                <a:sym typeface="Arial"/>
              </a:rPr>
              <a:t>054-2002430</a:t>
            </a:r>
            <a:endParaRPr b="0" i="0" sz="1800" u="none" cap="none" strike="noStrike">
              <a:solidFill>
                <a:srgbClr val="21517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/>
        </p:nvSpPr>
        <p:spPr>
          <a:xfrm>
            <a:off x="586525" y="1521550"/>
            <a:ext cx="7903500" cy="3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Char char="●"/>
            </a:pPr>
            <a:r>
              <a:rPr b="1" lang="en" sz="2200">
                <a:solidFill>
                  <a:srgbClr val="FFFF00"/>
                </a:solidFill>
              </a:rPr>
              <a:t>Interaction Features</a:t>
            </a:r>
            <a:endParaRPr b="1" sz="2200">
              <a:solidFill>
                <a:srgbClr val="FFFF00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lang="en" sz="2200">
                <a:solidFill>
                  <a:srgbClr val="FFFFFF"/>
                </a:solidFill>
              </a:rPr>
              <a:t>Sum, difference, product or division of two features</a:t>
            </a:r>
            <a:endParaRPr sz="2200">
              <a:solidFill>
                <a:srgbClr val="FFFF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lang="en" sz="2200">
                <a:solidFill>
                  <a:srgbClr val="FFFFFF"/>
                </a:solidFill>
              </a:rPr>
              <a:t>Complex interaction (BMI, geographical distance)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lang="en" sz="2200">
                <a:solidFill>
                  <a:srgbClr val="FFFF00"/>
                </a:solidFill>
              </a:rPr>
              <a:t>Clusters</a:t>
            </a:r>
            <a:r>
              <a:rPr lang="en" sz="2200">
                <a:solidFill>
                  <a:srgbClr val="FFFFFF"/>
                </a:solidFill>
              </a:rPr>
              <a:t> Use the existing data to search for patterns.</a:t>
            </a:r>
            <a:endParaRPr sz="2200">
              <a:solidFill>
                <a:srgbClr val="FFFF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lang="en" sz="2200">
                <a:solidFill>
                  <a:srgbClr val="FFFFFF"/>
                </a:solidFill>
              </a:rPr>
              <a:t>Cluster groups</a:t>
            </a:r>
            <a:endParaRPr sz="2200">
              <a:solidFill>
                <a:srgbClr val="FFFF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lang="en" sz="2200">
                <a:solidFill>
                  <a:srgbClr val="FFFFFF"/>
                </a:solidFill>
              </a:rPr>
              <a:t>Trajectory clusters (using historical data)</a:t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238" name="Google Shape;238;p2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 </a:t>
            </a:r>
            <a:r>
              <a:rPr b="1" lang="en">
                <a:solidFill>
                  <a:schemeClr val="lt1"/>
                </a:solidFill>
              </a:rPr>
              <a:t>Engineering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Features (Variables)</a:t>
            </a:r>
            <a:endParaRPr b="1"/>
          </a:p>
        </p:txBody>
      </p:sp>
      <p:sp>
        <p:nvSpPr>
          <p:cNvPr id="244" name="Google Shape;244;p29"/>
          <p:cNvSpPr txBox="1"/>
          <p:nvPr/>
        </p:nvSpPr>
        <p:spPr>
          <a:xfrm>
            <a:off x="389050" y="1292950"/>
            <a:ext cx="8627700" cy="3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00"/>
                </a:solidFill>
              </a:rPr>
              <a:t>Feature Transformation</a:t>
            </a:r>
            <a:r>
              <a:rPr lang="en" sz="2400">
                <a:solidFill>
                  <a:srgbClr val="FFFFFF"/>
                </a:solidFill>
              </a:rPr>
              <a:t>: transformation of data to improve the accuracy of the algorithm</a:t>
            </a:r>
            <a:endParaRPr sz="24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Numeric data</a:t>
            </a:r>
            <a:endParaRPr sz="2200">
              <a:solidFill>
                <a:srgbClr val="FFFF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lang="en" sz="2200">
                <a:solidFill>
                  <a:srgbClr val="FFFFFF"/>
                </a:solidFill>
              </a:rPr>
              <a:t>Normalization:</a:t>
            </a:r>
            <a:endParaRPr sz="2200">
              <a:solidFill>
                <a:srgbClr val="FFFF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lang="en" sz="2200">
                <a:solidFill>
                  <a:srgbClr val="FFFFFF"/>
                </a:solidFill>
              </a:rPr>
              <a:t>Min-max scaling</a:t>
            </a:r>
            <a:endParaRPr sz="2200">
              <a:solidFill>
                <a:srgbClr val="FFFF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lang="en" sz="2200">
                <a:solidFill>
                  <a:srgbClr val="FFFFFF"/>
                </a:solidFill>
              </a:rPr>
              <a:t>Applying mathematical functions (multinomial, log, sqrt, exp)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Categorical data</a:t>
            </a:r>
            <a:endParaRPr sz="2200">
              <a:solidFill>
                <a:srgbClr val="FFFF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lang="en" sz="2200">
                <a:solidFill>
                  <a:srgbClr val="FFFFFF"/>
                </a:solidFill>
              </a:rPr>
              <a:t>One-hot-encoding / Dummy encoding</a:t>
            </a:r>
            <a:endParaRPr sz="2200">
              <a:solidFill>
                <a:srgbClr val="FFFF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lang="en" sz="2200">
                <a:solidFill>
                  <a:srgbClr val="FFFFFF"/>
                </a:solidFill>
              </a:rPr>
              <a:t>Feature Hashing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/>
        </p:nvSpPr>
        <p:spPr>
          <a:xfrm>
            <a:off x="641750" y="1292950"/>
            <a:ext cx="8220300" cy="3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00"/>
                </a:solidFill>
              </a:rPr>
              <a:t>Feature Selection</a:t>
            </a:r>
            <a:endParaRPr b="1" sz="24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R</a:t>
            </a:r>
            <a:r>
              <a:rPr lang="en" sz="2400">
                <a:solidFill>
                  <a:srgbClr val="FFFFFF"/>
                </a:solidFill>
              </a:rPr>
              <a:t>emoving unnecessary features. There are three main methods: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" sz="2400">
                <a:solidFill>
                  <a:schemeClr val="lt1"/>
                </a:solidFill>
              </a:rPr>
              <a:t>Filter methods</a:t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" sz="2400">
                <a:solidFill>
                  <a:schemeClr val="lt1"/>
                </a:solidFill>
              </a:rPr>
              <a:t>Wrapper methods</a:t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" sz="2400">
                <a:solidFill>
                  <a:schemeClr val="lt1"/>
                </a:solidFill>
              </a:rPr>
              <a:t>Embedded methods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50" name="Google Shape;250;p30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Features (Variables)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 Selection</a:t>
            </a:r>
            <a:endParaRPr b="1"/>
          </a:p>
        </p:txBody>
      </p:sp>
      <p:sp>
        <p:nvSpPr>
          <p:cNvPr id="256" name="Google Shape;256;p31"/>
          <p:cNvSpPr txBox="1"/>
          <p:nvPr/>
        </p:nvSpPr>
        <p:spPr>
          <a:xfrm>
            <a:off x="617650" y="1140550"/>
            <a:ext cx="7956000" cy="3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FFFF00"/>
                </a:solidFill>
              </a:rPr>
              <a:t>Filter Methods</a:t>
            </a:r>
            <a:endParaRPr b="1" sz="2400" u="sng">
              <a:solidFill>
                <a:srgbClr val="FFFF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Pearson’s Correlation (x and y are continuous)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t-test </a:t>
            </a:r>
            <a:r>
              <a:rPr lang="en" sz="2400">
                <a:solidFill>
                  <a:schemeClr val="lt1"/>
                </a:solidFill>
              </a:rPr>
              <a:t>(x = continuous, y = categorical)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Univariate regression ((x = continuous, y = categorical/continuous)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LDA: Linear discriminant analysis (x = continuous, y = categorical)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ANOVA (x = categorical, y = continuous)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Chi-Square (x and y are categorical)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PCA (x = continuous)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 Selection</a:t>
            </a:r>
            <a:endParaRPr b="1"/>
          </a:p>
        </p:txBody>
      </p:sp>
      <p:sp>
        <p:nvSpPr>
          <p:cNvPr id="262" name="Google Shape;262;p32"/>
          <p:cNvSpPr txBox="1"/>
          <p:nvPr/>
        </p:nvSpPr>
        <p:spPr>
          <a:xfrm>
            <a:off x="312850" y="1140550"/>
            <a:ext cx="8735100" cy="3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FFFF00"/>
                </a:solidFill>
              </a:rPr>
              <a:t>Wrapper Methods</a:t>
            </a:r>
            <a:endParaRPr b="1" sz="2400" u="sng">
              <a:solidFill>
                <a:srgbClr val="FFFF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Forward Selection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Backward Elimination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Recursive Feature elimination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	</a:t>
            </a:r>
            <a:r>
              <a:rPr b="1" lang="en" sz="2400" u="sng">
                <a:solidFill>
                  <a:srgbClr val="FFFFFF"/>
                </a:solidFill>
              </a:rPr>
              <a:t>Applications</a:t>
            </a:r>
            <a:endParaRPr b="1" sz="2400" u="sng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-"/>
            </a:pPr>
            <a:r>
              <a:rPr lang="en" sz="2200">
                <a:solidFill>
                  <a:srgbClr val="FFFFFF"/>
                </a:solidFill>
              </a:rPr>
              <a:t>Stepwise logistic regression (glm + step)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-"/>
            </a:pPr>
            <a:r>
              <a:rPr lang="en" sz="2200">
                <a:solidFill>
                  <a:srgbClr val="FFFFFF"/>
                </a:solidFill>
              </a:rPr>
              <a:t>Boruta R package (In python BorutaPy) - </a:t>
            </a:r>
            <a:r>
              <a:rPr lang="en" sz="2000">
                <a:solidFill>
                  <a:srgbClr val="FFFFFF"/>
                </a:solidFill>
              </a:rPr>
              <a:t>based on RandomForest</a:t>
            </a:r>
            <a:endParaRPr sz="20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-"/>
            </a:pPr>
            <a:r>
              <a:rPr lang="en" sz="2200">
                <a:solidFill>
                  <a:srgbClr val="FFFFFF"/>
                </a:solidFill>
              </a:rPr>
              <a:t>RandomForest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-"/>
            </a:pPr>
            <a:r>
              <a:rPr lang="en" sz="2200">
                <a:solidFill>
                  <a:srgbClr val="FFFFFF"/>
                </a:solidFill>
              </a:rPr>
              <a:t>XGBoost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 </a:t>
            </a:r>
            <a:r>
              <a:rPr b="1" lang="en">
                <a:solidFill>
                  <a:schemeClr val="lt1"/>
                </a:solidFill>
              </a:rPr>
              <a:t>Selection</a:t>
            </a:r>
            <a:endParaRPr b="1"/>
          </a:p>
        </p:txBody>
      </p:sp>
      <p:sp>
        <p:nvSpPr>
          <p:cNvPr id="268" name="Google Shape;268;p33"/>
          <p:cNvSpPr txBox="1"/>
          <p:nvPr/>
        </p:nvSpPr>
        <p:spPr>
          <a:xfrm>
            <a:off x="617650" y="1445350"/>
            <a:ext cx="8073900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FFFF00"/>
                </a:solidFill>
              </a:rPr>
              <a:t>Embedded Methods</a:t>
            </a:r>
            <a:r>
              <a:rPr lang="en" sz="2400">
                <a:solidFill>
                  <a:srgbClr val="FFFFFF"/>
                </a:solidFill>
              </a:rPr>
              <a:t>: combine the qualities of filter and wrapper methods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Lasso regression performs (L1 regularization)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Ridge regression performs (L2 regularization)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Regularized trees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Memetic/</a:t>
            </a:r>
            <a:r>
              <a:rPr lang="en" sz="2400">
                <a:solidFill>
                  <a:schemeClr val="lt1"/>
                </a:solidFill>
              </a:rPr>
              <a:t>genetic </a:t>
            </a:r>
            <a:r>
              <a:rPr lang="en" sz="2400">
                <a:solidFill>
                  <a:srgbClr val="FFFFFF"/>
                </a:solidFill>
              </a:rPr>
              <a:t>algorithm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Random multinomial logit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Features (Variables)</a:t>
            </a:r>
            <a:endParaRPr b="1"/>
          </a:p>
        </p:txBody>
      </p:sp>
      <p:sp>
        <p:nvSpPr>
          <p:cNvPr id="181" name="Google Shape;181;p20"/>
          <p:cNvSpPr txBox="1"/>
          <p:nvPr/>
        </p:nvSpPr>
        <p:spPr>
          <a:xfrm>
            <a:off x="885050" y="1510025"/>
            <a:ext cx="7408500" cy="3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A simple model trained on high-quality data is proven to be better than a complicated multi-model ensemble built on data that wasn’t clean.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Features (Variables)</a:t>
            </a:r>
            <a:endParaRPr b="1"/>
          </a:p>
        </p:txBody>
      </p:sp>
      <p:sp>
        <p:nvSpPr>
          <p:cNvPr id="187" name="Google Shape;187;p21"/>
          <p:cNvSpPr/>
          <p:nvPr/>
        </p:nvSpPr>
        <p:spPr>
          <a:xfrm>
            <a:off x="1067950" y="1451200"/>
            <a:ext cx="3738300" cy="468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1067950" y="2559100"/>
            <a:ext cx="3738300" cy="468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4806250" y="2559100"/>
            <a:ext cx="3738300" cy="468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2980975" y="3667000"/>
            <a:ext cx="1766400" cy="468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"/>
          <p:cNvSpPr/>
          <p:nvPr/>
        </p:nvSpPr>
        <p:spPr>
          <a:xfrm>
            <a:off x="4747400" y="3667000"/>
            <a:ext cx="1659600" cy="468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 txBox="1"/>
          <p:nvPr/>
        </p:nvSpPr>
        <p:spPr>
          <a:xfrm>
            <a:off x="2464000" y="1466650"/>
            <a:ext cx="9462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Flat File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5764075" y="2574550"/>
            <a:ext cx="2025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Feature Enrichment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3856375" y="3667000"/>
            <a:ext cx="1907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Feature     </a:t>
            </a:r>
            <a:r>
              <a:rPr b="1" lang="en">
                <a:solidFill>
                  <a:srgbClr val="FFFFFF"/>
                </a:solidFill>
              </a:rPr>
              <a:t>Selection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5" name="Google Shape;195;p21"/>
          <p:cNvSpPr/>
          <p:nvPr/>
        </p:nvSpPr>
        <p:spPr>
          <a:xfrm rot="5400000">
            <a:off x="5093500" y="1561425"/>
            <a:ext cx="789900" cy="835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 rot="10800000">
            <a:off x="6743025" y="3299500"/>
            <a:ext cx="789900" cy="835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Features (Variables)</a:t>
            </a:r>
            <a:endParaRPr b="1"/>
          </a:p>
        </p:txBody>
      </p:sp>
      <p:sp>
        <p:nvSpPr>
          <p:cNvPr id="202" name="Google Shape;202;p22"/>
          <p:cNvSpPr txBox="1"/>
          <p:nvPr/>
        </p:nvSpPr>
        <p:spPr>
          <a:xfrm>
            <a:off x="576400" y="1216750"/>
            <a:ext cx="8361900" cy="3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FFFFFF"/>
                </a:solidFill>
              </a:rPr>
              <a:t>Feature manipulation</a:t>
            </a:r>
            <a:endParaRPr b="1" sz="24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b="1" lang="en" sz="2400">
                <a:solidFill>
                  <a:srgbClr val="FFFF00"/>
                </a:solidFill>
              </a:rPr>
              <a:t>Feature Extraction</a:t>
            </a:r>
            <a:r>
              <a:rPr lang="en" sz="2400">
                <a:solidFill>
                  <a:srgbClr val="FFFFFF"/>
                </a:solidFill>
              </a:rPr>
              <a:t>: obtaining new features from existing features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b="1" lang="en" sz="2400">
                <a:solidFill>
                  <a:srgbClr val="FFFF00"/>
                </a:solidFill>
              </a:rPr>
              <a:t>Feature Engineering</a:t>
            </a:r>
            <a:r>
              <a:rPr lang="en" sz="2400">
                <a:solidFill>
                  <a:srgbClr val="FFFFFF"/>
                </a:solidFill>
              </a:rPr>
              <a:t>: transformation of raw data into features suitable for modeling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b="1" lang="en" sz="2400">
                <a:solidFill>
                  <a:srgbClr val="FFFF00"/>
                </a:solidFill>
              </a:rPr>
              <a:t>Feature Transformation</a:t>
            </a:r>
            <a:r>
              <a:rPr lang="en" sz="2400">
                <a:solidFill>
                  <a:srgbClr val="FFFFFF"/>
                </a:solidFill>
              </a:rPr>
              <a:t>: transformation of data to improve the accuracy of the algorithm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b="1" lang="en" sz="2400">
                <a:solidFill>
                  <a:srgbClr val="FFFF00"/>
                </a:solidFill>
              </a:rPr>
              <a:t>Feature Selection</a:t>
            </a:r>
            <a:r>
              <a:rPr lang="en" sz="2400">
                <a:solidFill>
                  <a:srgbClr val="FFFFFF"/>
                </a:solidFill>
              </a:rPr>
              <a:t>: removing unnecessary features.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Features (Variables)</a:t>
            </a:r>
            <a:endParaRPr b="1"/>
          </a:p>
        </p:txBody>
      </p:sp>
      <p:sp>
        <p:nvSpPr>
          <p:cNvPr id="208" name="Google Shape;208;p23"/>
          <p:cNvSpPr txBox="1"/>
          <p:nvPr/>
        </p:nvSpPr>
        <p:spPr>
          <a:xfrm>
            <a:off x="565750" y="1292950"/>
            <a:ext cx="8184900" cy="3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00"/>
                </a:solidFill>
              </a:rPr>
              <a:t>F</a:t>
            </a:r>
            <a:r>
              <a:rPr b="1" lang="en" sz="2400">
                <a:solidFill>
                  <a:srgbClr val="FFFF00"/>
                </a:solidFill>
              </a:rPr>
              <a:t>eature Extraction</a:t>
            </a:r>
            <a:r>
              <a:rPr lang="en" sz="2400">
                <a:solidFill>
                  <a:srgbClr val="FFFFFF"/>
                </a:solidFill>
              </a:rPr>
              <a:t>: obtaining new features from existing features</a:t>
            </a:r>
            <a:endParaRPr sz="24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lang="en" sz="2200" u="sng">
                <a:solidFill>
                  <a:srgbClr val="FFFFFF"/>
                </a:solidFill>
              </a:rPr>
              <a:t>Text</a:t>
            </a:r>
            <a:r>
              <a:rPr lang="en" sz="2200">
                <a:solidFill>
                  <a:srgbClr val="FFFFFF"/>
                </a:solidFill>
              </a:rPr>
              <a:t>:</a:t>
            </a:r>
            <a:r>
              <a:rPr b="1" lang="en" sz="2200">
                <a:solidFill>
                  <a:srgbClr val="FFFF00"/>
                </a:solidFill>
              </a:rPr>
              <a:t> </a:t>
            </a:r>
            <a:r>
              <a:rPr lang="en" sz="2200">
                <a:solidFill>
                  <a:srgbClr val="FFFFFF"/>
                </a:solidFill>
              </a:rPr>
              <a:t>extraction of uncoded data from texts</a:t>
            </a:r>
            <a:endParaRPr sz="2200">
              <a:solidFill>
                <a:srgbClr val="FFFF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lang="en" sz="2200">
                <a:solidFill>
                  <a:srgbClr val="FFFFFF"/>
                </a:solidFill>
              </a:rPr>
              <a:t>Prefixes on person names (Mr., Mrs., Miss., Dr.,etc)</a:t>
            </a:r>
            <a:endParaRPr sz="2200">
              <a:solidFill>
                <a:srgbClr val="FFFF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lang="en" sz="2200">
                <a:solidFill>
                  <a:srgbClr val="FFFFFF"/>
                </a:solidFill>
              </a:rPr>
              <a:t>Addresses, zip codes, mesures, etc</a:t>
            </a:r>
            <a:endParaRPr sz="2200">
              <a:solidFill>
                <a:srgbClr val="FFFF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lang="en" sz="2200">
                <a:solidFill>
                  <a:srgbClr val="FFFFFF"/>
                </a:solidFill>
              </a:rPr>
              <a:t>Tokenization, bag-of-words, N-grams, etc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lang="en" sz="2200" u="sng">
                <a:solidFill>
                  <a:srgbClr val="FFFFFF"/>
                </a:solidFill>
              </a:rPr>
              <a:t>Images</a:t>
            </a:r>
            <a:endParaRPr b="1" sz="2200" u="sng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lang="en" sz="2200" u="sng">
                <a:solidFill>
                  <a:srgbClr val="FFFFFF"/>
                </a:solidFill>
              </a:rPr>
              <a:t>Geospatial data</a:t>
            </a:r>
            <a:r>
              <a:rPr lang="en" sz="2200">
                <a:solidFill>
                  <a:srgbClr val="FFFFFF"/>
                </a:solidFill>
              </a:rPr>
              <a:t>: geocoding (recovering a point from an address) and reverse geocoding (recovering an address from a point.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Features (Variables)</a:t>
            </a:r>
            <a:endParaRPr b="1"/>
          </a:p>
        </p:txBody>
      </p:sp>
      <p:sp>
        <p:nvSpPr>
          <p:cNvPr id="214" name="Google Shape;214;p24"/>
          <p:cNvSpPr txBox="1"/>
          <p:nvPr/>
        </p:nvSpPr>
        <p:spPr>
          <a:xfrm>
            <a:off x="482025" y="1292950"/>
            <a:ext cx="8360700" cy="3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00"/>
                </a:solidFill>
              </a:rPr>
              <a:t>Feature Extraction</a:t>
            </a:r>
            <a:r>
              <a:rPr lang="en" sz="2400">
                <a:solidFill>
                  <a:srgbClr val="FFFFFF"/>
                </a:solidFill>
              </a:rPr>
              <a:t>: obtaining new features from existing features</a:t>
            </a:r>
            <a:endParaRPr sz="24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lang="en" sz="2200" u="sng">
                <a:solidFill>
                  <a:srgbClr val="FFFFFF"/>
                </a:solidFill>
              </a:rPr>
              <a:t>Date/Time</a:t>
            </a:r>
            <a:r>
              <a:rPr lang="en" sz="2200">
                <a:solidFill>
                  <a:srgbClr val="FFFFFF"/>
                </a:solidFill>
              </a:rPr>
              <a:t>: day, month, year, hours, minutes, weekday, holidays, season, time differences (age, time to event), etc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lang="en" sz="2200" u="sng">
                <a:solidFill>
                  <a:srgbClr val="FFFFFF"/>
                </a:solidFill>
              </a:rPr>
              <a:t>Time series</a:t>
            </a:r>
            <a:r>
              <a:rPr lang="en" sz="2200">
                <a:solidFill>
                  <a:srgbClr val="FFFFFF"/>
                </a:solidFill>
              </a:rPr>
              <a:t>: lags, moving averages, trends, seasonality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lang="en" sz="2200" u="sng">
                <a:solidFill>
                  <a:srgbClr val="FFFFFF"/>
                </a:solidFill>
              </a:rPr>
              <a:t>Web</a:t>
            </a:r>
            <a:r>
              <a:rPr lang="en" sz="2200">
                <a:solidFill>
                  <a:srgbClr val="FFFFFF"/>
                </a:solidFill>
              </a:rPr>
              <a:t>: addresses, ip, country, previous/next page, cookies, browser used, operating system, versions, etc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lang="en" sz="2200" u="sng">
                <a:solidFill>
                  <a:srgbClr val="FFFFFF"/>
                </a:solidFill>
              </a:rPr>
              <a:t>Ontologies and Taxonomies</a:t>
            </a:r>
            <a:r>
              <a:rPr lang="en" sz="2200">
                <a:solidFill>
                  <a:srgbClr val="FFFFFF"/>
                </a:solidFill>
              </a:rPr>
              <a:t> and other classification standards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Features (Variables)</a:t>
            </a:r>
            <a:endParaRPr b="1"/>
          </a:p>
        </p:txBody>
      </p:sp>
      <p:sp>
        <p:nvSpPr>
          <p:cNvPr id="220" name="Google Shape;220;p25"/>
          <p:cNvSpPr txBox="1"/>
          <p:nvPr/>
        </p:nvSpPr>
        <p:spPr>
          <a:xfrm>
            <a:off x="662725" y="1369150"/>
            <a:ext cx="7869900" cy="31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00"/>
                </a:solidFill>
              </a:rPr>
              <a:t>Feature Engineering</a:t>
            </a:r>
            <a:r>
              <a:rPr lang="en" sz="2400">
                <a:solidFill>
                  <a:srgbClr val="FFFFFF"/>
                </a:solidFill>
              </a:rPr>
              <a:t>: </a:t>
            </a:r>
            <a:r>
              <a:rPr lang="en" sz="2400">
                <a:solidFill>
                  <a:srgbClr val="FFFFFF"/>
                </a:solidFill>
              </a:rPr>
              <a:t>transformation of raw data based on domain knowledge to extract new variables into features suitable for modeling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Bin-counting of</a:t>
            </a:r>
            <a:r>
              <a:rPr lang="en" sz="2200">
                <a:solidFill>
                  <a:srgbClr val="FFFFFF"/>
                </a:solidFill>
              </a:rPr>
              <a:t> categorical data 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Interaction Features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Unsupervised Clusters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/>
        </p:nvSpPr>
        <p:spPr>
          <a:xfrm>
            <a:off x="738925" y="1292950"/>
            <a:ext cx="7844100" cy="3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00"/>
                </a:solidFill>
              </a:rPr>
              <a:t>Knowledge based feature engineering</a:t>
            </a:r>
            <a:r>
              <a:rPr lang="en" sz="2200">
                <a:solidFill>
                  <a:srgbClr val="FFFFFF"/>
                </a:solidFill>
              </a:rPr>
              <a:t>  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Ask the experts on the field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Search the literature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Search the internet for similar projects</a:t>
            </a:r>
            <a:endParaRPr sz="2200">
              <a:solidFill>
                <a:srgbClr val="FFFF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lang="en" sz="2200">
                <a:solidFill>
                  <a:srgbClr val="FFFFFF"/>
                </a:solidFill>
              </a:rPr>
              <a:t>Read posts comments and discussions</a:t>
            </a:r>
            <a:endParaRPr sz="2200">
              <a:solidFill>
                <a:srgbClr val="FFFFFF"/>
              </a:solidFill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○"/>
            </a:pPr>
            <a:r>
              <a:rPr lang="en" sz="2200">
                <a:solidFill>
                  <a:srgbClr val="FFFFFF"/>
                </a:solidFill>
              </a:rPr>
              <a:t>Ask in discussion groups on the field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EDA - Exploratory Data Analysis (data driven knowledge)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226" name="Google Shape;226;p2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 Engineering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 Engineering</a:t>
            </a:r>
            <a:endParaRPr b="1"/>
          </a:p>
        </p:txBody>
      </p:sp>
      <p:sp>
        <p:nvSpPr>
          <p:cNvPr id="232" name="Google Shape;232;p27"/>
          <p:cNvSpPr txBox="1"/>
          <p:nvPr/>
        </p:nvSpPr>
        <p:spPr>
          <a:xfrm>
            <a:off x="510325" y="1292950"/>
            <a:ext cx="8288400" cy="3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00"/>
                </a:solidFill>
              </a:rPr>
              <a:t>“Impact coding” or “</a:t>
            </a:r>
            <a:r>
              <a:rPr b="1" lang="en" sz="2200">
                <a:solidFill>
                  <a:srgbClr val="FFFF00"/>
                </a:solidFill>
              </a:rPr>
              <a:t>Bin-counting” of categorical data</a:t>
            </a:r>
            <a:r>
              <a:rPr lang="en" sz="2200">
                <a:solidFill>
                  <a:srgbClr val="FFFFFF"/>
                </a:solidFill>
              </a:rPr>
              <a:t> with large amount of categories (cities, countries, zip codes, etc). 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lang="en" sz="2200">
                <a:solidFill>
                  <a:srgbClr val="FFFFFF"/>
                </a:solidFill>
              </a:rPr>
              <a:t>The counts or proportion of each category on the whole database or stratified by another categorical variable</a:t>
            </a:r>
            <a:endParaRPr sz="2200">
              <a:solidFill>
                <a:srgbClr val="FFFF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lang="en" sz="2200">
                <a:solidFill>
                  <a:srgbClr val="FFFFFF"/>
                </a:solidFill>
              </a:rPr>
              <a:t>An aggregative measure (mean,median,StdDev…) of a related numeric variable</a:t>
            </a:r>
            <a:endParaRPr sz="2200">
              <a:solidFill>
                <a:srgbClr val="FFFF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lang="en" sz="2200">
                <a:solidFill>
                  <a:srgbClr val="FFFFFF"/>
                </a:solidFill>
              </a:rPr>
              <a:t>A value representing the order of the category based on other variables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Scienc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