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pectral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ExtraBold-bold.fntdata"/><Relationship Id="rId25" Type="http://schemas.openxmlformats.org/officeDocument/2006/relationships/slide" Target="slides/slide20.xml"/><Relationship Id="rId27" Type="http://schemas.openxmlformats.org/officeDocument/2006/relationships/font" Target="fonts/Spectral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e2956f53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2956f53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e2956f531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e2956f53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b92bc174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b92bc174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b92bc17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b92bc17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b92bc17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b92bc17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4b92bc17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b92bc17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b92bc174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b92bc174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4b92bc17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b92bc17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4b92bc174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b92bc174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b92bc174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b92bc174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b36ac6d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b36ac6d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e2956f53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e2956f53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b92bc1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b92bc1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b92bc17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b92bc17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b92bc17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b92bc17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b92bc174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b92bc17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b92bc17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92bc17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b92bc17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b92bc17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b92bc17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b92bc17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a:off x="177125" y="132850"/>
            <a:ext cx="5169900" cy="852300"/>
          </a:xfrm>
          <a:prstGeom prst="rect">
            <a:avLst/>
          </a:prstGeom>
          <a:noFill/>
          <a:ln>
            <a:noFill/>
          </a:ln>
          <a:effectLst>
            <a:outerShdw blurRad="57150" rotWithShape="0" algn="bl" dir="5400000" dist="19050">
              <a:srgbClr val="000000">
                <a:alpha val="73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Spectral ExtraBold"/>
                <a:ea typeface="Spectral ExtraBold"/>
                <a:cs typeface="Spectral ExtraBold"/>
                <a:sym typeface="Spectral ExtraBold"/>
              </a:rPr>
              <a:t>DATA SCIENCE</a:t>
            </a:r>
            <a:endParaRPr sz="3600">
              <a:solidFill>
                <a:srgbClr val="FFFFFF"/>
              </a:solidFill>
              <a:latin typeface="Spectral ExtraBold"/>
              <a:ea typeface="Spectral ExtraBold"/>
              <a:cs typeface="Spectral ExtraBold"/>
              <a:sym typeface="Spectral ExtraBold"/>
            </a:endParaRPr>
          </a:p>
        </p:txBody>
      </p:sp>
      <p:sp>
        <p:nvSpPr>
          <p:cNvPr id="12" name="Google Shape;12;p2"/>
          <p:cNvSpPr/>
          <p:nvPr/>
        </p:nvSpPr>
        <p:spPr>
          <a:xfrm>
            <a:off x="309975" y="1749100"/>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p>
        </p:txBody>
      </p:sp>
      <p:sp>
        <p:nvSpPr>
          <p:cNvPr id="13" name="Google Shape;13;p2"/>
          <p:cNvSpPr/>
          <p:nvPr/>
        </p:nvSpPr>
        <p:spPr>
          <a:xfrm>
            <a:off x="309975" y="3345925"/>
            <a:ext cx="3830400" cy="1317300"/>
          </a:xfrm>
          <a:prstGeom prst="roundRect">
            <a:avLst>
              <a:gd fmla="val 16667" name="adj"/>
            </a:avLst>
          </a:prstGeom>
          <a:solidFill>
            <a:srgbClr val="FFFFFF">
              <a:alpha val="7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3">
  <p:cSld name="CUSTOM_6">
    <p:spTree>
      <p:nvGrpSpPr>
        <p:cNvPr id="75" name="Shape 75"/>
        <p:cNvGrpSpPr/>
        <p:nvPr/>
      </p:nvGrpSpPr>
      <p:grpSpPr>
        <a:xfrm>
          <a:off x="0" y="0"/>
          <a:ext cx="0" cy="0"/>
          <a:chOff x="0" y="0"/>
          <a:chExt cx="0" cy="0"/>
        </a:xfrm>
      </p:grpSpPr>
      <p:sp>
        <p:nvSpPr>
          <p:cNvPr id="76" name="Google Shape;76;p11"/>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77" name="Google Shape;77;p11"/>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79" name="Google Shape;79;p11"/>
          <p:cNvSpPr/>
          <p:nvPr/>
        </p:nvSpPr>
        <p:spPr>
          <a:xfrm>
            <a:off x="6062925" y="3090450"/>
            <a:ext cx="25605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1"/>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4">
  <p:cSld name="CUSTOM_7">
    <p:spTree>
      <p:nvGrpSpPr>
        <p:cNvPr id="85" name="Shape 85"/>
        <p:cNvGrpSpPr/>
        <p:nvPr/>
      </p:nvGrpSpPr>
      <p:grpSpPr>
        <a:xfrm>
          <a:off x="0" y="0"/>
          <a:ext cx="0" cy="0"/>
          <a:chOff x="0" y="0"/>
          <a:chExt cx="0" cy="0"/>
        </a:xfrm>
      </p:grpSpPr>
      <p:sp>
        <p:nvSpPr>
          <p:cNvPr id="86" name="Google Shape;86;p12"/>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87" name="Google Shape;87;p12"/>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89" name="Google Shape;89;p12"/>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6084800" y="4002600"/>
            <a:ext cx="25386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12"/>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1" type="tx">
  <p:cSld name="TITLE_AND_BODY">
    <p:spTree>
      <p:nvGrpSpPr>
        <p:cNvPr id="95" name="Shape 95"/>
        <p:cNvGrpSpPr/>
        <p:nvPr/>
      </p:nvGrpSpPr>
      <p:grpSpPr>
        <a:xfrm>
          <a:off x="0" y="0"/>
          <a:ext cx="0" cy="0"/>
          <a:chOff x="0" y="0"/>
          <a:chExt cx="0" cy="0"/>
        </a:xfrm>
      </p:grpSpPr>
      <p:sp>
        <p:nvSpPr>
          <p:cNvPr id="96" name="Google Shape;9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7" name="Google Shape;9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3"/>
          <p:cNvSpPr/>
          <p:nvPr/>
        </p:nvSpPr>
        <p:spPr>
          <a:xfrm>
            <a:off x="6117625" y="1321050"/>
            <a:ext cx="2581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00"/>
              </a:solidFill>
            </a:endParaRPr>
          </a:p>
        </p:txBody>
      </p:sp>
      <p:sp>
        <p:nvSpPr>
          <p:cNvPr id="99" name="Google Shape;99;p13"/>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rtl="1" algn="r">
              <a:spcBef>
                <a:spcPts val="0"/>
              </a:spcBef>
              <a:spcAft>
                <a:spcPts val="0"/>
              </a:spcAft>
              <a:buNone/>
            </a:pPr>
            <a:r>
              <a:t/>
            </a:r>
            <a:endParaRPr sz="2400">
              <a:solidFill>
                <a:srgbClr val="FFFFFF"/>
              </a:solidFill>
            </a:endParaRPr>
          </a:p>
        </p:txBody>
      </p:sp>
      <p:sp>
        <p:nvSpPr>
          <p:cNvPr id="101" name="Google Shape;101;p13"/>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02" name="Google Shape;102;p13"/>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06" name="Google Shape;106;p13"/>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07" name="Google Shape;107;p13"/>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pic>
        <p:nvPicPr>
          <p:cNvPr id="108" name="Google Shape;108;p13"/>
          <p:cNvPicPr preferRelativeResize="0"/>
          <p:nvPr/>
        </p:nvPicPr>
        <p:blipFill>
          <a:blip r:embed="rId2">
            <a:alphaModFix/>
          </a:blip>
          <a:stretch>
            <a:fillRect/>
          </a:stretch>
        </p:blipFill>
        <p:spPr>
          <a:xfrm>
            <a:off x="5486400" y="86700"/>
            <a:ext cx="1743075" cy="77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2">
  <p:cSld name="CUSTOM_1">
    <p:spTree>
      <p:nvGrpSpPr>
        <p:cNvPr id="109" name="Shape 109"/>
        <p:cNvGrpSpPr/>
        <p:nvPr/>
      </p:nvGrpSpPr>
      <p:grpSpPr>
        <a:xfrm>
          <a:off x="0" y="0"/>
          <a:ext cx="0" cy="0"/>
          <a:chOff x="0" y="0"/>
          <a:chExt cx="0" cy="0"/>
        </a:xfrm>
      </p:grpSpPr>
      <p:sp>
        <p:nvSpPr>
          <p:cNvPr id="110" name="Google Shape;11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1" name="Google Shape;11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4"/>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00"/>
              </a:solidFill>
            </a:endParaRPr>
          </a:p>
        </p:txBody>
      </p:sp>
      <p:sp>
        <p:nvSpPr>
          <p:cNvPr id="113" name="Google Shape;113;p14"/>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rtl="1" algn="r">
              <a:spcBef>
                <a:spcPts val="0"/>
              </a:spcBef>
              <a:spcAft>
                <a:spcPts val="0"/>
              </a:spcAft>
              <a:buNone/>
            </a:pPr>
            <a:r>
              <a:t/>
            </a:r>
            <a:endParaRPr sz="2400">
              <a:solidFill>
                <a:srgbClr val="FFFFFF"/>
              </a:solidFill>
            </a:endParaRPr>
          </a:p>
        </p:txBody>
      </p:sp>
      <p:sp>
        <p:nvSpPr>
          <p:cNvPr id="115" name="Google Shape;115;p14"/>
          <p:cNvSpPr/>
          <p:nvPr/>
        </p:nvSpPr>
        <p:spPr>
          <a:xfrm>
            <a:off x="6150475" y="2021150"/>
            <a:ext cx="2472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16" name="Google Shape;116;p14"/>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20" name="Google Shape;120;p14"/>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21" name="Google Shape;121;p14"/>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pic>
        <p:nvPicPr>
          <p:cNvPr id="122" name="Google Shape;122;p14"/>
          <p:cNvPicPr preferRelativeResize="0"/>
          <p:nvPr/>
        </p:nvPicPr>
        <p:blipFill>
          <a:blip r:embed="rId2">
            <a:alphaModFix/>
          </a:blip>
          <a:stretch>
            <a:fillRect/>
          </a:stretch>
        </p:blipFill>
        <p:spPr>
          <a:xfrm>
            <a:off x="5486400" y="86700"/>
            <a:ext cx="1743075" cy="77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3">
  <p:cSld name="CUSTOM_2">
    <p:spTree>
      <p:nvGrpSpPr>
        <p:cNvPr id="123" name="Shape 123"/>
        <p:cNvGrpSpPr/>
        <p:nvPr/>
      </p:nvGrpSpPr>
      <p:grpSpPr>
        <a:xfrm>
          <a:off x="0" y="0"/>
          <a:ext cx="0" cy="0"/>
          <a:chOff x="0" y="0"/>
          <a:chExt cx="0" cy="0"/>
        </a:xfrm>
      </p:grpSpPr>
      <p:sp>
        <p:nvSpPr>
          <p:cNvPr id="124" name="Google Shape;12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5"/>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00"/>
              </a:solidFill>
            </a:endParaRPr>
          </a:p>
        </p:txBody>
      </p:sp>
      <p:sp>
        <p:nvSpPr>
          <p:cNvPr id="127" name="Google Shape;127;p15"/>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rtl="1" algn="r">
              <a:spcBef>
                <a:spcPts val="0"/>
              </a:spcBef>
              <a:spcAft>
                <a:spcPts val="0"/>
              </a:spcAft>
              <a:buNone/>
            </a:pPr>
            <a:r>
              <a:t/>
            </a:r>
            <a:endParaRPr sz="2400">
              <a:solidFill>
                <a:srgbClr val="FFFFFF"/>
              </a:solidFill>
            </a:endParaRPr>
          </a:p>
        </p:txBody>
      </p:sp>
      <p:sp>
        <p:nvSpPr>
          <p:cNvPr id="129" name="Google Shape;129;p15"/>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30" name="Google Shape;130;p15"/>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6095750" y="2763675"/>
            <a:ext cx="25278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34" name="Google Shape;134;p15"/>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35" name="Google Shape;135;p15"/>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pic>
        <p:nvPicPr>
          <p:cNvPr id="136" name="Google Shape;136;p15"/>
          <p:cNvPicPr preferRelativeResize="0"/>
          <p:nvPr/>
        </p:nvPicPr>
        <p:blipFill>
          <a:blip r:embed="rId2">
            <a:alphaModFix/>
          </a:blip>
          <a:stretch>
            <a:fillRect/>
          </a:stretch>
        </p:blipFill>
        <p:spPr>
          <a:xfrm>
            <a:off x="5486400" y="86700"/>
            <a:ext cx="1743075" cy="771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4">
  <p:cSld name="CUSTOM_3">
    <p:spTree>
      <p:nvGrpSpPr>
        <p:cNvPr id="137" name="Shape 137"/>
        <p:cNvGrpSpPr/>
        <p:nvPr/>
      </p:nvGrpSpPr>
      <p:grpSpPr>
        <a:xfrm>
          <a:off x="0" y="0"/>
          <a:ext cx="0" cy="0"/>
          <a:chOff x="0" y="0"/>
          <a:chExt cx="0" cy="0"/>
        </a:xfrm>
      </p:grpSpPr>
      <p:sp>
        <p:nvSpPr>
          <p:cNvPr id="138" name="Google Shape;13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9" name="Google Shape;13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6"/>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00"/>
              </a:solidFill>
            </a:endParaRPr>
          </a:p>
        </p:txBody>
      </p:sp>
      <p:sp>
        <p:nvSpPr>
          <p:cNvPr id="141" name="Google Shape;141;p16"/>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rtl="1" algn="r">
              <a:spcBef>
                <a:spcPts val="0"/>
              </a:spcBef>
              <a:spcAft>
                <a:spcPts val="0"/>
              </a:spcAft>
              <a:buNone/>
            </a:pPr>
            <a:r>
              <a:t/>
            </a:r>
            <a:endParaRPr sz="2400">
              <a:solidFill>
                <a:srgbClr val="FFFFFF"/>
              </a:solidFill>
            </a:endParaRPr>
          </a:p>
        </p:txBody>
      </p:sp>
      <p:sp>
        <p:nvSpPr>
          <p:cNvPr id="143" name="Google Shape;143;p16"/>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44" name="Google Shape;144;p16"/>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4484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48" name="Google Shape;148;p16"/>
          <p:cNvSpPr/>
          <p:nvPr/>
        </p:nvSpPr>
        <p:spPr>
          <a:xfrm>
            <a:off x="6106700" y="34875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49" name="Google Shape;149;p16"/>
          <p:cNvSpPr/>
          <p:nvPr/>
        </p:nvSpPr>
        <p:spPr>
          <a:xfrm>
            <a:off x="6448500" y="42114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pic>
        <p:nvPicPr>
          <p:cNvPr id="150" name="Google Shape;150;p16"/>
          <p:cNvPicPr preferRelativeResize="0"/>
          <p:nvPr/>
        </p:nvPicPr>
        <p:blipFill>
          <a:blip r:embed="rId2">
            <a:alphaModFix/>
          </a:blip>
          <a:stretch>
            <a:fillRect/>
          </a:stretch>
        </p:blipFill>
        <p:spPr>
          <a:xfrm>
            <a:off x="5486400" y="86700"/>
            <a:ext cx="1743075" cy="771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5">
  <p:cSld name="CUSTOM_4">
    <p:spTree>
      <p:nvGrpSpPr>
        <p:cNvPr id="151" name="Shape 151"/>
        <p:cNvGrpSpPr/>
        <p:nvPr/>
      </p:nvGrpSpPr>
      <p:grpSpPr>
        <a:xfrm>
          <a:off x="0" y="0"/>
          <a:ext cx="0" cy="0"/>
          <a:chOff x="0" y="0"/>
          <a:chExt cx="0" cy="0"/>
        </a:xfrm>
      </p:grpSpPr>
      <p:sp>
        <p:nvSpPr>
          <p:cNvPr id="152" name="Google Shape;15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3" name="Google Shape;15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17"/>
          <p:cNvSpPr/>
          <p:nvPr/>
        </p:nvSpPr>
        <p:spPr>
          <a:xfrm>
            <a:off x="6448500" y="1321050"/>
            <a:ext cx="22509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00"/>
              </a:solidFill>
            </a:endParaRPr>
          </a:p>
        </p:txBody>
      </p:sp>
      <p:sp>
        <p:nvSpPr>
          <p:cNvPr id="155" name="Google Shape;155;p17"/>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511250" y="1429725"/>
            <a:ext cx="5252400" cy="3240600"/>
          </a:xfrm>
          <a:prstGeom prst="rect">
            <a:avLst/>
          </a:prstGeom>
          <a:noFill/>
          <a:ln>
            <a:noFill/>
          </a:ln>
        </p:spPr>
        <p:txBody>
          <a:bodyPr anchorCtr="0" anchor="t" bIns="0" lIns="0" spcFirstLastPara="1" rIns="0" wrap="square" tIns="0">
            <a:noAutofit/>
          </a:bodyPr>
          <a:lstStyle/>
          <a:p>
            <a:pPr indent="0" lvl="0" marL="0" rtl="1" algn="r">
              <a:spcBef>
                <a:spcPts val="0"/>
              </a:spcBef>
              <a:spcAft>
                <a:spcPts val="0"/>
              </a:spcAft>
              <a:buNone/>
            </a:pPr>
            <a:r>
              <a:t/>
            </a:r>
            <a:endParaRPr sz="2400">
              <a:solidFill>
                <a:srgbClr val="FFFFFF"/>
              </a:solidFill>
            </a:endParaRPr>
          </a:p>
        </p:txBody>
      </p:sp>
      <p:sp>
        <p:nvSpPr>
          <p:cNvPr id="157" name="Google Shape;157;p17"/>
          <p:cNvSpPr/>
          <p:nvPr/>
        </p:nvSpPr>
        <p:spPr>
          <a:xfrm>
            <a:off x="6448500" y="2021150"/>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58" name="Google Shape;158;p17"/>
          <p:cNvSpPr/>
          <p:nvPr/>
        </p:nvSpPr>
        <p:spPr>
          <a:xfrm>
            <a:off x="0" y="135225"/>
            <a:ext cx="53796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6448500" y="27636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62" name="Google Shape;162;p17"/>
          <p:cNvSpPr/>
          <p:nvPr/>
        </p:nvSpPr>
        <p:spPr>
          <a:xfrm>
            <a:off x="6448500" y="3487575"/>
            <a:ext cx="21750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sp>
        <p:nvSpPr>
          <p:cNvPr id="163" name="Google Shape;163;p17"/>
          <p:cNvSpPr/>
          <p:nvPr/>
        </p:nvSpPr>
        <p:spPr>
          <a:xfrm>
            <a:off x="6106700" y="4211475"/>
            <a:ext cx="2516700" cy="5727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endParaRPr>
          </a:p>
        </p:txBody>
      </p:sp>
      <p:pic>
        <p:nvPicPr>
          <p:cNvPr id="164" name="Google Shape;164;p17"/>
          <p:cNvPicPr preferRelativeResize="0"/>
          <p:nvPr/>
        </p:nvPicPr>
        <p:blipFill>
          <a:blip r:embed="rId2">
            <a:alphaModFix/>
          </a:blip>
          <a:stretch>
            <a:fillRect/>
          </a:stretch>
        </p:blipFill>
        <p:spPr>
          <a:xfrm>
            <a:off x="5486400" y="86700"/>
            <a:ext cx="1743075" cy="77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18"/>
          <p:cNvSpPr/>
          <p:nvPr/>
        </p:nvSpPr>
        <p:spPr>
          <a:xfrm>
            <a:off x="6321377" y="1216858"/>
            <a:ext cx="2626200" cy="1036500"/>
          </a:xfrm>
          <a:prstGeom prst="roundRect">
            <a:avLst>
              <a:gd fmla="val 16667" name="adj"/>
            </a:avLst>
          </a:prstGeom>
          <a:solidFill>
            <a:srgbClr val="FFFFFF"/>
          </a:solidFill>
          <a:ln cap="flat" cmpd="sng" w="25550">
            <a:solidFill>
              <a:srgbClr val="FFFFFF"/>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t/>
            </a:r>
            <a:endParaRPr b="0" i="0" sz="1500" u="none" cap="none" strike="noStrike"/>
          </a:p>
        </p:txBody>
      </p:sp>
      <p:sp>
        <p:nvSpPr>
          <p:cNvPr id="168" name="Google Shape;168;p18"/>
          <p:cNvSpPr/>
          <p:nvPr/>
        </p:nvSpPr>
        <p:spPr>
          <a:xfrm>
            <a:off x="6400403" y="3674087"/>
            <a:ext cx="2626200" cy="1036500"/>
          </a:xfrm>
          <a:prstGeom prst="roundRect">
            <a:avLst>
              <a:gd fmla="val 16667" name="adj"/>
            </a:avLst>
          </a:prstGeom>
          <a:solidFill>
            <a:srgbClr val="FFFFFF"/>
          </a:solidFill>
          <a:ln cap="flat" cmpd="sng" w="25550">
            <a:solidFill>
              <a:srgbClr val="FFFFFF"/>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i="0" lang="en" sz="2700" u="none" cap="none" strike="noStrike">
                <a:solidFill>
                  <a:srgbClr val="000000"/>
                </a:solidFill>
                <a:latin typeface="Arial"/>
                <a:ea typeface="Arial"/>
                <a:cs typeface="Arial"/>
                <a:sym typeface="Arial"/>
              </a:rPr>
              <a:t>ד'ר תומס קרפטי</a:t>
            </a:r>
            <a:br>
              <a:rPr b="1" i="0" lang="en" sz="1500" u="none" cap="none" strike="noStrike">
                <a:solidFill>
                  <a:srgbClr val="000000"/>
                </a:solidFill>
                <a:latin typeface="Arial"/>
                <a:ea typeface="Arial"/>
                <a:cs typeface="Arial"/>
                <a:sym typeface="Arial"/>
              </a:rPr>
            </a:br>
            <a:r>
              <a:rPr b="1" i="0" lang="en" sz="1600" u="none" cap="none" strike="noStrike">
                <a:solidFill>
                  <a:srgbClr val="000000"/>
                </a:solidFill>
                <a:latin typeface="Arial"/>
                <a:ea typeface="Arial"/>
                <a:cs typeface="Arial"/>
                <a:sym typeface="Arial"/>
              </a:rPr>
              <a:t>karpati@it4biotech.com</a:t>
            </a:r>
            <a:endParaRPr b="0" i="0" sz="1600" u="none" cap="none" strike="noStrike"/>
          </a:p>
          <a:p>
            <a:pPr indent="0" lvl="0" marL="0" marR="0" rtl="0" algn="ctr">
              <a:lnSpc>
                <a:spcPct val="100000"/>
              </a:lnSpc>
              <a:spcBef>
                <a:spcPts val="0"/>
              </a:spcBef>
              <a:spcAft>
                <a:spcPts val="0"/>
              </a:spcAft>
              <a:buNone/>
            </a:pPr>
            <a:r>
              <a:rPr b="1" i="0" lang="en" sz="1700" u="none" cap="none" strike="noStrike">
                <a:solidFill>
                  <a:srgbClr val="000000"/>
                </a:solidFill>
                <a:latin typeface="Arial"/>
                <a:ea typeface="Arial"/>
                <a:cs typeface="Arial"/>
                <a:sym typeface="Arial"/>
              </a:rPr>
              <a:t>054-2002430</a:t>
            </a:r>
            <a:endParaRPr b="0" i="0" sz="1500" u="none" cap="none" strike="noStrike"/>
          </a:p>
        </p:txBody>
      </p:sp>
      <p:pic>
        <p:nvPicPr>
          <p:cNvPr id="169" name="Google Shape;169;p18"/>
          <p:cNvPicPr preferRelativeResize="0"/>
          <p:nvPr/>
        </p:nvPicPr>
        <p:blipFill rotWithShape="1">
          <a:blip r:embed="rId3">
            <a:alphaModFix/>
          </a:blip>
          <a:srcRect b="0" l="0" r="0" t="0"/>
          <a:stretch/>
        </p:blipFill>
        <p:spPr>
          <a:xfrm>
            <a:off x="6792265" y="2483928"/>
            <a:ext cx="1441956" cy="8962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itle"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4"/>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S-Text">
  <p:cSld name="SECTION_HEADER_1">
    <p:spTree>
      <p:nvGrpSpPr>
        <p:cNvPr id="20" name="Shape 20"/>
        <p:cNvGrpSpPr/>
        <p:nvPr/>
      </p:nvGrpSpPr>
      <p:grpSpPr>
        <a:xfrm>
          <a:off x="0" y="0"/>
          <a:ext cx="0" cy="0"/>
          <a:chOff x="0" y="0"/>
          <a:chExt cx="0" cy="0"/>
        </a:xfrm>
      </p:grpSpPr>
      <p:sp>
        <p:nvSpPr>
          <p:cNvPr id="21" name="Google Shape;21;p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5"/>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301350" y="1058075"/>
            <a:ext cx="8541300" cy="3907800"/>
          </a:xfrm>
          <a:prstGeom prst="roundRect">
            <a:avLst>
              <a:gd fmla="val 758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tabs">
  <p:cSld name="SECTION_HEADER_1_1">
    <p:spTree>
      <p:nvGrpSpPr>
        <p:cNvPr id="25" name="Shape 25"/>
        <p:cNvGrpSpPr/>
        <p:nvPr/>
      </p:nvGrpSpPr>
      <p:grpSpPr>
        <a:xfrm>
          <a:off x="0" y="0"/>
          <a:ext cx="0" cy="0"/>
          <a:chOff x="0" y="0"/>
          <a:chExt cx="0" cy="0"/>
        </a:xfrm>
      </p:grpSpPr>
      <p:sp>
        <p:nvSpPr>
          <p:cNvPr id="26" name="Google Shape;26;p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6"/>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301350" y="1030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301350" y="1716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301350" y="2402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301350" y="3088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01350" y="3773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301350" y="44597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tabs">
  <p:cSld name="SECTION_HEADER_1_1_1">
    <p:spTree>
      <p:nvGrpSpPr>
        <p:cNvPr id="36" name="Shape 36"/>
        <p:cNvGrpSpPr/>
        <p:nvPr/>
      </p:nvGrpSpPr>
      <p:grpSpPr>
        <a:xfrm>
          <a:off x="0" y="0"/>
          <a:ext cx="0" cy="0"/>
          <a:chOff x="0" y="0"/>
          <a:chExt cx="0" cy="0"/>
        </a:xfrm>
      </p:grpSpPr>
      <p:sp>
        <p:nvSpPr>
          <p:cNvPr id="37" name="Google Shape;37;p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301350" y="1183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301350" y="1945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01350" y="2707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301350" y="3469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tabs">
  <p:cSld name="SECTION_HEADER_1_1_1_1">
    <p:spTree>
      <p:nvGrpSpPr>
        <p:cNvPr id="46" name="Shape 46"/>
        <p:cNvGrpSpPr/>
        <p:nvPr/>
      </p:nvGrpSpPr>
      <p:grpSpPr>
        <a:xfrm>
          <a:off x="0" y="0"/>
          <a:ext cx="0" cy="0"/>
          <a:chOff x="0" y="0"/>
          <a:chExt cx="0" cy="0"/>
        </a:xfrm>
      </p:grpSpPr>
      <p:sp>
        <p:nvSpPr>
          <p:cNvPr id="47" name="Google Shape;47;p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8"/>
          <p:cNvSpPr/>
          <p:nvPr/>
        </p:nvSpPr>
        <p:spPr>
          <a:xfrm>
            <a:off x="254625" y="117100"/>
            <a:ext cx="8634600" cy="841200"/>
          </a:xfrm>
          <a:prstGeom prst="roundRect">
            <a:avLst>
              <a:gd fmla="val 16667"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576625" y="1030750"/>
            <a:ext cx="6312600" cy="3976800"/>
          </a:xfrm>
          <a:prstGeom prst="roundRect">
            <a:avLst>
              <a:gd fmla="val 5030"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350" y="12593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01350" y="22499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01350" y="32405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01350" y="4231150"/>
            <a:ext cx="2167200" cy="547800"/>
          </a:xfrm>
          <a:prstGeom prst="roundRect">
            <a:avLst>
              <a:gd fmla="val 27843" name="adj"/>
            </a:avLst>
          </a:prstGeom>
          <a:solidFill>
            <a:srgbClr val="215170">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1">
  <p:cSld name="CUSTOM">
    <p:spTree>
      <p:nvGrpSpPr>
        <p:cNvPr id="55" name="Shape 55"/>
        <p:cNvGrpSpPr/>
        <p:nvPr/>
      </p:nvGrpSpPr>
      <p:grpSpPr>
        <a:xfrm>
          <a:off x="0" y="0"/>
          <a:ext cx="0" cy="0"/>
          <a:chOff x="0" y="0"/>
          <a:chExt cx="0" cy="0"/>
        </a:xfrm>
      </p:grpSpPr>
      <p:sp>
        <p:nvSpPr>
          <p:cNvPr id="56" name="Google Shape;56;p9"/>
          <p:cNvSpPr/>
          <p:nvPr/>
        </p:nvSpPr>
        <p:spPr>
          <a:xfrm>
            <a:off x="6154950" y="1321050"/>
            <a:ext cx="24684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57" name="Google Shape;57;p9"/>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6448500" y="220380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59" name="Google Shape;59;p9"/>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9"/>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2">
  <p:cSld name="CUSTOM_5">
    <p:spTree>
      <p:nvGrpSpPr>
        <p:cNvPr id="65" name="Shape 65"/>
        <p:cNvGrpSpPr/>
        <p:nvPr/>
      </p:nvGrpSpPr>
      <p:grpSpPr>
        <a:xfrm>
          <a:off x="0" y="0"/>
          <a:ext cx="0" cy="0"/>
          <a:chOff x="0" y="0"/>
          <a:chExt cx="0" cy="0"/>
        </a:xfrm>
      </p:grpSpPr>
      <p:sp>
        <p:nvSpPr>
          <p:cNvPr id="66" name="Google Shape;66;p10"/>
          <p:cNvSpPr/>
          <p:nvPr/>
        </p:nvSpPr>
        <p:spPr>
          <a:xfrm>
            <a:off x="6448350" y="1321050"/>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sp>
        <p:nvSpPr>
          <p:cNvPr id="67" name="Google Shape;67;p10"/>
          <p:cNvSpPr/>
          <p:nvPr/>
        </p:nvSpPr>
        <p:spPr>
          <a:xfrm>
            <a:off x="217625" y="918800"/>
            <a:ext cx="6144000" cy="4132200"/>
          </a:xfrm>
          <a:prstGeom prst="roundRect">
            <a:avLst>
              <a:gd fmla="val 7631"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a:off x="6095750" y="2203800"/>
            <a:ext cx="25278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69" name="Google Shape;69;p10"/>
          <p:cNvSpPr/>
          <p:nvPr/>
        </p:nvSpPr>
        <p:spPr>
          <a:xfrm>
            <a:off x="6448375" y="309045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p:nvPr/>
        </p:nvSpPr>
        <p:spPr>
          <a:xfrm>
            <a:off x="6448375" y="4002602"/>
            <a:ext cx="2175000" cy="674400"/>
          </a:xfrm>
          <a:prstGeom prst="parallelogram">
            <a:avLst>
              <a:gd fmla="val 25000" name="adj"/>
            </a:avLst>
          </a:prstGeom>
          <a:solidFill>
            <a:srgbClr val="1C458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p:nvPr/>
        </p:nvSpPr>
        <p:spPr>
          <a:xfrm>
            <a:off x="68350" y="135225"/>
            <a:ext cx="5311200" cy="616200"/>
          </a:xfrm>
          <a:prstGeom prst="parallelogram">
            <a:avLst>
              <a:gd fmla="val 35949"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0"/>
          <p:cNvSpPr/>
          <p:nvPr/>
        </p:nvSpPr>
        <p:spPr>
          <a:xfrm>
            <a:off x="7408750" y="138950"/>
            <a:ext cx="1735200" cy="616200"/>
          </a:xfrm>
          <a:prstGeom prst="parallelogram">
            <a:avLst>
              <a:gd fmla="val 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7900" y="135225"/>
            <a:ext cx="1743000" cy="616200"/>
          </a:xfrm>
          <a:prstGeom prst="parallelogram">
            <a:avLst>
              <a:gd fmla="val 0" name="adj"/>
            </a:avLst>
          </a:prstGeom>
          <a:solidFill>
            <a:srgbClr val="1C4587"/>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10"/>
          <p:cNvPicPr preferRelativeResize="0"/>
          <p:nvPr/>
        </p:nvPicPr>
        <p:blipFill rotWithShape="1">
          <a:blip r:embed="rId2">
            <a:alphaModFix/>
          </a:blip>
          <a:srcRect b="0" l="0" r="0" t="0"/>
          <a:stretch/>
        </p:blipFill>
        <p:spPr>
          <a:xfrm>
            <a:off x="5486400" y="86700"/>
            <a:ext cx="1743075" cy="771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b="1"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b="1" sz="1800">
                <a:solidFill>
                  <a:schemeClr val="dk2"/>
                </a:solidFill>
              </a:defRPr>
            </a:lvl1pPr>
            <a:lvl2pPr indent="-317500" lvl="1" marL="914400" rtl="0">
              <a:lnSpc>
                <a:spcPct val="115000"/>
              </a:lnSpc>
              <a:spcBef>
                <a:spcPts val="1600"/>
              </a:spcBef>
              <a:spcAft>
                <a:spcPts val="0"/>
              </a:spcAft>
              <a:buClr>
                <a:schemeClr val="dk2"/>
              </a:buClr>
              <a:buSzPts val="1400"/>
              <a:buChar char="○"/>
              <a:defRPr b="1">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363900" y="1756275"/>
            <a:ext cx="3741900" cy="12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215170"/>
                </a:solidFill>
              </a:rPr>
              <a:t>Dataset Pre-processing</a:t>
            </a:r>
            <a:endParaRPr b="1" sz="3600">
              <a:solidFill>
                <a:srgbClr val="215170"/>
              </a:solidFill>
            </a:endParaRPr>
          </a:p>
        </p:txBody>
      </p:sp>
      <p:sp>
        <p:nvSpPr>
          <p:cNvPr id="175" name="Google Shape;175;p19"/>
          <p:cNvSpPr/>
          <p:nvPr/>
        </p:nvSpPr>
        <p:spPr>
          <a:xfrm>
            <a:off x="419774" y="3440823"/>
            <a:ext cx="3615600" cy="1177800"/>
          </a:xfrm>
          <a:prstGeom prst="roundRect">
            <a:avLst>
              <a:gd fmla="val 16667" name="adj"/>
            </a:avLst>
          </a:prstGeom>
          <a:noFill/>
          <a:ln>
            <a:noFill/>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Clr>
                <a:srgbClr val="000000"/>
              </a:buClr>
              <a:buSzPts val="2700"/>
              <a:buFont typeface="Arial"/>
              <a:buNone/>
            </a:pPr>
            <a:r>
              <a:rPr b="1" lang="en" sz="3000">
                <a:solidFill>
                  <a:srgbClr val="215170"/>
                </a:solidFill>
              </a:rPr>
              <a:t>Tomas Karpati</a:t>
            </a:r>
            <a:br>
              <a:rPr b="1" i="0" lang="en" sz="1500" u="none" cap="none" strike="noStrike">
                <a:solidFill>
                  <a:srgbClr val="215170"/>
                </a:solidFill>
                <a:latin typeface="Arial"/>
                <a:ea typeface="Arial"/>
                <a:cs typeface="Arial"/>
                <a:sym typeface="Arial"/>
              </a:rPr>
            </a:br>
            <a:r>
              <a:rPr b="1" lang="en" sz="1800">
                <a:solidFill>
                  <a:srgbClr val="215170"/>
                </a:solidFill>
              </a:rPr>
              <a:t>tc.datascience</a:t>
            </a:r>
            <a:r>
              <a:rPr b="1" i="0" lang="en" sz="1800" u="none" cap="none" strike="noStrike">
                <a:solidFill>
                  <a:srgbClr val="215170"/>
                </a:solidFill>
                <a:latin typeface="Arial"/>
                <a:ea typeface="Arial"/>
                <a:cs typeface="Arial"/>
                <a:sym typeface="Arial"/>
              </a:rPr>
              <a:t>@</a:t>
            </a:r>
            <a:r>
              <a:rPr b="1" lang="en" sz="1800">
                <a:solidFill>
                  <a:srgbClr val="215170"/>
                </a:solidFill>
              </a:rPr>
              <a:t>gmail</a:t>
            </a:r>
            <a:r>
              <a:rPr b="1" i="0" lang="en" sz="1800" u="none" cap="none" strike="noStrike">
                <a:solidFill>
                  <a:srgbClr val="215170"/>
                </a:solidFill>
                <a:latin typeface="Arial"/>
                <a:ea typeface="Arial"/>
                <a:cs typeface="Arial"/>
                <a:sym typeface="Arial"/>
              </a:rPr>
              <a:t>.com</a:t>
            </a:r>
            <a:endParaRPr b="0" i="0" sz="1800" u="none" cap="none" strike="noStrike">
              <a:solidFill>
                <a:srgbClr val="21517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 sz="1800" u="none" cap="none" strike="noStrike">
                <a:solidFill>
                  <a:srgbClr val="215170"/>
                </a:solidFill>
                <a:latin typeface="Arial"/>
                <a:ea typeface="Arial"/>
                <a:cs typeface="Arial"/>
                <a:sym typeface="Arial"/>
              </a:rPr>
              <a:t>054-2002430</a:t>
            </a:r>
            <a:endParaRPr b="0" i="0" sz="1800" u="none" cap="none" strike="noStrike">
              <a:solidFill>
                <a:srgbClr val="21517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707075" y="1281325"/>
            <a:ext cx="7779300" cy="3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Bootstrapping</a:t>
            </a:r>
            <a:endParaRPr b="1" sz="2800">
              <a:solidFill>
                <a:srgbClr val="FFFFFF"/>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Select rows randomly with replacement up to the same number of rows as the original dataset</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Run the model and calculate the error</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Repeat n times (e.g. 1,000 repetitions)</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Calculate the mean, SD, and SE for the error</a:t>
            </a:r>
            <a:endParaRPr sz="2400">
              <a:solidFill>
                <a:schemeClr val="lt1"/>
              </a:solidFill>
            </a:endParaRPr>
          </a:p>
          <a:p>
            <a:pPr indent="0" lvl="0" marL="0" marR="0" rtl="0" algn="l">
              <a:lnSpc>
                <a:spcPct val="100000"/>
              </a:lnSpc>
              <a:spcBef>
                <a:spcPts val="0"/>
              </a:spcBef>
              <a:spcAft>
                <a:spcPts val="0"/>
              </a:spcAft>
              <a:buNone/>
            </a:pPr>
            <a:r>
              <a:t/>
            </a:r>
            <a:endParaRPr sz="2400">
              <a:solidFill>
                <a:schemeClr val="lt1"/>
              </a:solidFill>
            </a:endParaRPr>
          </a:p>
          <a:p>
            <a:pPr indent="0" lvl="0" marL="0" marR="0" rtl="0" algn="l">
              <a:lnSpc>
                <a:spcPct val="100000"/>
              </a:lnSpc>
              <a:spcBef>
                <a:spcPts val="0"/>
              </a:spcBef>
              <a:spcAft>
                <a:spcPts val="0"/>
              </a:spcAft>
              <a:buNone/>
            </a:pPr>
            <a:r>
              <a:rPr lang="en" sz="2400">
                <a:solidFill>
                  <a:schemeClr val="lt1"/>
                </a:solidFill>
              </a:rPr>
              <a:t>Bootstrapping results in selection of only ⅔ of the rows. </a:t>
            </a:r>
            <a:endParaRPr sz="2400">
              <a:solidFill>
                <a:schemeClr val="lt1"/>
              </a:solidFill>
            </a:endParaRPr>
          </a:p>
          <a:p>
            <a:pPr indent="0" lvl="0" marL="0" marR="0" rtl="0" algn="l">
              <a:lnSpc>
                <a:spcPct val="100000"/>
              </a:lnSpc>
              <a:spcBef>
                <a:spcPts val="0"/>
              </a:spcBef>
              <a:spcAft>
                <a:spcPts val="0"/>
              </a:spcAft>
              <a:buNone/>
            </a:pPr>
            <a:r>
              <a:rPr lang="en" sz="2400">
                <a:solidFill>
                  <a:schemeClr val="lt1"/>
                </a:solidFill>
              </a:rPr>
              <a:t>Can underestimate the true prediction error</a:t>
            </a:r>
            <a:endParaRPr sz="2400">
              <a:solidFill>
                <a:schemeClr val="lt1"/>
              </a:solidFill>
            </a:endParaRPr>
          </a:p>
        </p:txBody>
      </p:sp>
      <p:sp>
        <p:nvSpPr>
          <p:cNvPr id="229" name="Google Shape;229;p2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1265325" y="1383575"/>
            <a:ext cx="6463125" cy="3231575"/>
          </a:xfrm>
          <a:prstGeom prst="rect">
            <a:avLst/>
          </a:prstGeom>
          <a:noFill/>
          <a:ln>
            <a:noFill/>
          </a:ln>
        </p:spPr>
      </p:pic>
      <p:sp>
        <p:nvSpPr>
          <p:cNvPr id="235" name="Google Shape;235;p29"/>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imbalance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nvSpPr>
        <p:spPr>
          <a:xfrm>
            <a:off x="478475" y="1459975"/>
            <a:ext cx="8275200" cy="3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00"/>
                </a:solidFill>
              </a:rPr>
              <a:t>Imbalance</a:t>
            </a:r>
            <a:endParaRPr b="1" sz="2800">
              <a:solidFill>
                <a:srgbClr val="FFFF00"/>
              </a:solidFill>
            </a:endParaRPr>
          </a:p>
          <a:p>
            <a:pPr indent="0" lvl="0" marL="0" marR="0" rtl="0" algn="l">
              <a:lnSpc>
                <a:spcPct val="100000"/>
              </a:lnSpc>
              <a:spcBef>
                <a:spcPts val="0"/>
              </a:spcBef>
              <a:spcAft>
                <a:spcPts val="0"/>
              </a:spcAft>
              <a:buNone/>
            </a:pPr>
            <a:r>
              <a:rPr lang="en" sz="2600">
                <a:solidFill>
                  <a:srgbClr val="FFFFFF"/>
                </a:solidFill>
              </a:rPr>
              <a:t>Sometimes datasets have imbalance on the outcomes. A dataset with 10% of one class (minority class) and 90% of the other class (majority class) is imbalanced.</a:t>
            </a:r>
            <a:endParaRPr sz="2600">
              <a:solidFill>
                <a:srgbClr val="FFFFFF"/>
              </a:solidFill>
            </a:endParaRPr>
          </a:p>
          <a:p>
            <a:pPr indent="0" lvl="0" marL="0" marR="0" rtl="0" algn="l">
              <a:lnSpc>
                <a:spcPct val="100000"/>
              </a:lnSpc>
              <a:spcBef>
                <a:spcPts val="0"/>
              </a:spcBef>
              <a:spcAft>
                <a:spcPts val="0"/>
              </a:spcAft>
              <a:buNone/>
            </a:pPr>
            <a:r>
              <a:rPr lang="en" sz="2600">
                <a:solidFill>
                  <a:srgbClr val="FFFFFF"/>
                </a:solidFill>
              </a:rPr>
              <a:t>Events</a:t>
            </a:r>
            <a:r>
              <a:rPr lang="en" sz="2600">
                <a:solidFill>
                  <a:srgbClr val="FFFFFF"/>
                </a:solidFill>
              </a:rPr>
              <a:t> with less than 5% are considered rare events. </a:t>
            </a:r>
            <a:endParaRPr sz="2600">
              <a:solidFill>
                <a:srgbClr val="FFFFFF"/>
              </a:solidFill>
            </a:endParaRPr>
          </a:p>
          <a:p>
            <a:pPr indent="0" lvl="0" marL="0" marR="0" rtl="0" algn="l">
              <a:lnSpc>
                <a:spcPct val="100000"/>
              </a:lnSpc>
              <a:spcBef>
                <a:spcPts val="0"/>
              </a:spcBef>
              <a:spcAft>
                <a:spcPts val="0"/>
              </a:spcAft>
              <a:buNone/>
            </a:pPr>
            <a:r>
              <a:rPr lang="en" sz="2600">
                <a:solidFill>
                  <a:srgbClr val="FFFFFF"/>
                </a:solidFill>
              </a:rPr>
              <a:t>There are even cases where there are 1% or less on the positive class (eg. fraud, rare diseases)</a:t>
            </a:r>
            <a:endParaRPr sz="2600">
              <a:solidFill>
                <a:srgbClr val="FFFFFF"/>
              </a:solidFill>
            </a:endParaRPr>
          </a:p>
          <a:p>
            <a:pPr indent="0" lvl="0" marL="0" marR="0" rtl="0" algn="l">
              <a:lnSpc>
                <a:spcPct val="100000"/>
              </a:lnSpc>
              <a:spcBef>
                <a:spcPts val="0"/>
              </a:spcBef>
              <a:spcAft>
                <a:spcPts val="0"/>
              </a:spcAft>
              <a:buNone/>
            </a:pPr>
            <a:r>
              <a:t/>
            </a:r>
            <a:endParaRPr sz="2400">
              <a:solidFill>
                <a:schemeClr val="lt1"/>
              </a:solidFill>
            </a:endParaRPr>
          </a:p>
        </p:txBody>
      </p:sp>
      <p:sp>
        <p:nvSpPr>
          <p:cNvPr id="241" name="Google Shape;241;p30"/>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a:t>
            </a:r>
            <a:r>
              <a:rPr b="1" lang="en"/>
              <a:t>imbalance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nvSpPr>
        <p:spPr>
          <a:xfrm>
            <a:off x="554675" y="1373550"/>
            <a:ext cx="8275200" cy="3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Treating </a:t>
            </a:r>
            <a:r>
              <a:rPr b="1" lang="en" sz="2800">
                <a:solidFill>
                  <a:srgbClr val="FFFFFF"/>
                </a:solidFill>
              </a:rPr>
              <a:t>Imbalance</a:t>
            </a:r>
            <a:endParaRPr b="1"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On cases we have minority imbalance, we need to decide how to treat the imbalance before we split the training set (the test set must remain intact!)</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There are many methods to treat imbalance:</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Resampling methods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Clustering methods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Model level methods</a:t>
            </a:r>
            <a:endParaRPr sz="2400">
              <a:solidFill>
                <a:schemeClr val="lt1"/>
              </a:solidFill>
            </a:endParaRPr>
          </a:p>
        </p:txBody>
      </p:sp>
      <p:sp>
        <p:nvSpPr>
          <p:cNvPr id="247" name="Google Shape;247;p31"/>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imbalance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idx="4294967295" type="body"/>
          </p:nvPr>
        </p:nvSpPr>
        <p:spPr>
          <a:xfrm>
            <a:off x="2721450" y="1150100"/>
            <a:ext cx="6197400" cy="38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rPr>
              <a:t>Under-sampling method</a:t>
            </a:r>
            <a:endParaRPr b="1"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minority class is taken as is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majority class is randomly sampled to the same length of the minority class (1:1)</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It’s prone to underfitting</a:t>
            </a:r>
            <a:endParaRPr sz="2400">
              <a:solidFill>
                <a:srgbClr val="FFFFFF"/>
              </a:solidFill>
            </a:endParaRPr>
          </a:p>
          <a:p>
            <a:pPr indent="-381000" lvl="0" marL="457200" rtl="0" algn="l">
              <a:lnSpc>
                <a:spcPct val="100000"/>
              </a:lnSpc>
              <a:spcBef>
                <a:spcPts val="1600"/>
              </a:spcBef>
              <a:spcAft>
                <a:spcPts val="1600"/>
              </a:spcAft>
              <a:buClr>
                <a:srgbClr val="FFFFFF"/>
              </a:buClr>
              <a:buSzPts val="2400"/>
              <a:buChar char="●"/>
            </a:pPr>
            <a:r>
              <a:rPr lang="en" sz="2400">
                <a:solidFill>
                  <a:srgbClr val="FFFFFF"/>
                </a:solidFill>
              </a:rPr>
              <a:t>Lots of important data are left out</a:t>
            </a:r>
            <a:endParaRPr sz="2400">
              <a:solidFill>
                <a:srgbClr val="FFFFFF"/>
              </a:solidFill>
            </a:endParaRPr>
          </a:p>
        </p:txBody>
      </p:sp>
      <p:sp>
        <p:nvSpPr>
          <p:cNvPr id="253" name="Google Shape;253;p32"/>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Resampling Methods</a:t>
            </a:r>
            <a:endParaRPr b="1" sz="3000">
              <a:solidFill>
                <a:srgbClr val="FFFFFF"/>
              </a:solidFill>
            </a:endParaRPr>
          </a:p>
        </p:txBody>
      </p:sp>
      <p:sp>
        <p:nvSpPr>
          <p:cNvPr id="254" name="Google Shape;254;p32"/>
          <p:cNvSpPr txBox="1"/>
          <p:nvPr/>
        </p:nvSpPr>
        <p:spPr>
          <a:xfrm>
            <a:off x="190575" y="1164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00"/>
                </a:solidFill>
              </a:rPr>
              <a:t>Under Sampling</a:t>
            </a:r>
            <a:endParaRPr b="1" sz="2000">
              <a:solidFill>
                <a:srgbClr val="FFFF00"/>
              </a:solidFill>
            </a:endParaRPr>
          </a:p>
        </p:txBody>
      </p:sp>
      <p:sp>
        <p:nvSpPr>
          <p:cNvPr id="255" name="Google Shape;255;p32"/>
          <p:cNvSpPr txBox="1"/>
          <p:nvPr/>
        </p:nvSpPr>
        <p:spPr>
          <a:xfrm>
            <a:off x="190575" y="1926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 Sampling</a:t>
            </a:r>
            <a:endParaRPr b="1" sz="2000">
              <a:solidFill>
                <a:srgbClr val="FFFFFF"/>
              </a:solidFill>
            </a:endParaRPr>
          </a:p>
        </p:txBody>
      </p:sp>
      <p:sp>
        <p:nvSpPr>
          <p:cNvPr id="256" name="Google Shape;256;p32"/>
          <p:cNvSpPr txBox="1"/>
          <p:nvPr/>
        </p:nvSpPr>
        <p:spPr>
          <a:xfrm>
            <a:off x="190575" y="2688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Over/Under </a:t>
            </a:r>
            <a:endParaRPr b="1" sz="2000">
              <a:solidFill>
                <a:srgbClr val="FFFFFF"/>
              </a:solidFill>
            </a:endParaRPr>
          </a:p>
        </p:txBody>
      </p:sp>
      <p:sp>
        <p:nvSpPr>
          <p:cNvPr id="257" name="Google Shape;257;p32"/>
          <p:cNvSpPr txBox="1"/>
          <p:nvPr/>
        </p:nvSpPr>
        <p:spPr>
          <a:xfrm>
            <a:off x="190575" y="3450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SMOTE</a:t>
            </a:r>
            <a:endParaRPr b="1" sz="2000">
              <a:solidFill>
                <a:srgbClr val="FFFFFF"/>
              </a:solidFill>
            </a:endParaRPr>
          </a:p>
        </p:txBody>
      </p:sp>
      <p:sp>
        <p:nvSpPr>
          <p:cNvPr id="258" name="Google Shape;258;p32"/>
          <p:cNvSpPr txBox="1"/>
          <p:nvPr/>
        </p:nvSpPr>
        <p:spPr>
          <a:xfrm>
            <a:off x="190575" y="4212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Variable ratios</a:t>
            </a:r>
            <a:endParaRPr b="1" sz="2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Resampling Methods</a:t>
            </a:r>
            <a:endParaRPr b="1" sz="3000">
              <a:solidFill>
                <a:srgbClr val="FFFFFF"/>
              </a:solidFill>
            </a:endParaRPr>
          </a:p>
        </p:txBody>
      </p:sp>
      <p:sp>
        <p:nvSpPr>
          <p:cNvPr id="264" name="Google Shape;264;p33"/>
          <p:cNvSpPr txBox="1"/>
          <p:nvPr>
            <p:ph idx="4294967295" type="body"/>
          </p:nvPr>
        </p:nvSpPr>
        <p:spPr>
          <a:xfrm>
            <a:off x="2677550" y="1166850"/>
            <a:ext cx="6165000" cy="35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Over</a:t>
            </a:r>
            <a:r>
              <a:rPr b="1" lang="en" sz="2400">
                <a:solidFill>
                  <a:srgbClr val="FFFFFF"/>
                </a:solidFill>
              </a:rPr>
              <a:t>-sampling method</a:t>
            </a:r>
            <a:endParaRPr b="1"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a:t>
            </a:r>
            <a:r>
              <a:rPr lang="en" sz="2400">
                <a:solidFill>
                  <a:srgbClr val="FFFFFF"/>
                </a:solidFill>
              </a:rPr>
              <a:t>majority</a:t>
            </a:r>
            <a:r>
              <a:rPr lang="en" sz="2400">
                <a:solidFill>
                  <a:srgbClr val="FFFFFF"/>
                </a:solidFill>
              </a:rPr>
              <a:t> class is taken as is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a:t>
            </a:r>
            <a:r>
              <a:rPr lang="en" sz="2400">
                <a:solidFill>
                  <a:srgbClr val="FFFFFF"/>
                </a:solidFill>
              </a:rPr>
              <a:t>minority</a:t>
            </a:r>
            <a:r>
              <a:rPr lang="en" sz="2400">
                <a:solidFill>
                  <a:srgbClr val="FFFFFF"/>
                </a:solidFill>
              </a:rPr>
              <a:t> class is re-sampled (repeated) to the same length of the majority class (1:1)</a:t>
            </a:r>
            <a:endParaRPr sz="2400">
              <a:solidFill>
                <a:srgbClr val="FFFFFF"/>
              </a:solidFill>
            </a:endParaRPr>
          </a:p>
          <a:p>
            <a:pPr indent="-381000" lvl="0" marL="457200" rtl="0" algn="l">
              <a:lnSpc>
                <a:spcPct val="100000"/>
              </a:lnSpc>
              <a:spcBef>
                <a:spcPts val="1600"/>
              </a:spcBef>
              <a:spcAft>
                <a:spcPts val="1600"/>
              </a:spcAft>
              <a:buClr>
                <a:srgbClr val="FFFFFF"/>
              </a:buClr>
              <a:buSzPts val="2400"/>
              <a:buChar char="●"/>
            </a:pPr>
            <a:r>
              <a:rPr lang="en" sz="2400">
                <a:solidFill>
                  <a:srgbClr val="FFFFFF"/>
                </a:solidFill>
              </a:rPr>
              <a:t>Prone to overfitting on the minority class</a:t>
            </a:r>
            <a:endParaRPr sz="2400">
              <a:solidFill>
                <a:srgbClr val="FFFFFF"/>
              </a:solidFill>
            </a:endParaRPr>
          </a:p>
        </p:txBody>
      </p:sp>
      <p:sp>
        <p:nvSpPr>
          <p:cNvPr id="265" name="Google Shape;265;p33"/>
          <p:cNvSpPr txBox="1"/>
          <p:nvPr/>
        </p:nvSpPr>
        <p:spPr>
          <a:xfrm>
            <a:off x="190575" y="1164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Under Sampling</a:t>
            </a:r>
            <a:endParaRPr b="1" sz="2000">
              <a:solidFill>
                <a:srgbClr val="FFFFFF"/>
              </a:solidFill>
            </a:endParaRPr>
          </a:p>
        </p:txBody>
      </p:sp>
      <p:sp>
        <p:nvSpPr>
          <p:cNvPr id="266" name="Google Shape;266;p33"/>
          <p:cNvSpPr txBox="1"/>
          <p:nvPr/>
        </p:nvSpPr>
        <p:spPr>
          <a:xfrm>
            <a:off x="190575" y="1926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00"/>
                </a:solidFill>
              </a:rPr>
              <a:t>Over Sampling</a:t>
            </a:r>
            <a:endParaRPr b="1" sz="2000">
              <a:solidFill>
                <a:srgbClr val="FFFF00"/>
              </a:solidFill>
            </a:endParaRPr>
          </a:p>
        </p:txBody>
      </p:sp>
      <p:sp>
        <p:nvSpPr>
          <p:cNvPr id="267" name="Google Shape;267;p33"/>
          <p:cNvSpPr txBox="1"/>
          <p:nvPr/>
        </p:nvSpPr>
        <p:spPr>
          <a:xfrm>
            <a:off x="190575" y="2688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Over/Under </a:t>
            </a:r>
            <a:endParaRPr b="1" sz="2000">
              <a:solidFill>
                <a:srgbClr val="FFFFFF"/>
              </a:solidFill>
            </a:endParaRPr>
          </a:p>
        </p:txBody>
      </p:sp>
      <p:sp>
        <p:nvSpPr>
          <p:cNvPr id="268" name="Google Shape;268;p33"/>
          <p:cNvSpPr txBox="1"/>
          <p:nvPr/>
        </p:nvSpPr>
        <p:spPr>
          <a:xfrm>
            <a:off x="190575" y="3450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SMOTE</a:t>
            </a:r>
            <a:endParaRPr b="1" sz="2000">
              <a:solidFill>
                <a:srgbClr val="FFFFFF"/>
              </a:solidFill>
            </a:endParaRPr>
          </a:p>
        </p:txBody>
      </p:sp>
      <p:sp>
        <p:nvSpPr>
          <p:cNvPr id="269" name="Google Shape;269;p33"/>
          <p:cNvSpPr txBox="1"/>
          <p:nvPr/>
        </p:nvSpPr>
        <p:spPr>
          <a:xfrm>
            <a:off x="190575" y="4212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Variable ratios</a:t>
            </a:r>
            <a:endParaRPr b="1" sz="20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idx="4294967295" type="body"/>
          </p:nvPr>
        </p:nvSpPr>
        <p:spPr>
          <a:xfrm>
            <a:off x="2618450" y="1164150"/>
            <a:ext cx="6224100" cy="390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rPr>
              <a:t>Over/Under-sampling method</a:t>
            </a:r>
            <a:endParaRPr b="1"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minority class is oversampled with replacement</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majority class is undersampled without replacement.</a:t>
            </a:r>
            <a:endParaRPr sz="2400">
              <a:solidFill>
                <a:srgbClr val="FFFFFF"/>
              </a:solidFill>
            </a:endParaRPr>
          </a:p>
          <a:p>
            <a:pPr indent="-381000" lvl="0" marL="457200" rtl="0" algn="l">
              <a:lnSpc>
                <a:spcPct val="100000"/>
              </a:lnSpc>
              <a:spcBef>
                <a:spcPts val="1600"/>
              </a:spcBef>
              <a:spcAft>
                <a:spcPts val="1600"/>
              </a:spcAft>
              <a:buClr>
                <a:srgbClr val="FFFFFF"/>
              </a:buClr>
              <a:buSzPts val="2400"/>
              <a:buChar char="●"/>
            </a:pPr>
            <a:r>
              <a:rPr lang="en" sz="2400">
                <a:solidFill>
                  <a:srgbClr val="FFFFFF"/>
                </a:solidFill>
              </a:rPr>
              <a:t>Sometimes this technique leads to inaccuracies in the resulting performance.</a:t>
            </a:r>
            <a:endParaRPr sz="2400">
              <a:solidFill>
                <a:srgbClr val="FFFFFF"/>
              </a:solidFill>
            </a:endParaRPr>
          </a:p>
        </p:txBody>
      </p:sp>
      <p:sp>
        <p:nvSpPr>
          <p:cNvPr id="275" name="Google Shape;275;p3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Resampling Methods</a:t>
            </a:r>
            <a:endParaRPr b="1" sz="3000">
              <a:solidFill>
                <a:srgbClr val="FFFFFF"/>
              </a:solidFill>
            </a:endParaRPr>
          </a:p>
        </p:txBody>
      </p:sp>
      <p:sp>
        <p:nvSpPr>
          <p:cNvPr id="276" name="Google Shape;276;p34"/>
          <p:cNvSpPr txBox="1"/>
          <p:nvPr/>
        </p:nvSpPr>
        <p:spPr>
          <a:xfrm>
            <a:off x="190575" y="1164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Under Sampling</a:t>
            </a:r>
            <a:endParaRPr b="1" sz="2000">
              <a:solidFill>
                <a:srgbClr val="FFFFFF"/>
              </a:solidFill>
            </a:endParaRPr>
          </a:p>
        </p:txBody>
      </p:sp>
      <p:sp>
        <p:nvSpPr>
          <p:cNvPr id="277" name="Google Shape;277;p34"/>
          <p:cNvSpPr txBox="1"/>
          <p:nvPr/>
        </p:nvSpPr>
        <p:spPr>
          <a:xfrm>
            <a:off x="190575" y="1926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 Sampling</a:t>
            </a:r>
            <a:endParaRPr b="1" sz="2000">
              <a:solidFill>
                <a:srgbClr val="FFFFFF"/>
              </a:solidFill>
            </a:endParaRPr>
          </a:p>
        </p:txBody>
      </p:sp>
      <p:sp>
        <p:nvSpPr>
          <p:cNvPr id="278" name="Google Shape;278;p34"/>
          <p:cNvSpPr txBox="1"/>
          <p:nvPr/>
        </p:nvSpPr>
        <p:spPr>
          <a:xfrm>
            <a:off x="190575" y="2688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00"/>
                </a:solidFill>
              </a:rPr>
              <a:t>Over/Under </a:t>
            </a:r>
            <a:endParaRPr b="1" sz="2000">
              <a:solidFill>
                <a:srgbClr val="FFFF00"/>
              </a:solidFill>
            </a:endParaRPr>
          </a:p>
        </p:txBody>
      </p:sp>
      <p:sp>
        <p:nvSpPr>
          <p:cNvPr id="279" name="Google Shape;279;p34"/>
          <p:cNvSpPr txBox="1"/>
          <p:nvPr/>
        </p:nvSpPr>
        <p:spPr>
          <a:xfrm>
            <a:off x="190575" y="3450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SMOTE</a:t>
            </a:r>
            <a:endParaRPr b="1" sz="2000">
              <a:solidFill>
                <a:srgbClr val="FFFFFF"/>
              </a:solidFill>
            </a:endParaRPr>
          </a:p>
        </p:txBody>
      </p:sp>
      <p:sp>
        <p:nvSpPr>
          <p:cNvPr id="280" name="Google Shape;280;p34"/>
          <p:cNvSpPr txBox="1"/>
          <p:nvPr/>
        </p:nvSpPr>
        <p:spPr>
          <a:xfrm>
            <a:off x="190575" y="4212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Variable ratios</a:t>
            </a:r>
            <a:endParaRPr b="1"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idx="4294967295" type="body"/>
          </p:nvPr>
        </p:nvSpPr>
        <p:spPr>
          <a:xfrm>
            <a:off x="2705225" y="1237100"/>
            <a:ext cx="6047100" cy="37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rPr>
              <a:t>SMOTE - Synthetic Minority Over Sampling Technique</a:t>
            </a:r>
            <a:endParaRPr b="1"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minority class is taken as is and is enriched with synthetic matches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majority class is kept as is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It may reproduce noisy observations increasing bias</a:t>
            </a:r>
            <a:endParaRPr sz="2400">
              <a:solidFill>
                <a:srgbClr val="FFFFFF"/>
              </a:solidFill>
            </a:endParaRPr>
          </a:p>
          <a:p>
            <a:pPr indent="0" lvl="0" marL="457200" rtl="0" algn="l">
              <a:lnSpc>
                <a:spcPct val="100000"/>
              </a:lnSpc>
              <a:spcBef>
                <a:spcPts val="1600"/>
              </a:spcBef>
              <a:spcAft>
                <a:spcPts val="1600"/>
              </a:spcAft>
              <a:buNone/>
            </a:pPr>
            <a:r>
              <a:t/>
            </a:r>
            <a:endParaRPr sz="2400">
              <a:solidFill>
                <a:srgbClr val="FFFFFF"/>
              </a:solidFill>
            </a:endParaRPr>
          </a:p>
        </p:txBody>
      </p:sp>
      <p:sp>
        <p:nvSpPr>
          <p:cNvPr id="286" name="Google Shape;286;p3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Resampling Methods</a:t>
            </a:r>
            <a:endParaRPr b="1" sz="3000">
              <a:solidFill>
                <a:srgbClr val="FFFFFF"/>
              </a:solidFill>
            </a:endParaRPr>
          </a:p>
        </p:txBody>
      </p:sp>
      <p:sp>
        <p:nvSpPr>
          <p:cNvPr id="287" name="Google Shape;287;p35"/>
          <p:cNvSpPr txBox="1"/>
          <p:nvPr/>
        </p:nvSpPr>
        <p:spPr>
          <a:xfrm>
            <a:off x="190575" y="1164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Under Sampling</a:t>
            </a:r>
            <a:endParaRPr b="1" sz="2000">
              <a:solidFill>
                <a:srgbClr val="FFFFFF"/>
              </a:solidFill>
            </a:endParaRPr>
          </a:p>
        </p:txBody>
      </p:sp>
      <p:sp>
        <p:nvSpPr>
          <p:cNvPr id="288" name="Google Shape;288;p35"/>
          <p:cNvSpPr txBox="1"/>
          <p:nvPr/>
        </p:nvSpPr>
        <p:spPr>
          <a:xfrm>
            <a:off x="190575" y="1926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 Sampling</a:t>
            </a:r>
            <a:endParaRPr b="1" sz="2000">
              <a:solidFill>
                <a:srgbClr val="FFFFFF"/>
              </a:solidFill>
            </a:endParaRPr>
          </a:p>
        </p:txBody>
      </p:sp>
      <p:sp>
        <p:nvSpPr>
          <p:cNvPr id="289" name="Google Shape;289;p35"/>
          <p:cNvSpPr txBox="1"/>
          <p:nvPr/>
        </p:nvSpPr>
        <p:spPr>
          <a:xfrm>
            <a:off x="190575" y="2688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Over/Under </a:t>
            </a:r>
            <a:endParaRPr b="1" sz="2000">
              <a:solidFill>
                <a:srgbClr val="FFFFFF"/>
              </a:solidFill>
            </a:endParaRPr>
          </a:p>
        </p:txBody>
      </p:sp>
      <p:sp>
        <p:nvSpPr>
          <p:cNvPr id="290" name="Google Shape;290;p35"/>
          <p:cNvSpPr txBox="1"/>
          <p:nvPr/>
        </p:nvSpPr>
        <p:spPr>
          <a:xfrm>
            <a:off x="190575" y="3450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00"/>
                </a:solidFill>
              </a:rPr>
              <a:t>SMOTE</a:t>
            </a:r>
            <a:endParaRPr b="1" sz="2000">
              <a:solidFill>
                <a:srgbClr val="FFFF00"/>
              </a:solidFill>
            </a:endParaRPr>
          </a:p>
        </p:txBody>
      </p:sp>
      <p:sp>
        <p:nvSpPr>
          <p:cNvPr id="291" name="Google Shape;291;p35"/>
          <p:cNvSpPr txBox="1"/>
          <p:nvPr/>
        </p:nvSpPr>
        <p:spPr>
          <a:xfrm>
            <a:off x="190575" y="4212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Variable ratios</a:t>
            </a:r>
            <a:endParaRPr b="1" sz="2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4294967295" type="body"/>
          </p:nvPr>
        </p:nvSpPr>
        <p:spPr>
          <a:xfrm>
            <a:off x="2673900" y="1230100"/>
            <a:ext cx="6082200" cy="352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rPr>
              <a:t>Variable ratio</a:t>
            </a:r>
            <a:r>
              <a:rPr b="1" lang="en" sz="2400">
                <a:solidFill>
                  <a:srgbClr val="FFFFFF"/>
                </a:solidFill>
              </a:rPr>
              <a:t> method</a:t>
            </a:r>
            <a:endParaRPr b="1"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minority class is taken as is</a:t>
            </a:r>
            <a:endParaRPr sz="2400">
              <a:solidFill>
                <a:srgbClr val="FFFFFF"/>
              </a:solidFill>
            </a:endParaRPr>
          </a:p>
          <a:p>
            <a:pPr indent="-381000" lvl="0" marL="457200" rtl="0" algn="l">
              <a:lnSpc>
                <a:spcPct val="100000"/>
              </a:lnSpc>
              <a:spcBef>
                <a:spcPts val="1600"/>
              </a:spcBef>
              <a:spcAft>
                <a:spcPts val="0"/>
              </a:spcAft>
              <a:buClr>
                <a:srgbClr val="FFFFFF"/>
              </a:buClr>
              <a:buSzPts val="2400"/>
              <a:buChar char="●"/>
            </a:pPr>
            <a:r>
              <a:rPr lang="en" sz="2400">
                <a:solidFill>
                  <a:srgbClr val="FFFFFF"/>
                </a:solidFill>
              </a:rPr>
              <a:t>The majority class is randomly sampled each time with different ratios (1:1, 1:3, 2:1, )</a:t>
            </a:r>
            <a:endParaRPr sz="2400">
              <a:solidFill>
                <a:srgbClr val="FFFFFF"/>
              </a:solidFill>
            </a:endParaRPr>
          </a:p>
          <a:p>
            <a:pPr indent="-381000" lvl="0" marL="457200" rtl="0" algn="l">
              <a:lnSpc>
                <a:spcPct val="100000"/>
              </a:lnSpc>
              <a:spcBef>
                <a:spcPts val="1600"/>
              </a:spcBef>
              <a:spcAft>
                <a:spcPts val="1600"/>
              </a:spcAft>
              <a:buClr>
                <a:srgbClr val="FFFFFF"/>
              </a:buClr>
              <a:buSzPts val="2400"/>
              <a:buChar char="●"/>
            </a:pPr>
            <a:r>
              <a:rPr lang="en" sz="2400">
                <a:solidFill>
                  <a:srgbClr val="FFFFFF"/>
                </a:solidFill>
              </a:rPr>
              <a:t>This overcome some of the problems seen with the other methods</a:t>
            </a:r>
            <a:endParaRPr sz="2400">
              <a:solidFill>
                <a:srgbClr val="FFFFFF"/>
              </a:solidFill>
            </a:endParaRPr>
          </a:p>
        </p:txBody>
      </p:sp>
      <p:sp>
        <p:nvSpPr>
          <p:cNvPr id="297" name="Google Shape;297;p3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Resampling Methods</a:t>
            </a:r>
            <a:endParaRPr b="1" sz="3000">
              <a:solidFill>
                <a:srgbClr val="FFFFFF"/>
              </a:solidFill>
            </a:endParaRPr>
          </a:p>
        </p:txBody>
      </p:sp>
      <p:sp>
        <p:nvSpPr>
          <p:cNvPr id="298" name="Google Shape;298;p36"/>
          <p:cNvSpPr txBox="1"/>
          <p:nvPr/>
        </p:nvSpPr>
        <p:spPr>
          <a:xfrm>
            <a:off x="190575" y="1164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Under Sampling</a:t>
            </a:r>
            <a:endParaRPr b="1" sz="2000">
              <a:solidFill>
                <a:srgbClr val="FFFFFF"/>
              </a:solidFill>
            </a:endParaRPr>
          </a:p>
        </p:txBody>
      </p:sp>
      <p:sp>
        <p:nvSpPr>
          <p:cNvPr id="299" name="Google Shape;299;p36"/>
          <p:cNvSpPr txBox="1"/>
          <p:nvPr/>
        </p:nvSpPr>
        <p:spPr>
          <a:xfrm>
            <a:off x="190575" y="1926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 Sampling</a:t>
            </a:r>
            <a:endParaRPr b="1" sz="2000">
              <a:solidFill>
                <a:srgbClr val="FFFFFF"/>
              </a:solidFill>
            </a:endParaRPr>
          </a:p>
        </p:txBody>
      </p:sp>
      <p:sp>
        <p:nvSpPr>
          <p:cNvPr id="300" name="Google Shape;300;p36"/>
          <p:cNvSpPr txBox="1"/>
          <p:nvPr/>
        </p:nvSpPr>
        <p:spPr>
          <a:xfrm>
            <a:off x="190575" y="2688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Over/Under </a:t>
            </a:r>
            <a:endParaRPr b="1" sz="2000">
              <a:solidFill>
                <a:srgbClr val="FFFFFF"/>
              </a:solidFill>
            </a:endParaRPr>
          </a:p>
        </p:txBody>
      </p:sp>
      <p:sp>
        <p:nvSpPr>
          <p:cNvPr id="301" name="Google Shape;301;p36"/>
          <p:cNvSpPr txBox="1"/>
          <p:nvPr/>
        </p:nvSpPr>
        <p:spPr>
          <a:xfrm>
            <a:off x="190575" y="3450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SMOTE</a:t>
            </a:r>
            <a:endParaRPr b="1" sz="2000">
              <a:solidFill>
                <a:srgbClr val="FFFFFF"/>
              </a:solidFill>
            </a:endParaRPr>
          </a:p>
        </p:txBody>
      </p:sp>
      <p:sp>
        <p:nvSpPr>
          <p:cNvPr id="302" name="Google Shape;302;p36"/>
          <p:cNvSpPr txBox="1"/>
          <p:nvPr/>
        </p:nvSpPr>
        <p:spPr>
          <a:xfrm>
            <a:off x="190575" y="4212150"/>
            <a:ext cx="23361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00"/>
                </a:solidFill>
              </a:rPr>
              <a:t>Variable ratios</a:t>
            </a:r>
            <a:endParaRPr b="1" sz="200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nvSpPr>
        <p:spPr>
          <a:xfrm>
            <a:off x="434400" y="1232250"/>
            <a:ext cx="8257200" cy="3568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FFFFFF"/>
              </a:buClr>
              <a:buSzPts val="2400"/>
              <a:buChar char="●"/>
            </a:pPr>
            <a:r>
              <a:rPr b="1" lang="en" sz="2400">
                <a:solidFill>
                  <a:srgbClr val="FFFFFF"/>
                </a:solidFill>
              </a:rPr>
              <a:t>Clustering methods</a:t>
            </a:r>
            <a:endParaRPr b="1"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Classify majority cases using unsupervised clusters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Use k=length(minority class)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Use only the medioids as the observations form the majority class </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b="1" lang="en" sz="2400">
                <a:solidFill>
                  <a:srgbClr val="FFFFFF"/>
                </a:solidFill>
              </a:rPr>
              <a:t>Model level methods:</a:t>
            </a:r>
            <a:endParaRPr b="1"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Hyperparameters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Using weights for majority/minority cases</a:t>
            </a:r>
            <a:endParaRPr sz="2400">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en" sz="2400">
                <a:solidFill>
                  <a:srgbClr val="FFFFFF"/>
                </a:solidFill>
              </a:rPr>
              <a:t>Using the correct metrics</a:t>
            </a:r>
            <a:endParaRPr sz="2400">
              <a:solidFill>
                <a:schemeClr val="lt1"/>
              </a:solidFill>
            </a:endParaRPr>
          </a:p>
        </p:txBody>
      </p:sp>
      <p:sp>
        <p:nvSpPr>
          <p:cNvPr id="308" name="Google Shape;308;p3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Treating Imbalance</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
        <p:nvSpPr>
          <p:cNvPr id="181" name="Google Shape;181;p20"/>
          <p:cNvSpPr txBox="1"/>
          <p:nvPr/>
        </p:nvSpPr>
        <p:spPr>
          <a:xfrm>
            <a:off x="402275" y="1348575"/>
            <a:ext cx="8275200" cy="3463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FFFFFF"/>
              </a:buClr>
              <a:buSzPts val="2800"/>
              <a:buFont typeface="Arial"/>
              <a:buChar char="●"/>
            </a:pPr>
            <a:r>
              <a:rPr lang="en" sz="2800">
                <a:solidFill>
                  <a:srgbClr val="FFFFFF"/>
                </a:solidFill>
              </a:rPr>
              <a:t>Before we can begin with the predictive modeling process it is important to split the dataset into subsets that will help us to train the model and the test it for its ability to correctly make the prediction.</a:t>
            </a:r>
            <a:endParaRPr sz="2800">
              <a:solidFill>
                <a:srgbClr val="FFFFFF"/>
              </a:solidFill>
            </a:endParaRPr>
          </a:p>
          <a:p>
            <a:pPr indent="-406400" lvl="0" marL="457200" marR="0" rtl="0" algn="l">
              <a:lnSpc>
                <a:spcPct val="100000"/>
              </a:lnSpc>
              <a:spcBef>
                <a:spcPts val="0"/>
              </a:spcBef>
              <a:spcAft>
                <a:spcPts val="0"/>
              </a:spcAft>
              <a:buClr>
                <a:srgbClr val="FFFFFF"/>
              </a:buClr>
              <a:buSzPts val="2800"/>
              <a:buChar char="●"/>
            </a:pPr>
            <a:r>
              <a:rPr lang="en" sz="2800">
                <a:solidFill>
                  <a:srgbClr val="FFFFFF"/>
                </a:solidFill>
              </a:rPr>
              <a:t>A correct split helps us assess over or underfitting of the model</a:t>
            </a:r>
            <a:endParaRPr sz="2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nvSpPr>
        <p:spPr>
          <a:xfrm>
            <a:off x="630875" y="1344100"/>
            <a:ext cx="7996200" cy="3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rgbClr val="FFFF00"/>
                </a:solidFill>
              </a:rPr>
              <a:t>Which method we have to use?</a:t>
            </a:r>
            <a:endParaRPr b="1" sz="2400">
              <a:solidFill>
                <a:srgbClr val="FFFF00"/>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No method is better than the other</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The most adequate method depends on the data and on the models we will use</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We have to test the models performance using many of the techniques and select the one that reduces the errors and increase the validity of our model, without compromising the performance</a:t>
            </a:r>
            <a:endParaRPr sz="2400">
              <a:solidFill>
                <a:srgbClr val="FFFFFF"/>
              </a:solidFill>
            </a:endParaRPr>
          </a:p>
        </p:txBody>
      </p:sp>
      <p:sp>
        <p:nvSpPr>
          <p:cNvPr id="314" name="Google Shape;314;p38"/>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Treating Imbalance</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nvSpPr>
        <p:spPr>
          <a:xfrm>
            <a:off x="478475" y="1449750"/>
            <a:ext cx="8275200" cy="3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rgbClr val="FFFFFF"/>
                </a:solidFill>
              </a:rPr>
              <a:t>Guides for a correct splitting:</a:t>
            </a:r>
            <a:endParaRPr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Data must be splitted into (at least) three subsets:</a:t>
            </a:r>
            <a:endParaRPr sz="2400">
              <a:solidFill>
                <a:srgbClr val="FFFFFF"/>
              </a:solidFill>
            </a:endParaRPr>
          </a:p>
          <a:p>
            <a:pPr indent="-368300" lvl="1" marL="914400" marR="0" rtl="0" algn="l">
              <a:lnSpc>
                <a:spcPct val="100000"/>
              </a:lnSpc>
              <a:spcBef>
                <a:spcPts val="0"/>
              </a:spcBef>
              <a:spcAft>
                <a:spcPts val="0"/>
              </a:spcAft>
              <a:buClr>
                <a:srgbClr val="FFFFFF"/>
              </a:buClr>
              <a:buSzPts val="2200"/>
              <a:buChar char="○"/>
            </a:pPr>
            <a:r>
              <a:rPr b="1" lang="en" sz="2200">
                <a:solidFill>
                  <a:srgbClr val="FFFF00"/>
                </a:solidFill>
              </a:rPr>
              <a:t>train</a:t>
            </a:r>
            <a:r>
              <a:rPr lang="en" sz="2200">
                <a:solidFill>
                  <a:srgbClr val="FFFFFF"/>
                </a:solidFill>
              </a:rPr>
              <a:t>: The sample of data used to fit the model (</a:t>
            </a:r>
            <a:r>
              <a:rPr lang="en" sz="2200">
                <a:solidFill>
                  <a:schemeClr val="lt1"/>
                </a:solidFill>
              </a:rPr>
              <a:t>60-98%)</a:t>
            </a:r>
            <a:endParaRPr sz="2200">
              <a:solidFill>
                <a:srgbClr val="FFFFFF"/>
              </a:solidFill>
            </a:endParaRPr>
          </a:p>
          <a:p>
            <a:pPr indent="-368300" lvl="1" marL="914400" marR="0" rtl="0" algn="l">
              <a:lnSpc>
                <a:spcPct val="100000"/>
              </a:lnSpc>
              <a:spcBef>
                <a:spcPts val="0"/>
              </a:spcBef>
              <a:spcAft>
                <a:spcPts val="0"/>
              </a:spcAft>
              <a:buClr>
                <a:srgbClr val="FFFFFF"/>
              </a:buClr>
              <a:buSzPts val="2200"/>
              <a:buChar char="○"/>
            </a:pPr>
            <a:r>
              <a:rPr b="1" lang="en" sz="2200">
                <a:solidFill>
                  <a:srgbClr val="FFFF00"/>
                </a:solidFill>
              </a:rPr>
              <a:t>dev</a:t>
            </a:r>
            <a:r>
              <a:rPr lang="en" sz="2200">
                <a:solidFill>
                  <a:srgbClr val="FFFFFF"/>
                </a:solidFill>
              </a:rPr>
              <a:t>: The sample of data used to provide an unbiased evaluation of a model fit on the training dataset while tuning model hyperparameters (1-20%) </a:t>
            </a:r>
            <a:endParaRPr sz="2200">
              <a:solidFill>
                <a:srgbClr val="FFFFFF"/>
              </a:solidFill>
            </a:endParaRPr>
          </a:p>
          <a:p>
            <a:pPr indent="-368300" lvl="1" marL="914400" marR="0" rtl="0" algn="l">
              <a:lnSpc>
                <a:spcPct val="100000"/>
              </a:lnSpc>
              <a:spcBef>
                <a:spcPts val="0"/>
              </a:spcBef>
              <a:spcAft>
                <a:spcPts val="0"/>
              </a:spcAft>
              <a:buClr>
                <a:srgbClr val="FFFFFF"/>
              </a:buClr>
              <a:buSzPts val="2200"/>
              <a:buChar char="○"/>
            </a:pPr>
            <a:r>
              <a:rPr b="1" lang="en" sz="2200">
                <a:solidFill>
                  <a:srgbClr val="FFFF00"/>
                </a:solidFill>
              </a:rPr>
              <a:t>test</a:t>
            </a:r>
            <a:r>
              <a:rPr lang="en" sz="2200">
                <a:solidFill>
                  <a:srgbClr val="FFFFFF"/>
                </a:solidFill>
              </a:rPr>
              <a:t>: The sample of data used to provide an unbiased evaluation of a final model fit on the training dataset (1-20%)</a:t>
            </a:r>
            <a:endParaRPr sz="2200">
              <a:solidFill>
                <a:srgbClr val="FFFFFF"/>
              </a:solidFill>
            </a:endParaRPr>
          </a:p>
          <a:p>
            <a:pPr indent="0" lvl="0" marL="0" marR="0" rtl="0" algn="l">
              <a:lnSpc>
                <a:spcPct val="100000"/>
              </a:lnSpc>
              <a:spcBef>
                <a:spcPts val="0"/>
              </a:spcBef>
              <a:spcAft>
                <a:spcPts val="0"/>
              </a:spcAft>
              <a:buNone/>
            </a:pPr>
            <a:r>
              <a:t/>
            </a:r>
            <a:endParaRPr sz="2400">
              <a:solidFill>
                <a:srgbClr val="FFFF00"/>
              </a:solidFill>
            </a:endParaRPr>
          </a:p>
        </p:txBody>
      </p:sp>
      <p:sp>
        <p:nvSpPr>
          <p:cNvPr id="187" name="Google Shape;187;p21"/>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478475" y="1321150"/>
            <a:ext cx="7892400" cy="36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rgbClr val="FFFFFF"/>
                </a:solidFill>
              </a:rPr>
              <a:t>Guides for a correct splitting:</a:t>
            </a:r>
            <a:endParaRPr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A small dataset (between 100 to 1000 rows) for </a:t>
            </a:r>
            <a:r>
              <a:rPr lang="en" sz="2400">
                <a:solidFill>
                  <a:srgbClr val="FFFF00"/>
                </a:solidFill>
              </a:rPr>
              <a:t>late evaluation</a:t>
            </a:r>
            <a:r>
              <a:rPr lang="en" sz="2400">
                <a:solidFill>
                  <a:srgbClr val="FFFFFF"/>
                </a:solidFill>
              </a:rPr>
              <a:t> is also recommended, but it is optional</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Dev and Test data must reflect the data </a:t>
            </a:r>
            <a:r>
              <a:rPr lang="en" sz="2400">
                <a:solidFill>
                  <a:srgbClr val="FFFF00"/>
                </a:solidFill>
              </a:rPr>
              <a:t>as expect to be in the future.</a:t>
            </a:r>
            <a:endParaRPr sz="2400">
              <a:solidFill>
                <a:srgbClr val="FFFF00"/>
              </a:solidFill>
            </a:endParaRPr>
          </a:p>
          <a:p>
            <a:pPr indent="-381000" lvl="0" marL="457200" rtl="0" algn="l">
              <a:spcBef>
                <a:spcPts val="0"/>
              </a:spcBef>
              <a:spcAft>
                <a:spcPts val="0"/>
              </a:spcAft>
              <a:buClr>
                <a:schemeClr val="lt1"/>
              </a:buClr>
              <a:buSzPts val="2400"/>
              <a:buChar char="●"/>
            </a:pPr>
            <a:r>
              <a:rPr lang="en" sz="2400">
                <a:solidFill>
                  <a:schemeClr val="lt1"/>
                </a:solidFill>
              </a:rPr>
              <a:t>Splits are done randomly</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dev and test sets must have the same distribution as the training set</a:t>
            </a:r>
            <a:endParaRPr sz="2400">
              <a:solidFill>
                <a:srgbClr val="FFFF00"/>
              </a:solidFill>
            </a:endParaRPr>
          </a:p>
        </p:txBody>
      </p:sp>
      <p:sp>
        <p:nvSpPr>
          <p:cNvPr id="193" name="Google Shape;193;p22"/>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554675" y="1205125"/>
            <a:ext cx="8011500" cy="3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rgbClr val="FFFFFF"/>
                </a:solidFill>
              </a:rPr>
              <a:t>Guides for a correct splitting (cont):</a:t>
            </a:r>
            <a:endParaRPr sz="2800">
              <a:solidFill>
                <a:srgbClr val="FFFFFF"/>
              </a:solidFill>
            </a:endParaRPr>
          </a:p>
          <a:p>
            <a:pPr indent="-381000" lvl="0" marL="457200" rtl="0" algn="l">
              <a:spcBef>
                <a:spcPts val="0"/>
              </a:spcBef>
              <a:spcAft>
                <a:spcPts val="0"/>
              </a:spcAft>
              <a:buClr>
                <a:schemeClr val="lt1"/>
              </a:buClr>
              <a:buSzPts val="2400"/>
              <a:buChar char="●"/>
            </a:pPr>
            <a:r>
              <a:rPr lang="en" sz="2400">
                <a:solidFill>
                  <a:schemeClr val="lt1"/>
                </a:solidFill>
              </a:rPr>
              <a:t>The dev and test sets should be just </a:t>
            </a:r>
            <a:r>
              <a:rPr lang="en" sz="2400">
                <a:solidFill>
                  <a:srgbClr val="FFFF00"/>
                </a:solidFill>
              </a:rPr>
              <a:t>big enough </a:t>
            </a:r>
            <a:r>
              <a:rPr lang="en" sz="2400">
                <a:solidFill>
                  <a:schemeClr val="lt1"/>
                </a:solidFill>
              </a:rPr>
              <a:t>to represent accurately the performance of the model</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If the training and dev sets have </a:t>
            </a:r>
            <a:r>
              <a:rPr lang="en" sz="2400">
                <a:solidFill>
                  <a:srgbClr val="FFFF00"/>
                </a:solidFill>
              </a:rPr>
              <a:t>different distributions</a:t>
            </a:r>
            <a:r>
              <a:rPr lang="en" sz="2400">
                <a:solidFill>
                  <a:srgbClr val="FFFFFF"/>
                </a:solidFill>
              </a:rPr>
              <a:t>, generate an </a:t>
            </a:r>
            <a:r>
              <a:rPr lang="en" sz="2400">
                <a:solidFill>
                  <a:schemeClr val="lt1"/>
                </a:solidFill>
              </a:rPr>
              <a:t>additional </a:t>
            </a:r>
            <a:r>
              <a:rPr lang="en" sz="2400">
                <a:solidFill>
                  <a:srgbClr val="FFFFFF"/>
                </a:solidFill>
              </a:rPr>
              <a:t>train-dev set that has the same</a:t>
            </a:r>
            <a:r>
              <a:rPr lang="en" sz="2400">
                <a:solidFill>
                  <a:srgbClr val="FFFFFF"/>
                </a:solidFill>
              </a:rPr>
              <a:t> </a:t>
            </a:r>
            <a:r>
              <a:rPr lang="en" sz="2400">
                <a:solidFill>
                  <a:srgbClr val="FFFFFF"/>
                </a:solidFill>
              </a:rPr>
              <a:t>distribution as the training set. This will be used to measure how much the model is overfitting.</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rgbClr val="FFFFFF"/>
                </a:solidFill>
              </a:rPr>
              <a:t>W</a:t>
            </a:r>
            <a:r>
              <a:rPr lang="en" sz="2400">
                <a:solidFill>
                  <a:srgbClr val="FFFFFF"/>
                </a:solidFill>
              </a:rPr>
              <a:t>e should have a </a:t>
            </a:r>
            <a:r>
              <a:rPr lang="en" sz="2400">
                <a:solidFill>
                  <a:srgbClr val="FFFF00"/>
                </a:solidFill>
              </a:rPr>
              <a:t>reproducible script</a:t>
            </a:r>
            <a:r>
              <a:rPr lang="en" sz="2400">
                <a:solidFill>
                  <a:srgbClr val="FFFFFF"/>
                </a:solidFill>
              </a:rPr>
              <a:t> to create the train / dev / test split</a:t>
            </a:r>
            <a:endParaRPr sz="2400">
              <a:solidFill>
                <a:srgbClr val="FFFFFF"/>
              </a:solidFill>
            </a:endParaRPr>
          </a:p>
        </p:txBody>
      </p:sp>
      <p:sp>
        <p:nvSpPr>
          <p:cNvPr id="199" name="Google Shape;199;p23"/>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478475" y="1205125"/>
            <a:ext cx="8275200" cy="3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Test set</a:t>
            </a:r>
            <a:endParaRPr b="1"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chemeClr val="lt1"/>
                </a:solidFill>
              </a:rPr>
              <a:t>The Test dataset is our gold standard used to evaluate the model. </a:t>
            </a:r>
            <a:endParaRPr sz="2400">
              <a:solidFill>
                <a:schemeClr val="lt1"/>
              </a:solidFill>
            </a:endParaRPr>
          </a:p>
          <a:p>
            <a:pPr indent="-381000" lvl="0" marL="457200" marR="0" rtl="0" algn="l">
              <a:lnSpc>
                <a:spcPct val="100000"/>
              </a:lnSpc>
              <a:spcBef>
                <a:spcPts val="0"/>
              </a:spcBef>
              <a:spcAft>
                <a:spcPts val="0"/>
              </a:spcAft>
              <a:buClr>
                <a:srgbClr val="FFFFFF"/>
              </a:buClr>
              <a:buSzPts val="2400"/>
              <a:buChar char="●"/>
            </a:pPr>
            <a:r>
              <a:rPr lang="en" sz="2400">
                <a:solidFill>
                  <a:schemeClr val="lt1"/>
                </a:solidFill>
              </a:rPr>
              <a:t>It is only used once a model is completely trained (using the train and validation sets).</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It is the first subset to be extracted from the full dataset</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Must be carefully checked to be sure we have a balanced representation of all the variables that will be used to generate our final model</a:t>
            </a:r>
            <a:endParaRPr sz="2400">
              <a:solidFill>
                <a:schemeClr val="lt1"/>
              </a:solidFill>
            </a:endParaRPr>
          </a:p>
          <a:p>
            <a:pPr indent="0" lvl="0" marL="0" marR="0" rtl="0" algn="l">
              <a:lnSpc>
                <a:spcPct val="100000"/>
              </a:lnSpc>
              <a:spcBef>
                <a:spcPts val="0"/>
              </a:spcBef>
              <a:spcAft>
                <a:spcPts val="0"/>
              </a:spcAft>
              <a:buNone/>
            </a:pPr>
            <a:r>
              <a:t/>
            </a:r>
            <a:endParaRPr sz="2400">
              <a:solidFill>
                <a:schemeClr val="lt1"/>
              </a:solidFill>
            </a:endParaRPr>
          </a:p>
        </p:txBody>
      </p:sp>
      <p:sp>
        <p:nvSpPr>
          <p:cNvPr id="205" name="Google Shape;205;p24"/>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nvSpPr>
        <p:spPr>
          <a:xfrm>
            <a:off x="478475" y="1357525"/>
            <a:ext cx="8275200" cy="3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Training / Dev set</a:t>
            </a:r>
            <a:endParaRPr b="1" sz="28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 sz="2400">
                <a:solidFill>
                  <a:schemeClr val="lt1"/>
                </a:solidFill>
              </a:rPr>
              <a:t>The remaining data from splitting the dataset to obtain the test set will be divided at least into two subsequent datasets: training (with the bulk of the data) and dev (sometimes called validation) set.</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There are other methods to divide the training/dev set into more than two subsets. The most common is the K-fold cross-validation</a:t>
            </a:r>
            <a:endParaRPr sz="2400">
              <a:solidFill>
                <a:schemeClr val="lt1"/>
              </a:solidFill>
            </a:endParaRPr>
          </a:p>
          <a:p>
            <a:pPr indent="0" lvl="0" marL="0" marR="0" rtl="0" algn="l">
              <a:lnSpc>
                <a:spcPct val="100000"/>
              </a:lnSpc>
              <a:spcBef>
                <a:spcPts val="0"/>
              </a:spcBef>
              <a:spcAft>
                <a:spcPts val="0"/>
              </a:spcAft>
              <a:buNone/>
            </a:pPr>
            <a:r>
              <a:t/>
            </a:r>
            <a:endParaRPr sz="2400">
              <a:solidFill>
                <a:schemeClr val="lt1"/>
              </a:solidFill>
            </a:endParaRPr>
          </a:p>
        </p:txBody>
      </p:sp>
      <p:sp>
        <p:nvSpPr>
          <p:cNvPr id="211" name="Google Shape;211;p25"/>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pic>
        <p:nvPicPr>
          <p:cNvPr id="217" name="Google Shape;217;p26"/>
          <p:cNvPicPr preferRelativeResize="0"/>
          <p:nvPr/>
        </p:nvPicPr>
        <p:blipFill>
          <a:blip r:embed="rId3">
            <a:alphaModFix/>
          </a:blip>
          <a:stretch>
            <a:fillRect/>
          </a:stretch>
        </p:blipFill>
        <p:spPr>
          <a:xfrm>
            <a:off x="902275" y="1185750"/>
            <a:ext cx="7338699" cy="365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nvSpPr>
        <p:spPr>
          <a:xfrm>
            <a:off x="707075" y="1281325"/>
            <a:ext cx="7779300" cy="3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a:solidFill>
                  <a:srgbClr val="FFFFFF"/>
                </a:solidFill>
              </a:rPr>
              <a:t>K-fold cross-validation</a:t>
            </a:r>
            <a:endParaRPr b="1" sz="2800">
              <a:solidFill>
                <a:srgbClr val="FFFFFF"/>
              </a:solidFill>
            </a:endParaRPr>
          </a:p>
          <a:p>
            <a:pPr indent="-381000" lvl="0" marL="457200" marR="0" rtl="0" algn="l">
              <a:lnSpc>
                <a:spcPct val="100000"/>
              </a:lnSpc>
              <a:spcBef>
                <a:spcPts val="0"/>
              </a:spcBef>
              <a:spcAft>
                <a:spcPts val="0"/>
              </a:spcAft>
              <a:buClr>
                <a:srgbClr val="FFFFFF"/>
              </a:buClr>
              <a:buSzPts val="2400"/>
              <a:buFont typeface="Arial"/>
              <a:buChar char="●"/>
            </a:pPr>
            <a:r>
              <a:rPr lang="en" sz="2400">
                <a:solidFill>
                  <a:schemeClr val="lt1"/>
                </a:solidFill>
              </a:rPr>
              <a:t>Is also known as out-of-sample validation set</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One of the most commonly used is the 10-fold cross validation</a:t>
            </a:r>
            <a:endParaRPr sz="2400">
              <a:solidFill>
                <a:schemeClr val="lt1"/>
              </a:solidFill>
            </a:endParaRPr>
          </a:p>
          <a:p>
            <a:pPr indent="-381000" lvl="0" marL="457200" marR="0" rtl="0" algn="l">
              <a:lnSpc>
                <a:spcPct val="100000"/>
              </a:lnSpc>
              <a:spcBef>
                <a:spcPts val="0"/>
              </a:spcBef>
              <a:spcAft>
                <a:spcPts val="0"/>
              </a:spcAft>
              <a:buClr>
                <a:schemeClr val="lt1"/>
              </a:buClr>
              <a:buSzPts val="2400"/>
              <a:buChar char="●"/>
            </a:pPr>
            <a:r>
              <a:rPr lang="en" sz="2400">
                <a:solidFill>
                  <a:schemeClr val="lt1"/>
                </a:solidFill>
              </a:rPr>
              <a:t>On cross validation, k-1 partitions are used for training and one for validation (dev). Partitions are rotated so all partition are being used for training and each partition is used once for validation</a:t>
            </a:r>
            <a:endParaRPr sz="2400">
              <a:solidFill>
                <a:schemeClr val="lt1"/>
              </a:solidFill>
            </a:endParaRPr>
          </a:p>
          <a:p>
            <a:pPr indent="0" lvl="0" marL="0" marR="0" rtl="0" algn="l">
              <a:lnSpc>
                <a:spcPct val="100000"/>
              </a:lnSpc>
              <a:spcBef>
                <a:spcPts val="0"/>
              </a:spcBef>
              <a:spcAft>
                <a:spcPts val="0"/>
              </a:spcAft>
              <a:buNone/>
            </a:pPr>
            <a:r>
              <a:t/>
            </a:r>
            <a:endParaRPr sz="2400">
              <a:solidFill>
                <a:schemeClr val="lt1"/>
              </a:solidFill>
            </a:endParaRPr>
          </a:p>
        </p:txBody>
      </p:sp>
      <p:sp>
        <p:nvSpPr>
          <p:cNvPr id="223" name="Google Shape;223;p27"/>
          <p:cNvSpPr txBox="1"/>
          <p:nvPr>
            <p:ph type="title"/>
          </p:nvPr>
        </p:nvSpPr>
        <p:spPr>
          <a:xfrm>
            <a:off x="301350" y="263800"/>
            <a:ext cx="85413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 Splitting</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DataScienc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