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pectral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pectral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Spectral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edbaca9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edbaca9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edbaca901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edbaca901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edbaca90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edbaca90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edbaca901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edbaca901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edbaca90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edbaca90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edbaca901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edbaca901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c5aeef85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c5aeef8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b92bc17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b92bc17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c5aeef85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c5aeef8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c87114a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c87114a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c87114a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c87114a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c87114a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c87114a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c87114a8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c87114a8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c87114a8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c87114a8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3">
  <p:cSld name="CUSTOM_6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062925" y="3090450"/>
            <a:ext cx="25605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4">
  <p:cSld name="CUSTOM_7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6084800" y="4002600"/>
            <a:ext cx="25386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1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6117625" y="1321050"/>
            <a:ext cx="2581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2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150475" y="2021150"/>
            <a:ext cx="2472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22" name="Google Shape;12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3">
  <p:cSld name="CUSTOM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6095750" y="2763675"/>
            <a:ext cx="2527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4">
  <p:cSld name="CUSTOM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64484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6106700" y="34875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5">
  <p:cSld name="CUSTOM_4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6106700" y="42114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6321377" y="1216858"/>
            <a:ext cx="2626200" cy="103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/>
          </a:p>
        </p:txBody>
      </p:sp>
      <p:sp>
        <p:nvSpPr>
          <p:cNvPr id="168" name="Google Shape;168;p18"/>
          <p:cNvSpPr/>
          <p:nvPr/>
        </p:nvSpPr>
        <p:spPr>
          <a:xfrm>
            <a:off x="6400403" y="3674087"/>
            <a:ext cx="2626200" cy="103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ד'ר תומס קרפטי</a:t>
            </a:r>
            <a:b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karpati@it4biotech.com</a:t>
            </a:r>
            <a:endParaRPr b="0"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265" y="2483928"/>
            <a:ext cx="1441956" cy="89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1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6154950" y="1321050"/>
            <a:ext cx="24684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2">
  <p:cSld name="CUSTOM_5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6095750" y="2203800"/>
            <a:ext cx="25278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428850" y="1778425"/>
            <a:ext cx="35673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1F497D"/>
                </a:solidFill>
              </a:rPr>
              <a:t>Hyperparameter Fine-Tuning</a:t>
            </a:r>
            <a:endParaRPr b="1" sz="3200">
              <a:solidFill>
                <a:srgbClr val="1F497D"/>
              </a:solidFill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419775" y="3364625"/>
            <a:ext cx="3615600" cy="126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3000">
                <a:solidFill>
                  <a:srgbClr val="215170"/>
                </a:solidFill>
              </a:rPr>
              <a:t>Tomas Karpati</a:t>
            </a:r>
            <a:br>
              <a:rPr b="1" i="0" lang="en" sz="15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800">
                <a:solidFill>
                  <a:srgbClr val="215170"/>
                </a:solidFill>
              </a:rPr>
              <a:t>tc.datascience</a:t>
            </a:r>
            <a:r>
              <a:rPr b="1" i="0" lang="en" sz="18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800">
                <a:solidFill>
                  <a:srgbClr val="215170"/>
                </a:solidFill>
              </a:rPr>
              <a:t>gmail</a:t>
            </a:r>
            <a:r>
              <a:rPr b="1" i="0" lang="en" sz="18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800" u="none" cap="none" strike="noStrike">
              <a:solidFill>
                <a:srgbClr val="2151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8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800" u="none" cap="none" strike="noStrike">
              <a:solidFill>
                <a:srgbClr val="2151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/>
        </p:nvSpPr>
        <p:spPr>
          <a:xfrm>
            <a:off x="586800" y="1265300"/>
            <a:ext cx="8094300" cy="3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FF"/>
                </a:solidFill>
              </a:rPr>
              <a:t>Linear regression hyperparameters</a:t>
            </a:r>
            <a:endParaRPr b="1" sz="2400" u="sng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Regularization methods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l2 regularization - </a:t>
            </a:r>
            <a:r>
              <a:rPr b="1" lang="en" sz="2400">
                <a:solidFill>
                  <a:srgbClr val="FFFF00"/>
                </a:solidFill>
              </a:rPr>
              <a:t>Ridge</a:t>
            </a:r>
            <a:endParaRPr b="1" sz="2400">
              <a:solidFill>
                <a:srgbClr val="FFFF00"/>
              </a:solidFill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chemeClr val="lt1"/>
                </a:solidFill>
              </a:rPr>
              <a:t>shrinkage factor = </a:t>
            </a:r>
            <a:r>
              <a:rPr lang="en" sz="2400">
                <a:solidFill>
                  <a:srgbClr val="FFFFFF"/>
                </a:solidFill>
              </a:rPr>
              <a:t>alpha (0.1 to ∞)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</a:rPr>
              <a:t>l1 regularization - </a:t>
            </a:r>
            <a:r>
              <a:rPr b="1" lang="en" sz="2400">
                <a:solidFill>
                  <a:srgbClr val="FFFF00"/>
                </a:solidFill>
              </a:rPr>
              <a:t>Lasso</a:t>
            </a:r>
            <a:endParaRPr sz="2400">
              <a:solidFill>
                <a:schemeClr val="lt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</a:pPr>
            <a:r>
              <a:rPr lang="en" sz="2400">
                <a:solidFill>
                  <a:schemeClr val="lt1"/>
                </a:solidFill>
              </a:rPr>
              <a:t>Alpha (0.1 to 1)</a:t>
            </a:r>
            <a:endParaRPr sz="2400">
              <a:solidFill>
                <a:schemeClr val="lt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</a:pPr>
            <a:r>
              <a:rPr lang="en" sz="2400">
                <a:solidFill>
                  <a:schemeClr val="lt1"/>
                </a:solidFill>
              </a:rPr>
              <a:t>Number of iteration (max_iter)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FFFFFF"/>
                </a:solidFill>
              </a:rPr>
              <a:t>l1/l2 regularization - </a:t>
            </a:r>
            <a:r>
              <a:rPr b="1" lang="en" sz="2400">
                <a:solidFill>
                  <a:srgbClr val="FFFF00"/>
                </a:solidFill>
              </a:rPr>
              <a:t>ElasticNet</a:t>
            </a:r>
            <a:endParaRPr b="1" sz="2400">
              <a:solidFill>
                <a:srgbClr val="FFFF00"/>
              </a:solidFill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l1_ratio parameter: proportion between l1 or l2.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5" name="Google Shape;275;p2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Hyperparameter Fine-Tuning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/>
        </p:nvSpPr>
        <p:spPr>
          <a:xfrm>
            <a:off x="433500" y="1192725"/>
            <a:ext cx="82836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Kernel</a:t>
            </a:r>
            <a:r>
              <a:rPr lang="en" sz="3000">
                <a:solidFill>
                  <a:srgbClr val="FFFFFF"/>
                </a:solidFill>
              </a:rPr>
              <a:t> (or kernel trick): </a:t>
            </a:r>
            <a:endParaRPr sz="30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Linear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Radial basis function (rbf)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Polynomial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Sigmoid</a:t>
            </a:r>
            <a:endParaRPr sz="24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G</a:t>
            </a:r>
            <a:r>
              <a:rPr b="1" lang="en" sz="3000">
                <a:solidFill>
                  <a:srgbClr val="FFFFFF"/>
                </a:solidFill>
              </a:rPr>
              <a:t>amma</a:t>
            </a:r>
            <a:r>
              <a:rPr lang="en" sz="3000">
                <a:solidFill>
                  <a:srgbClr val="FFFFFF"/>
                </a:solidFill>
              </a:rPr>
              <a:t>: inverse of the radius of influence of samples selected by the model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c (cost)</a:t>
            </a:r>
            <a:r>
              <a:rPr lang="en" sz="3000">
                <a:solidFill>
                  <a:srgbClr val="FFFFFF"/>
                </a:solidFill>
              </a:rPr>
              <a:t>: </a:t>
            </a:r>
            <a:r>
              <a:rPr lang="en" sz="3000">
                <a:solidFill>
                  <a:schemeClr val="lt1"/>
                </a:solidFill>
              </a:rPr>
              <a:t>Penalty parameter of the error term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81" name="Google Shape;281;p2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SVM Hyperparameters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Decision Trees </a:t>
            </a:r>
            <a:r>
              <a:rPr lang="en">
                <a:solidFill>
                  <a:schemeClr val="lt1"/>
                </a:solidFill>
              </a:rPr>
              <a:t>Hyperparameters</a:t>
            </a:r>
            <a:endParaRPr b="1"/>
          </a:p>
        </p:txBody>
      </p:sp>
      <p:sp>
        <p:nvSpPr>
          <p:cNvPr id="287" name="Google Shape;287;p30"/>
          <p:cNvSpPr txBox="1"/>
          <p:nvPr/>
        </p:nvSpPr>
        <p:spPr>
          <a:xfrm>
            <a:off x="467975" y="1364725"/>
            <a:ext cx="4979100" cy="3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Hyperp</a:t>
            </a:r>
            <a:r>
              <a:rPr b="1" lang="en" sz="2400">
                <a:solidFill>
                  <a:srgbClr val="FFFFFF"/>
                </a:solidFill>
              </a:rPr>
              <a:t>arameters: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Maximum number of branches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Min number of items on node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Measures used to select splits and nodes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Entropy / Information Gain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</a:rPr>
              <a:t>Gini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6328700" y="1223350"/>
            <a:ext cx="1207800" cy="641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7/7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Smoke</a:t>
            </a:r>
            <a:endParaRPr b="1" sz="2000">
              <a:solidFill>
                <a:srgbClr val="FFFFFF"/>
              </a:solidFill>
            </a:endParaRPr>
          </a:p>
        </p:txBody>
      </p:sp>
      <p:cxnSp>
        <p:nvCxnSpPr>
          <p:cNvPr id="289" name="Google Shape;289;p30"/>
          <p:cNvCxnSpPr>
            <a:stCxn id="288" idx="2"/>
          </p:cNvCxnSpPr>
          <p:nvPr/>
        </p:nvCxnSpPr>
        <p:spPr>
          <a:xfrm flipH="1">
            <a:off x="6296000" y="1864750"/>
            <a:ext cx="636600" cy="337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0"/>
          <p:cNvCxnSpPr/>
          <p:nvPr/>
        </p:nvCxnSpPr>
        <p:spPr>
          <a:xfrm>
            <a:off x="6932600" y="1864800"/>
            <a:ext cx="613800" cy="38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0"/>
          <p:cNvSpPr txBox="1"/>
          <p:nvPr/>
        </p:nvSpPr>
        <p:spPr>
          <a:xfrm>
            <a:off x="5978650" y="1843050"/>
            <a:ext cx="5460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No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7536500" y="1843050"/>
            <a:ext cx="5460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Yes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5642900" y="2213700"/>
            <a:ext cx="636600" cy="413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5/0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7278825" y="2245550"/>
            <a:ext cx="546000" cy="641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2/7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BP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295" name="Google Shape;295;p30"/>
          <p:cNvCxnSpPr/>
          <p:nvPr/>
        </p:nvCxnSpPr>
        <p:spPr>
          <a:xfrm flipH="1">
            <a:off x="6905600" y="2931550"/>
            <a:ext cx="636600" cy="337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0"/>
          <p:cNvCxnSpPr/>
          <p:nvPr/>
        </p:nvCxnSpPr>
        <p:spPr>
          <a:xfrm>
            <a:off x="7542200" y="2931600"/>
            <a:ext cx="613800" cy="38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0"/>
          <p:cNvSpPr txBox="1"/>
          <p:nvPr/>
        </p:nvSpPr>
        <p:spPr>
          <a:xfrm>
            <a:off x="6241150" y="2909850"/>
            <a:ext cx="893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Normal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17500" y="2909850"/>
            <a:ext cx="716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High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8005100" y="3356700"/>
            <a:ext cx="636600" cy="413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0/5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6502425" y="3312350"/>
            <a:ext cx="716400" cy="641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 2/2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Wgt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301" name="Google Shape;301;p30"/>
          <p:cNvCxnSpPr/>
          <p:nvPr/>
        </p:nvCxnSpPr>
        <p:spPr>
          <a:xfrm flipH="1">
            <a:off x="6219800" y="3922150"/>
            <a:ext cx="636600" cy="337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0"/>
          <p:cNvCxnSpPr/>
          <p:nvPr/>
        </p:nvCxnSpPr>
        <p:spPr>
          <a:xfrm>
            <a:off x="6856400" y="3922200"/>
            <a:ext cx="613800" cy="38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0"/>
          <p:cNvSpPr txBox="1"/>
          <p:nvPr/>
        </p:nvSpPr>
        <p:spPr>
          <a:xfrm>
            <a:off x="5555350" y="3900450"/>
            <a:ext cx="893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Normal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7231700" y="3900450"/>
            <a:ext cx="716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High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5" name="Google Shape;305;p30"/>
          <p:cNvSpPr/>
          <p:nvPr/>
        </p:nvSpPr>
        <p:spPr>
          <a:xfrm>
            <a:off x="5947700" y="4271100"/>
            <a:ext cx="636600" cy="413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2/0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06" name="Google Shape;306;p30"/>
          <p:cNvSpPr/>
          <p:nvPr/>
        </p:nvSpPr>
        <p:spPr>
          <a:xfrm>
            <a:off x="7166900" y="4271100"/>
            <a:ext cx="636600" cy="413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0/2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Hyperparameters</a:t>
            </a:r>
            <a:endParaRPr b="1"/>
          </a:p>
        </p:txBody>
      </p:sp>
      <p:pic>
        <p:nvPicPr>
          <p:cNvPr id="312" name="Google Shape;3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800" y="783425"/>
            <a:ext cx="6385407" cy="43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Hyperparameters</a:t>
            </a:r>
            <a:endParaRPr b="1"/>
          </a:p>
        </p:txBody>
      </p:sp>
      <p:pic>
        <p:nvPicPr>
          <p:cNvPr id="318" name="Google Shape;3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50" y="803700"/>
            <a:ext cx="6731112" cy="433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/>
        </p:nvSpPr>
        <p:spPr>
          <a:xfrm>
            <a:off x="982950" y="1549675"/>
            <a:ext cx="70926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How to run Hyper-Parameters</a:t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Grid Search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Random Search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24" name="Google Shape;324;p3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Hyperparameter Fine-Tuning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yperparameter Fine-Tuning</a:t>
            </a:r>
            <a:endParaRPr b="1"/>
          </a:p>
        </p:txBody>
      </p:sp>
      <p:sp>
        <p:nvSpPr>
          <p:cNvPr id="181" name="Google Shape;181;p20"/>
          <p:cNvSpPr/>
          <p:nvPr/>
        </p:nvSpPr>
        <p:spPr>
          <a:xfrm>
            <a:off x="612600" y="1291250"/>
            <a:ext cx="18723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Flat File</a:t>
            </a:r>
            <a:endParaRPr b="1" sz="1800"/>
          </a:p>
        </p:txBody>
      </p:sp>
      <p:grpSp>
        <p:nvGrpSpPr>
          <p:cNvPr id="182" name="Google Shape;182;p20"/>
          <p:cNvGrpSpPr/>
          <p:nvPr/>
        </p:nvGrpSpPr>
        <p:grpSpPr>
          <a:xfrm>
            <a:off x="520125" y="2160275"/>
            <a:ext cx="2029200" cy="1349700"/>
            <a:chOff x="520125" y="2236475"/>
            <a:chExt cx="2029200" cy="1349700"/>
          </a:xfrm>
        </p:grpSpPr>
        <p:sp>
          <p:nvSpPr>
            <p:cNvPr id="183" name="Google Shape;183;p20"/>
            <p:cNvSpPr/>
            <p:nvPr/>
          </p:nvSpPr>
          <p:spPr>
            <a:xfrm>
              <a:off x="520125" y="2236475"/>
              <a:ext cx="2029200" cy="1349700"/>
            </a:xfrm>
            <a:prstGeom prst="rect">
              <a:avLst/>
            </a:prstGeom>
            <a:noFill/>
            <a:ln cap="flat" cmpd="sng" w="28575">
              <a:solidFill>
                <a:srgbClr val="D9EAD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612600" y="2373238"/>
              <a:ext cx="1872300" cy="4884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Train</a:t>
              </a:r>
              <a:endParaRPr b="1" sz="1800"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12600" y="3005613"/>
              <a:ext cx="1872300" cy="488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Dev</a:t>
              </a:r>
              <a:endParaRPr b="1" sz="1800"/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6410650" y="1291238"/>
            <a:ext cx="1872300" cy="488400"/>
            <a:chOff x="6715450" y="1519838"/>
            <a:chExt cx="1872300" cy="488400"/>
          </a:xfrm>
        </p:grpSpPr>
        <p:sp>
          <p:nvSpPr>
            <p:cNvPr id="187" name="Google Shape;187;p20"/>
            <p:cNvSpPr/>
            <p:nvPr/>
          </p:nvSpPr>
          <p:spPr>
            <a:xfrm>
              <a:off x="6715450" y="1519838"/>
              <a:ext cx="1872300" cy="488400"/>
            </a:xfrm>
            <a:prstGeom prst="rect">
              <a:avLst/>
            </a:prstGeom>
            <a:solidFill>
              <a:srgbClr val="EA9999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Test</a:t>
              </a:r>
              <a:endParaRPr b="1" sz="1800"/>
            </a:p>
          </p:txBody>
        </p:sp>
        <p:pic>
          <p:nvPicPr>
            <p:cNvPr id="188" name="Google Shape;18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3025" y="1585888"/>
              <a:ext cx="356325" cy="356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" name="Google Shape;189;p20"/>
          <p:cNvGrpSpPr/>
          <p:nvPr/>
        </p:nvGrpSpPr>
        <p:grpSpPr>
          <a:xfrm>
            <a:off x="3559125" y="2144000"/>
            <a:ext cx="2089800" cy="1442700"/>
            <a:chOff x="3101925" y="2296400"/>
            <a:chExt cx="2089800" cy="1442700"/>
          </a:xfrm>
        </p:grpSpPr>
        <p:sp>
          <p:nvSpPr>
            <p:cNvPr id="190" name="Google Shape;190;p20"/>
            <p:cNvSpPr/>
            <p:nvPr/>
          </p:nvSpPr>
          <p:spPr>
            <a:xfrm>
              <a:off x="3101925" y="2296400"/>
              <a:ext cx="2089800" cy="144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Train/Dev-Validation</a:t>
              </a:r>
              <a:endParaRPr b="1"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3241188" y="2724150"/>
              <a:ext cx="1833300" cy="924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00"/>
                  </a:solidFill>
                </a:rPr>
                <a:t>Hyper-parameter</a:t>
              </a:r>
              <a:endParaRPr b="1" sz="1600">
                <a:solidFill>
                  <a:srgbClr val="FFFF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00"/>
                  </a:solidFill>
                </a:rPr>
                <a:t>Selection</a:t>
              </a:r>
              <a:endParaRPr b="1" sz="1600">
                <a:solidFill>
                  <a:srgbClr val="FFFF00"/>
                </a:solidFill>
              </a:endParaRPr>
            </a:p>
          </p:txBody>
        </p:sp>
      </p:grpSp>
      <p:sp>
        <p:nvSpPr>
          <p:cNvPr id="192" name="Google Shape;192;p20"/>
          <p:cNvSpPr/>
          <p:nvPr/>
        </p:nvSpPr>
        <p:spPr>
          <a:xfrm>
            <a:off x="2612200" y="2391450"/>
            <a:ext cx="854700" cy="35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 flipH="1">
            <a:off x="2549200" y="3001050"/>
            <a:ext cx="917700" cy="35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6419200" y="3001050"/>
            <a:ext cx="1872300" cy="604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Best model</a:t>
            </a:r>
            <a:endParaRPr b="1" sz="1800"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000" y="3850375"/>
            <a:ext cx="1476900" cy="9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/>
          <p:nvPr/>
        </p:nvSpPr>
        <p:spPr>
          <a:xfrm rot="10800000">
            <a:off x="2488075" y="3685851"/>
            <a:ext cx="1661400" cy="914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763188" y="3153450"/>
            <a:ext cx="599400" cy="35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20"/>
          <p:cNvCxnSpPr>
            <a:stCxn id="181" idx="3"/>
            <a:endCxn id="187" idx="1"/>
          </p:cNvCxnSpPr>
          <p:nvPr/>
        </p:nvCxnSpPr>
        <p:spPr>
          <a:xfrm>
            <a:off x="2484900" y="1535450"/>
            <a:ext cx="3925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" name="Google Shape;199;p20"/>
          <p:cNvCxnSpPr>
            <a:stCxn id="181" idx="2"/>
            <a:endCxn id="183" idx="0"/>
          </p:cNvCxnSpPr>
          <p:nvPr/>
        </p:nvCxnSpPr>
        <p:spPr>
          <a:xfrm flipH="1">
            <a:off x="1534650" y="1779650"/>
            <a:ext cx="14100" cy="38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0" name="Google Shape;200;p20"/>
          <p:cNvSpPr txBox="1"/>
          <p:nvPr/>
        </p:nvSpPr>
        <p:spPr>
          <a:xfrm>
            <a:off x="2705525" y="3563975"/>
            <a:ext cx="13845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Validation</a:t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Metric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7274950" y="1963775"/>
            <a:ext cx="16158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FF"/>
                </a:solidFill>
              </a:rPr>
              <a:t>Model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FF"/>
                </a:solidFill>
              </a:rPr>
              <a:t>Assessment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FF"/>
                </a:solidFill>
              </a:rPr>
              <a:t>Metric</a:t>
            </a:r>
            <a:endParaRPr b="1" sz="1800">
              <a:solidFill>
                <a:srgbClr val="00FFFF"/>
              </a:solidFill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6650800" y="1882875"/>
            <a:ext cx="681900" cy="1046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22037" name="adj4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/>
        </p:nvSpPr>
        <p:spPr>
          <a:xfrm>
            <a:off x="478475" y="1221150"/>
            <a:ext cx="82752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How to find the best model?</a:t>
            </a:r>
            <a:endParaRPr sz="28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G</a:t>
            </a:r>
            <a:r>
              <a:rPr lang="en" sz="2400">
                <a:solidFill>
                  <a:schemeClr val="lt1"/>
                </a:solidFill>
              </a:rPr>
              <a:t>radient descent: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</a:rPr>
              <a:t>Learning rate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</a:rPr>
              <a:t>Number of iterations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Adjust for specific model parameters (Hyperparameters)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Use the correct metrics for model validation and model assessment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This process is also known as model fine-tuning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208" name="Google Shape;208;p2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Hyperparameter Fine-Tuning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Hyperparameter Fine-Tuning</a:t>
            </a:r>
            <a:endParaRPr b="1"/>
          </a:p>
        </p:txBody>
      </p:sp>
      <p:sp>
        <p:nvSpPr>
          <p:cNvPr id="214" name="Google Shape;214;p22"/>
          <p:cNvSpPr txBox="1"/>
          <p:nvPr/>
        </p:nvSpPr>
        <p:spPr>
          <a:xfrm>
            <a:off x="663000" y="960500"/>
            <a:ext cx="80595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FFFF"/>
                </a:solidFill>
              </a:rPr>
              <a:t>Logistic regression hyperparameters</a:t>
            </a:r>
            <a:endParaRPr b="1" sz="2600" u="sng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Regularization methods</a:t>
            </a:r>
            <a:endParaRPr sz="22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b="1" lang="en" sz="2000">
                <a:solidFill>
                  <a:srgbClr val="FFFF00"/>
                </a:solidFill>
              </a:rPr>
              <a:t>l2</a:t>
            </a:r>
            <a:r>
              <a:rPr lang="en" sz="2000">
                <a:solidFill>
                  <a:srgbClr val="FFFFFF"/>
                </a:solidFill>
              </a:rPr>
              <a:t> regularization: </a:t>
            </a:r>
            <a:r>
              <a:rPr lang="en" sz="2000">
                <a:solidFill>
                  <a:schemeClr val="lt1"/>
                </a:solidFill>
              </a:rPr>
              <a:t>shrinkage factor = </a:t>
            </a:r>
            <a:r>
              <a:rPr lang="en" sz="2000">
                <a:solidFill>
                  <a:srgbClr val="FFFFFF"/>
                </a:solidFill>
              </a:rPr>
              <a:t>a</a:t>
            </a:r>
            <a:r>
              <a:rPr lang="en" sz="2000">
                <a:solidFill>
                  <a:srgbClr val="FFFFFF"/>
                </a:solidFill>
              </a:rPr>
              <a:t>lpha (0.1 to ∞)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b="1" lang="en" sz="2000">
                <a:solidFill>
                  <a:srgbClr val="FFFF00"/>
                </a:solidFill>
              </a:rPr>
              <a:t>l1</a:t>
            </a:r>
            <a:r>
              <a:rPr lang="en" sz="2000">
                <a:solidFill>
                  <a:schemeClr val="lt1"/>
                </a:solidFill>
              </a:rPr>
              <a:t> regularization: alpha (0.1 to 1)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b="1" lang="en" sz="2000">
                <a:solidFill>
                  <a:srgbClr val="FFFF00"/>
                </a:solidFill>
              </a:rPr>
              <a:t>C</a:t>
            </a:r>
            <a:r>
              <a:rPr lang="en" sz="2000">
                <a:solidFill>
                  <a:schemeClr val="lt1"/>
                </a:solidFill>
              </a:rPr>
              <a:t>: Inverse of regularization strength (C=1/λ). This tries to neutralize the regularization effect (~0 to ∞, default=1)</a:t>
            </a:r>
            <a:endParaRPr sz="2000">
              <a:solidFill>
                <a:schemeClr val="lt1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lt1"/>
                </a:solidFill>
              </a:rPr>
              <a:t>Number of iteration (max_iter)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Class weight (class_weight): balancing vector for dataset imbalance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Gradient descent algorithm (</a:t>
            </a:r>
            <a:r>
              <a:rPr b="1" lang="en" sz="2200">
                <a:solidFill>
                  <a:srgbClr val="FFFF00"/>
                </a:solidFill>
              </a:rPr>
              <a:t>solvers</a:t>
            </a:r>
            <a:r>
              <a:rPr lang="en" sz="2200">
                <a:solidFill>
                  <a:schemeClr val="lt1"/>
                </a:solidFill>
              </a:rPr>
              <a:t>): liblinear, newton-cg, lbfgs, sag and saga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/>
        </p:nvSpPr>
        <p:spPr>
          <a:xfrm>
            <a:off x="381000" y="197025"/>
            <a:ext cx="8351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Logistic </a:t>
            </a:r>
            <a:r>
              <a:rPr b="1" lang="en" sz="3000">
                <a:solidFill>
                  <a:schemeClr val="lt1"/>
                </a:solidFill>
              </a:rPr>
              <a:t>Model Solvers</a:t>
            </a:r>
            <a:endParaRPr sz="3000"/>
          </a:p>
        </p:txBody>
      </p:sp>
      <p:sp>
        <p:nvSpPr>
          <p:cNvPr id="220" name="Google Shape;220;p23"/>
          <p:cNvSpPr txBox="1"/>
          <p:nvPr/>
        </p:nvSpPr>
        <p:spPr>
          <a:xfrm>
            <a:off x="2950150" y="1127175"/>
            <a:ext cx="58587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Liblinear solver</a:t>
            </a:r>
            <a:endParaRPr b="1" sz="2400" u="sng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Uses a “coordinate descent” (CD) algorithm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Cannot learn a true multinomial </a:t>
            </a:r>
            <a:r>
              <a:rPr lang="en" sz="2400">
                <a:solidFill>
                  <a:schemeClr val="lt1"/>
                </a:solidFill>
              </a:rPr>
              <a:t>(</a:t>
            </a:r>
            <a:r>
              <a:rPr lang="en" sz="2400">
                <a:solidFill>
                  <a:schemeClr val="lt1"/>
                </a:solidFill>
              </a:rPr>
              <a:t>multiclass</a:t>
            </a:r>
            <a:r>
              <a:rPr lang="en" sz="2400">
                <a:solidFill>
                  <a:schemeClr val="lt1"/>
                </a:solidFill>
              </a:rPr>
              <a:t>)</a:t>
            </a:r>
            <a:r>
              <a:rPr lang="en" sz="2400">
                <a:solidFill>
                  <a:schemeClr val="lt1"/>
                </a:solidFill>
              </a:rPr>
              <a:t> model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For multiclass classification uses a “one-vs-rest” approach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Permits to use L1 penalization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Penalize the intercept (bad!)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Robust </a:t>
            </a:r>
            <a:r>
              <a:rPr lang="en" sz="2400">
                <a:solidFill>
                  <a:schemeClr val="lt1"/>
                </a:solidFill>
              </a:rPr>
              <a:t>to</a:t>
            </a:r>
            <a:r>
              <a:rPr lang="en" sz="2400">
                <a:solidFill>
                  <a:schemeClr val="lt1"/>
                </a:solidFill>
              </a:rPr>
              <a:t> unscaled datasets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299125" y="1174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liblinear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299125" y="1936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newton-cg</a:t>
            </a:r>
            <a:endParaRPr sz="2400"/>
          </a:p>
        </p:txBody>
      </p:sp>
      <p:sp>
        <p:nvSpPr>
          <p:cNvPr id="223" name="Google Shape;223;p23"/>
          <p:cNvSpPr txBox="1"/>
          <p:nvPr/>
        </p:nvSpPr>
        <p:spPr>
          <a:xfrm>
            <a:off x="299125" y="2698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lbfgs</a:t>
            </a:r>
            <a:endParaRPr sz="2400"/>
          </a:p>
        </p:txBody>
      </p:sp>
      <p:sp>
        <p:nvSpPr>
          <p:cNvPr id="224" name="Google Shape;224;p23"/>
          <p:cNvSpPr txBox="1"/>
          <p:nvPr/>
        </p:nvSpPr>
        <p:spPr>
          <a:xfrm>
            <a:off x="299125" y="3460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sag</a:t>
            </a:r>
            <a:endParaRPr sz="2400"/>
          </a:p>
        </p:txBody>
      </p:sp>
      <p:sp>
        <p:nvSpPr>
          <p:cNvPr id="225" name="Google Shape;225;p23"/>
          <p:cNvSpPr txBox="1"/>
          <p:nvPr/>
        </p:nvSpPr>
        <p:spPr>
          <a:xfrm>
            <a:off x="299125" y="4222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saga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/>
        </p:nvSpPr>
        <p:spPr>
          <a:xfrm>
            <a:off x="2895125" y="1147950"/>
            <a:ext cx="5758500" cy="3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Newton-cg</a:t>
            </a:r>
            <a:r>
              <a:rPr b="1" lang="en" sz="2400" u="sng">
                <a:solidFill>
                  <a:schemeClr val="lt1"/>
                </a:solidFill>
              </a:rPr>
              <a:t> solver</a:t>
            </a:r>
            <a:endParaRPr b="1" sz="2400" u="sng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Uses an optimization algorithm that minimize an “optimized” quadratic cost function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Can learn a true multinomial logistic regression model 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It’s computationally expensive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Permits to use L2 penalization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Robust to unscaled datasets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381000" y="197025"/>
            <a:ext cx="8351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Logistic Model Solvers</a:t>
            </a:r>
            <a:endParaRPr sz="3000"/>
          </a:p>
        </p:txBody>
      </p:sp>
      <p:sp>
        <p:nvSpPr>
          <p:cNvPr id="232" name="Google Shape;232;p24"/>
          <p:cNvSpPr txBox="1"/>
          <p:nvPr/>
        </p:nvSpPr>
        <p:spPr>
          <a:xfrm>
            <a:off x="299125" y="1174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liblinear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299125" y="1936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newton-cg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299125" y="2698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lbfgs</a:t>
            </a:r>
            <a:endParaRPr sz="2400"/>
          </a:p>
        </p:txBody>
      </p:sp>
      <p:sp>
        <p:nvSpPr>
          <p:cNvPr id="235" name="Google Shape;235;p24"/>
          <p:cNvSpPr txBox="1"/>
          <p:nvPr/>
        </p:nvSpPr>
        <p:spPr>
          <a:xfrm>
            <a:off x="299125" y="3460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sag</a:t>
            </a:r>
            <a:endParaRPr sz="2400"/>
          </a:p>
        </p:txBody>
      </p:sp>
      <p:sp>
        <p:nvSpPr>
          <p:cNvPr id="236" name="Google Shape;236;p24"/>
          <p:cNvSpPr txBox="1"/>
          <p:nvPr/>
        </p:nvSpPr>
        <p:spPr>
          <a:xfrm>
            <a:off x="299125" y="4222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saga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/>
        </p:nvSpPr>
        <p:spPr>
          <a:xfrm>
            <a:off x="2971325" y="1224150"/>
            <a:ext cx="5758500" cy="3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Limited-memory Broyden–Fletcher– Goldfarb–Shanno (lbfgs) </a:t>
            </a:r>
            <a:r>
              <a:rPr b="1" lang="en" sz="2400" u="sng">
                <a:solidFill>
                  <a:schemeClr val="lt1"/>
                </a:solidFill>
              </a:rPr>
              <a:t>solver:</a:t>
            </a:r>
            <a:endParaRPr b="1" sz="2400" u="sng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Belongs to quasi-Newton methods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Can learn a true multinomial logistic regression model 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Recommended only for small data-sets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Permits to use L2 penalization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Robust to unscaled datasets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381000" y="197025"/>
            <a:ext cx="8351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Logistic Model Solvers</a:t>
            </a:r>
            <a:endParaRPr sz="3000"/>
          </a:p>
        </p:txBody>
      </p:sp>
      <p:sp>
        <p:nvSpPr>
          <p:cNvPr id="243" name="Google Shape;243;p25"/>
          <p:cNvSpPr txBox="1"/>
          <p:nvPr/>
        </p:nvSpPr>
        <p:spPr>
          <a:xfrm>
            <a:off x="299125" y="1174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liblinear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299125" y="1936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newton-cg</a:t>
            </a:r>
            <a:endParaRPr sz="2400"/>
          </a:p>
        </p:txBody>
      </p:sp>
      <p:sp>
        <p:nvSpPr>
          <p:cNvPr id="245" name="Google Shape;245;p25"/>
          <p:cNvSpPr txBox="1"/>
          <p:nvPr/>
        </p:nvSpPr>
        <p:spPr>
          <a:xfrm>
            <a:off x="299125" y="2698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lbfgs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299125" y="3460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sag</a:t>
            </a:r>
            <a:endParaRPr sz="2400"/>
          </a:p>
        </p:txBody>
      </p:sp>
      <p:sp>
        <p:nvSpPr>
          <p:cNvPr id="247" name="Google Shape;247;p25"/>
          <p:cNvSpPr txBox="1"/>
          <p:nvPr/>
        </p:nvSpPr>
        <p:spPr>
          <a:xfrm>
            <a:off x="299125" y="4222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saga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/>
        </p:nvSpPr>
        <p:spPr>
          <a:xfrm>
            <a:off x="2818925" y="1224150"/>
            <a:ext cx="57585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lt1"/>
                </a:solidFill>
              </a:rPr>
              <a:t>Stochastic Average Gradient (sag) solver:</a:t>
            </a:r>
            <a:endParaRPr b="1" sz="2200" u="sng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Uses a Stochastic Average Gradient descent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Can learn a true multinomial logistic regression model 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Is the faster solver method and is recommended for large data-sets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Only supports L2 penalization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Needs scaled/normalized datasets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381000" y="197025"/>
            <a:ext cx="8351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Logistic Model Solvers</a:t>
            </a:r>
            <a:endParaRPr sz="3000"/>
          </a:p>
        </p:txBody>
      </p:sp>
      <p:sp>
        <p:nvSpPr>
          <p:cNvPr id="254" name="Google Shape;254;p26"/>
          <p:cNvSpPr txBox="1"/>
          <p:nvPr/>
        </p:nvSpPr>
        <p:spPr>
          <a:xfrm>
            <a:off x="299125" y="1174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liblinear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299125" y="1936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newton-cg</a:t>
            </a:r>
            <a:endParaRPr sz="2400"/>
          </a:p>
        </p:txBody>
      </p:sp>
      <p:sp>
        <p:nvSpPr>
          <p:cNvPr id="256" name="Google Shape;256;p26"/>
          <p:cNvSpPr txBox="1"/>
          <p:nvPr/>
        </p:nvSpPr>
        <p:spPr>
          <a:xfrm>
            <a:off x="299125" y="2698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lbfgs</a:t>
            </a:r>
            <a:endParaRPr sz="2400"/>
          </a:p>
        </p:txBody>
      </p:sp>
      <p:sp>
        <p:nvSpPr>
          <p:cNvPr id="257" name="Google Shape;257;p26"/>
          <p:cNvSpPr txBox="1"/>
          <p:nvPr/>
        </p:nvSpPr>
        <p:spPr>
          <a:xfrm>
            <a:off x="299125" y="3460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sag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299125" y="4222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saga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/>
        </p:nvSpPr>
        <p:spPr>
          <a:xfrm>
            <a:off x="2865075" y="1071750"/>
            <a:ext cx="5943900" cy="3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saga</a:t>
            </a:r>
            <a:r>
              <a:rPr b="1" lang="en" sz="2400" u="sng">
                <a:solidFill>
                  <a:schemeClr val="lt1"/>
                </a:solidFill>
              </a:rPr>
              <a:t> solver:</a:t>
            </a:r>
            <a:endParaRPr b="1" sz="2400" u="sng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Is</a:t>
            </a:r>
            <a:r>
              <a:rPr lang="en" sz="2400">
                <a:solidFill>
                  <a:schemeClr val="lt1"/>
                </a:solidFill>
              </a:rPr>
              <a:t> a variant of sag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Can learn a true multinomial logistic regression model 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Is fast, also recommended for large data-sets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Supports both L1/L2 penalization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Optimized for </a:t>
            </a:r>
            <a:r>
              <a:rPr b="1" lang="en" sz="2400">
                <a:solidFill>
                  <a:srgbClr val="FFFF00"/>
                </a:solidFill>
              </a:rPr>
              <a:t>sparse</a:t>
            </a:r>
            <a:r>
              <a:rPr lang="en" sz="2400">
                <a:solidFill>
                  <a:schemeClr val="lt1"/>
                </a:solidFill>
              </a:rPr>
              <a:t> multinomial logistic regression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Needs scaled/normalized datasets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381000" y="197025"/>
            <a:ext cx="8351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Logistic Model Solvers</a:t>
            </a:r>
            <a:endParaRPr sz="3000"/>
          </a:p>
        </p:txBody>
      </p:sp>
      <p:sp>
        <p:nvSpPr>
          <p:cNvPr id="265" name="Google Shape;265;p27"/>
          <p:cNvSpPr txBox="1"/>
          <p:nvPr/>
        </p:nvSpPr>
        <p:spPr>
          <a:xfrm>
            <a:off x="299125" y="1174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liblinear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299125" y="1936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newton-cg</a:t>
            </a:r>
            <a:endParaRPr sz="2400"/>
          </a:p>
        </p:txBody>
      </p:sp>
      <p:sp>
        <p:nvSpPr>
          <p:cNvPr id="267" name="Google Shape;267;p27"/>
          <p:cNvSpPr txBox="1"/>
          <p:nvPr/>
        </p:nvSpPr>
        <p:spPr>
          <a:xfrm>
            <a:off x="299125" y="2698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lbfgs</a:t>
            </a:r>
            <a:endParaRPr sz="2400"/>
          </a:p>
        </p:txBody>
      </p:sp>
      <p:sp>
        <p:nvSpPr>
          <p:cNvPr id="268" name="Google Shape;268;p27"/>
          <p:cNvSpPr txBox="1"/>
          <p:nvPr/>
        </p:nvSpPr>
        <p:spPr>
          <a:xfrm>
            <a:off x="299125" y="3460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sag</a:t>
            </a:r>
            <a:endParaRPr sz="2400"/>
          </a:p>
        </p:txBody>
      </p:sp>
      <p:sp>
        <p:nvSpPr>
          <p:cNvPr id="269" name="Google Shape;269;p27"/>
          <p:cNvSpPr txBox="1"/>
          <p:nvPr/>
        </p:nvSpPr>
        <p:spPr>
          <a:xfrm>
            <a:off x="299125" y="4222950"/>
            <a:ext cx="208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saga</a:t>
            </a:r>
            <a:endParaRPr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