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Spectral ExtraBold"/>
      <p:bold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494784-4642-4D2F-8192-767622406E38}">
  <a:tblStyle styleId="{6C494784-4642-4D2F-8192-767622406E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font" Target="fonts/SpectralExtraBold-boldItalic.fntdata"/><Relationship Id="rId12" Type="http://schemas.openxmlformats.org/officeDocument/2006/relationships/slide" Target="slides/slide6.xml"/><Relationship Id="rId23" Type="http://schemas.openxmlformats.org/officeDocument/2006/relationships/font" Target="fonts/SpectralExtraBo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9f848dfef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9f848dfef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9f848dfef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9f848dfef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9ead8d90c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9ead8d90c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a56598c2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a56598c2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9ead8d90c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9ead8d90c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9ead8d90c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9ead8d90c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9f848dfe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9f848dfe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f848dfef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9f848dfef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9f848dfef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9f848dfef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f848dfef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9f848dfef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f848dfef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f848dfef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9f848dfef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9f848dfef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32fd9fb2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532fd9fb2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177125" y="132850"/>
            <a:ext cx="5169900" cy="852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73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Spectral ExtraBold"/>
                <a:ea typeface="Spectral ExtraBold"/>
                <a:cs typeface="Spectral ExtraBold"/>
                <a:sym typeface="Spectral ExtraBold"/>
              </a:rPr>
              <a:t>DATA SCIENCE</a:t>
            </a:r>
            <a:endParaRPr sz="3600">
              <a:solidFill>
                <a:srgbClr val="FFFFFF"/>
              </a:solidFill>
              <a:latin typeface="Spectral ExtraBold"/>
              <a:ea typeface="Spectral ExtraBold"/>
              <a:cs typeface="Spectral ExtraBold"/>
              <a:sym typeface="Spectral ExtraBold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309975" y="1749100"/>
            <a:ext cx="3830400" cy="1317300"/>
          </a:xfrm>
          <a:prstGeom prst="roundRect">
            <a:avLst>
              <a:gd fmla="val 16667" name="adj"/>
            </a:avLst>
          </a:prstGeom>
          <a:solidFill>
            <a:srgbClr val="FFFFFF">
              <a:alpha val="730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sp>
        <p:nvSpPr>
          <p:cNvPr id="13" name="Google Shape;13;p2"/>
          <p:cNvSpPr/>
          <p:nvPr/>
        </p:nvSpPr>
        <p:spPr>
          <a:xfrm>
            <a:off x="309975" y="3345925"/>
            <a:ext cx="3830400" cy="1317300"/>
          </a:xfrm>
          <a:prstGeom prst="roundRect">
            <a:avLst>
              <a:gd fmla="val 16667" name="adj"/>
            </a:avLst>
          </a:prstGeom>
          <a:solidFill>
            <a:srgbClr val="FFFFFF">
              <a:alpha val="730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.2">
  <p:cSld name="CUSTOM_5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6448350" y="132105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1"/>
          <p:cNvSpPr/>
          <p:nvPr/>
        </p:nvSpPr>
        <p:spPr>
          <a:xfrm>
            <a:off x="6095750" y="2203800"/>
            <a:ext cx="25278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1"/>
          <p:cNvSpPr/>
          <p:nvPr/>
        </p:nvSpPr>
        <p:spPr>
          <a:xfrm>
            <a:off x="6448375" y="309045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1"/>
          <p:cNvSpPr/>
          <p:nvPr/>
        </p:nvSpPr>
        <p:spPr>
          <a:xfrm>
            <a:off x="6448375" y="400260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1"/>
          <p:cNvSpPr/>
          <p:nvPr/>
        </p:nvSpPr>
        <p:spPr>
          <a:xfrm>
            <a:off x="68350" y="135225"/>
            <a:ext cx="53112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1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.3">
  <p:cSld name="CUSTOM_6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/>
          <p:nvPr/>
        </p:nvSpPr>
        <p:spPr>
          <a:xfrm>
            <a:off x="6448350" y="132105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2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2"/>
          <p:cNvSpPr/>
          <p:nvPr/>
        </p:nvSpPr>
        <p:spPr>
          <a:xfrm>
            <a:off x="6448500" y="220380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2"/>
          <p:cNvSpPr/>
          <p:nvPr/>
        </p:nvSpPr>
        <p:spPr>
          <a:xfrm>
            <a:off x="6062925" y="3090450"/>
            <a:ext cx="25605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2"/>
          <p:cNvSpPr/>
          <p:nvPr/>
        </p:nvSpPr>
        <p:spPr>
          <a:xfrm>
            <a:off x="6448375" y="400260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68350" y="135225"/>
            <a:ext cx="53112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2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.4">
  <p:cSld name="CUSTOM_7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/>
          <p:nvPr/>
        </p:nvSpPr>
        <p:spPr>
          <a:xfrm>
            <a:off x="6448350" y="132105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6448500" y="220380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6448375" y="309045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084800" y="4002600"/>
            <a:ext cx="25386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68350" y="135225"/>
            <a:ext cx="53112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.1" type="tx">
  <p:cSld name="TITLE_AND_BOD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6117625" y="1321050"/>
            <a:ext cx="25818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6448500" y="2021150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448500" y="27636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6448500" y="34875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6448500" y="42114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.2">
  <p:cSld name="CUSTOM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6448500" y="1321050"/>
            <a:ext cx="2250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6150475" y="2021150"/>
            <a:ext cx="2472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6448500" y="27636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6448500" y="34875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6448500" y="42114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.3">
  <p:cSld name="CUSTOM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6"/>
          <p:cNvSpPr/>
          <p:nvPr/>
        </p:nvSpPr>
        <p:spPr>
          <a:xfrm>
            <a:off x="6448500" y="1321050"/>
            <a:ext cx="2250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6448500" y="2021150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6095750" y="2763675"/>
            <a:ext cx="25278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6448500" y="34875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6448500" y="42114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.4">
  <p:cSld name="CUSTOM_3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6448500" y="1321050"/>
            <a:ext cx="2250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6448500" y="2021150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7"/>
          <p:cNvSpPr/>
          <p:nvPr/>
        </p:nvSpPr>
        <p:spPr>
          <a:xfrm>
            <a:off x="6448400" y="27636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6106700" y="3487575"/>
            <a:ext cx="25167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6448500" y="42114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.5">
  <p:cSld name="CUSTOM_4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6448500" y="1321050"/>
            <a:ext cx="22509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511250" y="1429725"/>
            <a:ext cx="52524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6448500" y="2021150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8"/>
          <p:cNvSpPr/>
          <p:nvPr/>
        </p:nvSpPr>
        <p:spPr>
          <a:xfrm>
            <a:off x="0" y="135225"/>
            <a:ext cx="53796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6448500" y="27636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6448500" y="3487575"/>
            <a:ext cx="21750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6106700" y="4211475"/>
            <a:ext cx="2516700" cy="5727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2">
    <p:bg>
      <p:bgPr>
        <a:solidFill>
          <a:srgbClr val="1C4587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337150" y="194000"/>
            <a:ext cx="4644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3" name="Google Shape;17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19"/>
          <p:cNvSpPr/>
          <p:nvPr/>
        </p:nvSpPr>
        <p:spPr>
          <a:xfrm>
            <a:off x="-25" y="-6000"/>
            <a:ext cx="9144000" cy="1159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9"/>
          <p:cNvSpPr/>
          <p:nvPr/>
        </p:nvSpPr>
        <p:spPr>
          <a:xfrm>
            <a:off x="78125" y="135225"/>
            <a:ext cx="53013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9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9"/>
          <p:cNvSpPr/>
          <p:nvPr/>
        </p:nvSpPr>
        <p:spPr>
          <a:xfrm>
            <a:off x="-25" y="135225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4753125" y="1361650"/>
            <a:ext cx="3962700" cy="3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19"/>
          <p:cNvSpPr txBox="1"/>
          <p:nvPr>
            <p:ph idx="2" type="body"/>
          </p:nvPr>
        </p:nvSpPr>
        <p:spPr>
          <a:xfrm>
            <a:off x="175725" y="1351900"/>
            <a:ext cx="4382100" cy="3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3">
    <p:bg>
      <p:bgPr>
        <a:solidFill>
          <a:srgbClr val="1C4587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337150" y="194000"/>
            <a:ext cx="4644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3" name="Google Shape;18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-25" y="-6000"/>
            <a:ext cx="9144000" cy="1159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cv</a:t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78125" y="135225"/>
            <a:ext cx="53013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-25" y="135225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0"/>
          <p:cNvSpPr txBox="1"/>
          <p:nvPr>
            <p:ph idx="1" type="body"/>
          </p:nvPr>
        </p:nvSpPr>
        <p:spPr>
          <a:xfrm>
            <a:off x="4753125" y="1361650"/>
            <a:ext cx="3962700" cy="3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0" name="Google Shape;190;p20"/>
          <p:cNvSpPr txBox="1"/>
          <p:nvPr>
            <p:ph idx="2" type="body"/>
          </p:nvPr>
        </p:nvSpPr>
        <p:spPr>
          <a:xfrm>
            <a:off x="175725" y="1351900"/>
            <a:ext cx="4382100" cy="3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4">
    <p:bg>
      <p:bgPr>
        <a:solidFill>
          <a:srgbClr val="1C4587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337150" y="194000"/>
            <a:ext cx="4644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3" name="Google Shape;19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21"/>
          <p:cNvSpPr/>
          <p:nvPr/>
        </p:nvSpPr>
        <p:spPr>
          <a:xfrm>
            <a:off x="-25" y="-6000"/>
            <a:ext cx="9144000" cy="1159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cv</a:t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78125" y="135225"/>
            <a:ext cx="53013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1"/>
          <p:cNvSpPr/>
          <p:nvPr/>
        </p:nvSpPr>
        <p:spPr>
          <a:xfrm>
            <a:off x="-25" y="135225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1"/>
          <p:cNvSpPr txBox="1"/>
          <p:nvPr>
            <p:ph idx="1" type="body"/>
          </p:nvPr>
        </p:nvSpPr>
        <p:spPr>
          <a:xfrm>
            <a:off x="4753125" y="1361650"/>
            <a:ext cx="3962700" cy="3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0" name="Google Shape;200;p21"/>
          <p:cNvSpPr txBox="1"/>
          <p:nvPr>
            <p:ph idx="2" type="body"/>
          </p:nvPr>
        </p:nvSpPr>
        <p:spPr>
          <a:xfrm>
            <a:off x="175725" y="1351900"/>
            <a:ext cx="4382100" cy="3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5">
    <p:bg>
      <p:bgPr>
        <a:solidFill>
          <a:srgbClr val="1C4587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337150" y="194000"/>
            <a:ext cx="4644900" cy="4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3" name="Google Shape;20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-25" y="-6000"/>
            <a:ext cx="9144000" cy="1159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cv</a:t>
            </a: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78125" y="135225"/>
            <a:ext cx="53013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25" y="135225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2"/>
          <p:cNvSpPr txBox="1"/>
          <p:nvPr>
            <p:ph idx="1" type="body"/>
          </p:nvPr>
        </p:nvSpPr>
        <p:spPr>
          <a:xfrm>
            <a:off x="4753125" y="1361650"/>
            <a:ext cx="3962700" cy="3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0" name="Google Shape;210;p22"/>
          <p:cNvSpPr txBox="1"/>
          <p:nvPr>
            <p:ph idx="2" type="body"/>
          </p:nvPr>
        </p:nvSpPr>
        <p:spPr>
          <a:xfrm>
            <a:off x="175725" y="1351900"/>
            <a:ext cx="4382100" cy="3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S-Title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S-Text">
  <p:cSld name="SECTION_HEADER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301350" y="1058075"/>
            <a:ext cx="8541300" cy="3907800"/>
          </a:xfrm>
          <a:prstGeom prst="roundRect">
            <a:avLst>
              <a:gd fmla="val 758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-tabs">
  <p:cSld name="SECTION_HEADER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301350" y="10307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/>
          <p:nvPr/>
        </p:nvSpPr>
        <p:spPr>
          <a:xfrm>
            <a:off x="301350" y="17165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301350" y="24023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301350" y="3088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301350" y="37739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301350" y="44597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-tabs">
  <p:cSld name="SECTION_HEADER_1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301350" y="1183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301350" y="1945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301350" y="2707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301350" y="3469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301350" y="4231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-tabs">
  <p:cSld name="SECTION_HEADER_1_1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8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/>
          <p:nvPr/>
        </p:nvSpPr>
        <p:spPr>
          <a:xfrm>
            <a:off x="301350" y="12593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301350" y="22499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301350" y="32405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301350" y="4231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.1">
  <p:cSld name="CUSTOM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/>
        </p:nvSpPr>
        <p:spPr>
          <a:xfrm>
            <a:off x="6154950" y="1321050"/>
            <a:ext cx="24684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0"/>
          <p:cNvSpPr/>
          <p:nvPr/>
        </p:nvSpPr>
        <p:spPr>
          <a:xfrm>
            <a:off x="217625" y="918800"/>
            <a:ext cx="6144000" cy="4132200"/>
          </a:xfrm>
          <a:prstGeom prst="roundRect">
            <a:avLst>
              <a:gd fmla="val 7631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0"/>
          <p:cNvSpPr/>
          <p:nvPr/>
        </p:nvSpPr>
        <p:spPr>
          <a:xfrm>
            <a:off x="6448500" y="2203800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0"/>
          <p:cNvSpPr/>
          <p:nvPr/>
        </p:nvSpPr>
        <p:spPr>
          <a:xfrm>
            <a:off x="6448375" y="309045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0"/>
          <p:cNvSpPr/>
          <p:nvPr/>
        </p:nvSpPr>
        <p:spPr>
          <a:xfrm>
            <a:off x="6448375" y="4002602"/>
            <a:ext cx="2175000" cy="674400"/>
          </a:xfrm>
          <a:prstGeom prst="parallelogram">
            <a:avLst>
              <a:gd fmla="val 25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0"/>
          <p:cNvSpPr/>
          <p:nvPr/>
        </p:nvSpPr>
        <p:spPr>
          <a:xfrm>
            <a:off x="68350" y="135225"/>
            <a:ext cx="5311200" cy="616200"/>
          </a:xfrm>
          <a:prstGeom prst="parallelogram">
            <a:avLst>
              <a:gd fmla="val 35949" name="adj"/>
            </a:avLst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0"/>
          <p:cNvSpPr/>
          <p:nvPr/>
        </p:nvSpPr>
        <p:spPr>
          <a:xfrm>
            <a:off x="7408750" y="138950"/>
            <a:ext cx="1735200" cy="616200"/>
          </a:xfrm>
          <a:prstGeom prst="parallelogram">
            <a:avLst>
              <a:gd fmla="val 0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0"/>
          <p:cNvSpPr/>
          <p:nvPr/>
        </p:nvSpPr>
        <p:spPr>
          <a:xfrm>
            <a:off x="-7900" y="135225"/>
            <a:ext cx="1743000" cy="616200"/>
          </a:xfrm>
          <a:prstGeom prst="parallelogram">
            <a:avLst>
              <a:gd fmla="val 0" name="adj"/>
            </a:avLst>
          </a:prstGeom>
          <a:solidFill>
            <a:srgbClr val="1C4587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6400" y="86700"/>
            <a:ext cx="1743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23" Type="http://schemas.openxmlformats.org/officeDocument/2006/relationships/theme" Target="../theme/theme2.xml"/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b="1"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b="1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21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/>
          <p:nvPr/>
        </p:nvSpPr>
        <p:spPr>
          <a:xfrm>
            <a:off x="348525" y="1778800"/>
            <a:ext cx="3768600" cy="12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4700">
                <a:solidFill>
                  <a:srgbClr val="1F497D"/>
                </a:solidFill>
              </a:rPr>
              <a:t>Time Series</a:t>
            </a:r>
            <a:endParaRPr b="1" i="0" sz="47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3"/>
          <p:cNvSpPr/>
          <p:nvPr/>
        </p:nvSpPr>
        <p:spPr>
          <a:xfrm>
            <a:off x="558399" y="3473000"/>
            <a:ext cx="3304800" cy="1079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en" sz="2700">
                <a:solidFill>
                  <a:srgbClr val="073763"/>
                </a:solidFill>
              </a:rPr>
              <a:t>Tomas Karpati MD</a:t>
            </a:r>
            <a:br>
              <a:rPr b="1" i="0" lang="en" sz="15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16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karpati@it4biotech.com</a:t>
            </a:r>
            <a:endParaRPr b="0" i="0" sz="16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054-2002430</a:t>
            </a:r>
            <a:endParaRPr b="0" i="0" sz="15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Time-Series models</a:t>
            </a:r>
            <a:endParaRPr/>
          </a:p>
        </p:txBody>
      </p:sp>
      <p:sp>
        <p:nvSpPr>
          <p:cNvPr id="295" name="Google Shape;295;p32"/>
          <p:cNvSpPr txBox="1"/>
          <p:nvPr/>
        </p:nvSpPr>
        <p:spPr>
          <a:xfrm>
            <a:off x="679650" y="1154300"/>
            <a:ext cx="49887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600">
                <a:solidFill>
                  <a:srgbClr val="FFFF00"/>
                </a:solidFill>
              </a:rPr>
              <a:t>Forecasting</a:t>
            </a:r>
            <a:endParaRPr b="1" i="0" sz="2600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2"/>
          <p:cNvSpPr txBox="1"/>
          <p:nvPr/>
        </p:nvSpPr>
        <p:spPr>
          <a:xfrm>
            <a:off x="458075" y="1712600"/>
            <a:ext cx="4926900" cy="29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b="1" lang="en" sz="2100">
                <a:solidFill>
                  <a:srgbClr val="FFFFFF"/>
                </a:solidFill>
              </a:rPr>
              <a:t>Univariate Time Series</a:t>
            </a:r>
            <a:endParaRPr b="1" sz="2100">
              <a:solidFill>
                <a:srgbClr val="FFFFFF"/>
              </a:solidFill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○"/>
            </a:pPr>
            <a:r>
              <a:rPr b="1" lang="en" sz="2100">
                <a:solidFill>
                  <a:srgbClr val="FFFFFF"/>
                </a:solidFill>
              </a:rPr>
              <a:t>AutoRegressive (AR(p))</a:t>
            </a:r>
            <a:endParaRPr b="1" sz="2100">
              <a:solidFill>
                <a:srgbClr val="FFFFFF"/>
              </a:solidFill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○"/>
            </a:pPr>
            <a:r>
              <a:rPr b="1" lang="en" sz="2100">
                <a:solidFill>
                  <a:srgbClr val="FFFFFF"/>
                </a:solidFill>
              </a:rPr>
              <a:t>Moving Average (MA(q))</a:t>
            </a:r>
            <a:endParaRPr b="1" sz="2100">
              <a:solidFill>
                <a:srgbClr val="FFFFFF"/>
              </a:solidFill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○"/>
            </a:pPr>
            <a:r>
              <a:rPr b="1" lang="en" sz="2100">
                <a:solidFill>
                  <a:srgbClr val="FFFFFF"/>
                </a:solidFill>
              </a:rPr>
              <a:t>ARMA(p,q)</a:t>
            </a:r>
            <a:endParaRPr b="1" sz="2100">
              <a:solidFill>
                <a:srgbClr val="FFFFFF"/>
              </a:solidFill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○"/>
            </a:pPr>
            <a:r>
              <a:rPr b="1" lang="en" sz="2100">
                <a:solidFill>
                  <a:srgbClr val="FFFFFF"/>
                </a:solidFill>
              </a:rPr>
              <a:t>ARIMA(p,d,q) </a:t>
            </a:r>
            <a:r>
              <a:rPr b="1" lang="en" sz="1800">
                <a:solidFill>
                  <a:srgbClr val="FFFFFF"/>
                </a:solidFill>
              </a:rPr>
              <a:t>[i=integrated]</a:t>
            </a:r>
            <a:endParaRPr b="1" sz="1800">
              <a:solidFill>
                <a:srgbClr val="FFFFFF"/>
              </a:solidFill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○"/>
            </a:pPr>
            <a:r>
              <a:rPr b="1" lang="en" sz="2100">
                <a:solidFill>
                  <a:srgbClr val="FFFFFF"/>
                </a:solidFill>
              </a:rPr>
              <a:t>ARCH(p) </a:t>
            </a:r>
            <a:r>
              <a:rPr b="1" lang="en" sz="1100">
                <a:solidFill>
                  <a:srgbClr val="FFFFFF"/>
                </a:solidFill>
              </a:rPr>
              <a:t>[AR-conditional heteroskedasticity]</a:t>
            </a:r>
            <a:endParaRPr b="1" sz="1100">
              <a:solidFill>
                <a:srgbClr val="FFFFFF"/>
              </a:solidFill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○"/>
            </a:pPr>
            <a:r>
              <a:rPr b="1" lang="en" sz="2100">
                <a:solidFill>
                  <a:srgbClr val="FFFFFF"/>
                </a:solidFill>
              </a:rPr>
              <a:t>GARCH(p,q)</a:t>
            </a:r>
            <a:endParaRPr b="1" sz="2100">
              <a:solidFill>
                <a:srgbClr val="FFFFFF"/>
              </a:solidFill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b="1" lang="en" sz="2100">
                <a:solidFill>
                  <a:srgbClr val="FFFFFF"/>
                </a:solidFill>
              </a:rPr>
              <a:t>Multivariate </a:t>
            </a:r>
            <a:r>
              <a:rPr b="1" lang="en" sz="2100">
                <a:solidFill>
                  <a:srgbClr val="FFFFFF"/>
                </a:solidFill>
              </a:rPr>
              <a:t>Time Series</a:t>
            </a:r>
            <a:endParaRPr b="1" sz="2100">
              <a:solidFill>
                <a:srgbClr val="FFFFFF"/>
              </a:solidFill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○"/>
            </a:pPr>
            <a:r>
              <a:rPr b="1" lang="en" sz="2100">
                <a:solidFill>
                  <a:srgbClr val="FFFFFF"/>
                </a:solidFill>
              </a:rPr>
              <a:t>Vector Autoregression (VAR)</a:t>
            </a:r>
            <a:endParaRPr b="1" sz="2100">
              <a:solidFill>
                <a:srgbClr val="FFFFFF"/>
              </a:solidFill>
            </a:endParaRPr>
          </a:p>
        </p:txBody>
      </p:sp>
      <p:sp>
        <p:nvSpPr>
          <p:cNvPr id="297" name="Google Shape;297;p32"/>
          <p:cNvSpPr txBox="1"/>
          <p:nvPr/>
        </p:nvSpPr>
        <p:spPr>
          <a:xfrm>
            <a:off x="5392325" y="2065575"/>
            <a:ext cx="27396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FF00"/>
                </a:solidFill>
              </a:rPr>
              <a:t>AR(1)</a:t>
            </a:r>
            <a:r>
              <a:rPr lang="en" sz="1800">
                <a:solidFill>
                  <a:srgbClr val="FFFFFF"/>
                </a:solidFill>
              </a:rPr>
              <a:t>  a</a:t>
            </a:r>
            <a:r>
              <a:rPr baseline="-25000" lang="en" sz="1800">
                <a:solidFill>
                  <a:srgbClr val="FFFFFF"/>
                </a:solidFill>
              </a:rPr>
              <a:t>t</a:t>
            </a:r>
            <a:r>
              <a:rPr lang="en" sz="1800">
                <a:solidFill>
                  <a:srgbClr val="FFFFFF"/>
                </a:solidFill>
              </a:rPr>
              <a:t> = </a:t>
            </a:r>
            <a:r>
              <a:rPr lang="en" sz="1800">
                <a:solidFill>
                  <a:schemeClr val="lt1"/>
                </a:solidFill>
              </a:rPr>
              <a:t>𝝱</a:t>
            </a:r>
            <a:r>
              <a:rPr baseline="-25000" lang="en" sz="1800">
                <a:solidFill>
                  <a:schemeClr val="lt1"/>
                </a:solidFill>
              </a:rPr>
              <a:t>0</a:t>
            </a:r>
            <a:r>
              <a:rPr lang="en" sz="1800">
                <a:solidFill>
                  <a:schemeClr val="lt1"/>
                </a:solidFill>
              </a:rPr>
              <a:t> + </a:t>
            </a:r>
            <a:r>
              <a:rPr lang="en" sz="1800">
                <a:solidFill>
                  <a:srgbClr val="FFFFFF"/>
                </a:solidFill>
              </a:rPr>
              <a:t>𝞍a</a:t>
            </a:r>
            <a:r>
              <a:rPr baseline="-25000" lang="en" sz="1800">
                <a:solidFill>
                  <a:srgbClr val="FFFFFF"/>
                </a:solidFill>
              </a:rPr>
              <a:t>t-1</a:t>
            </a:r>
            <a:r>
              <a:rPr lang="en" sz="1800">
                <a:solidFill>
                  <a:srgbClr val="FFFFFF"/>
                </a:solidFill>
              </a:rPr>
              <a:t> + 𝞊</a:t>
            </a:r>
            <a:r>
              <a:rPr baseline="-25000" lang="en" sz="1800">
                <a:solidFill>
                  <a:srgbClr val="FFFFFF"/>
                </a:solidFill>
              </a:rPr>
              <a:t>t</a:t>
            </a:r>
            <a:r>
              <a:rPr lang="en" sz="1800">
                <a:solidFill>
                  <a:srgbClr val="FFFFFF"/>
                </a:solidFill>
              </a:rPr>
              <a:t> 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8" name="Google Shape;298;p32"/>
          <p:cNvSpPr txBox="1"/>
          <p:nvPr/>
        </p:nvSpPr>
        <p:spPr>
          <a:xfrm>
            <a:off x="4883050" y="2678850"/>
            <a:ext cx="38715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FF00"/>
                </a:solidFill>
              </a:rPr>
              <a:t>ARMA(1,1)</a:t>
            </a:r>
            <a:r>
              <a:rPr lang="en" sz="1800">
                <a:solidFill>
                  <a:srgbClr val="FFFFFF"/>
                </a:solidFill>
              </a:rPr>
              <a:t>  a</a:t>
            </a:r>
            <a:r>
              <a:rPr baseline="-25000" lang="en" sz="1800">
                <a:solidFill>
                  <a:srgbClr val="FFFFFF"/>
                </a:solidFill>
              </a:rPr>
              <a:t>t</a:t>
            </a:r>
            <a:r>
              <a:rPr lang="en" sz="1800">
                <a:solidFill>
                  <a:srgbClr val="FFFFFF"/>
                </a:solidFill>
              </a:rPr>
              <a:t> = </a:t>
            </a:r>
            <a:r>
              <a:rPr lang="en" sz="1800">
                <a:solidFill>
                  <a:srgbClr val="FFFFFF"/>
                </a:solidFill>
              </a:rPr>
              <a:t>𝝱</a:t>
            </a:r>
            <a:r>
              <a:rPr baseline="-25000" lang="en" sz="1800">
                <a:solidFill>
                  <a:schemeClr val="lt1"/>
                </a:solidFill>
              </a:rPr>
              <a:t>0</a:t>
            </a:r>
            <a:r>
              <a:rPr lang="en" sz="1800">
                <a:solidFill>
                  <a:srgbClr val="FFFFFF"/>
                </a:solidFill>
              </a:rPr>
              <a:t> + </a:t>
            </a:r>
            <a:r>
              <a:rPr lang="en" sz="1800">
                <a:solidFill>
                  <a:schemeClr val="lt1"/>
                </a:solidFill>
              </a:rPr>
              <a:t>𝝱</a:t>
            </a:r>
            <a:r>
              <a:rPr lang="en" sz="1800">
                <a:solidFill>
                  <a:srgbClr val="FFFFFF"/>
                </a:solidFill>
              </a:rPr>
              <a:t>a</a:t>
            </a:r>
            <a:r>
              <a:rPr baseline="-25000" lang="en" sz="1800">
                <a:solidFill>
                  <a:srgbClr val="FFFFFF"/>
                </a:solidFill>
              </a:rPr>
              <a:t>t-1</a:t>
            </a:r>
            <a:r>
              <a:rPr lang="en" sz="1800">
                <a:solidFill>
                  <a:srgbClr val="FFFFFF"/>
                </a:solidFill>
              </a:rPr>
              <a:t> </a:t>
            </a:r>
            <a:r>
              <a:rPr lang="en" sz="1800">
                <a:solidFill>
                  <a:srgbClr val="FFFFFF"/>
                </a:solidFill>
              </a:rPr>
              <a:t>𝞍𝞊</a:t>
            </a:r>
            <a:r>
              <a:rPr baseline="-25000" lang="en" sz="1800">
                <a:solidFill>
                  <a:srgbClr val="FFFFFF"/>
                </a:solidFill>
              </a:rPr>
              <a:t>t-1</a:t>
            </a:r>
            <a:r>
              <a:rPr lang="en" sz="1800">
                <a:solidFill>
                  <a:srgbClr val="FFFFFF"/>
                </a:solidFill>
              </a:rPr>
              <a:t> </a:t>
            </a:r>
            <a:r>
              <a:rPr lang="en" sz="1800">
                <a:solidFill>
                  <a:srgbClr val="FFFFFF"/>
                </a:solidFill>
              </a:rPr>
              <a:t>+ 𝞊</a:t>
            </a:r>
            <a:r>
              <a:rPr baseline="-25000" lang="en" sz="1800">
                <a:solidFill>
                  <a:srgbClr val="FFFFFF"/>
                </a:solidFill>
              </a:rPr>
              <a:t>t</a:t>
            </a:r>
            <a:r>
              <a:rPr lang="en" sz="1800">
                <a:solidFill>
                  <a:srgbClr val="FFFFFF"/>
                </a:solidFill>
              </a:rPr>
              <a:t> 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9" name="Google Shape;299;p32"/>
          <p:cNvSpPr txBox="1"/>
          <p:nvPr/>
        </p:nvSpPr>
        <p:spPr>
          <a:xfrm>
            <a:off x="5163725" y="3360975"/>
            <a:ext cx="33741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FF00"/>
                </a:solidFill>
              </a:rPr>
              <a:t>ARCH(1)</a:t>
            </a:r>
            <a:r>
              <a:rPr lang="en" sz="1800">
                <a:solidFill>
                  <a:srgbClr val="FFFFFF"/>
                </a:solidFill>
              </a:rPr>
              <a:t>  a</a:t>
            </a:r>
            <a:r>
              <a:rPr baseline="-25000" lang="en" sz="1800">
                <a:solidFill>
                  <a:srgbClr val="FFFFFF"/>
                </a:solidFill>
              </a:rPr>
              <a:t>t</a:t>
            </a:r>
            <a:r>
              <a:rPr lang="en" sz="1800">
                <a:solidFill>
                  <a:srgbClr val="FFFFFF"/>
                </a:solidFill>
              </a:rPr>
              <a:t> = </a:t>
            </a:r>
            <a:r>
              <a:rPr lang="en" sz="1800">
                <a:solidFill>
                  <a:srgbClr val="FFFFFF"/>
                </a:solidFill>
              </a:rPr>
              <a:t>𝞊</a:t>
            </a:r>
            <a:r>
              <a:rPr baseline="-25000" lang="en" sz="1800">
                <a:solidFill>
                  <a:srgbClr val="FFFFFF"/>
                </a:solidFill>
              </a:rPr>
              <a:t>t</a:t>
            </a:r>
            <a:r>
              <a:rPr lang="en" sz="1800">
                <a:solidFill>
                  <a:srgbClr val="FFFFFF"/>
                </a:solidFill>
              </a:rPr>
              <a:t> √ 𝝰 + (</a:t>
            </a:r>
            <a:r>
              <a:rPr lang="en" sz="1800">
                <a:solidFill>
                  <a:srgbClr val="FFFFFF"/>
                </a:solidFill>
              </a:rPr>
              <a:t>𝝰a</a:t>
            </a:r>
            <a:r>
              <a:rPr baseline="-25000" lang="en" sz="1800">
                <a:solidFill>
                  <a:srgbClr val="FFFFFF"/>
                </a:solidFill>
              </a:rPr>
              <a:t>t-1</a:t>
            </a:r>
            <a:r>
              <a:rPr lang="en" sz="1800">
                <a:solidFill>
                  <a:srgbClr val="FFFFFF"/>
                </a:solidFill>
              </a:rPr>
              <a:t>)</a:t>
            </a:r>
            <a:r>
              <a:rPr baseline="30000" lang="en" sz="18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00" name="Google Shape;300;p32"/>
          <p:cNvSpPr txBox="1"/>
          <p:nvPr/>
        </p:nvSpPr>
        <p:spPr>
          <a:xfrm>
            <a:off x="5015200" y="3665775"/>
            <a:ext cx="3979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FF00"/>
                </a:solidFill>
              </a:rPr>
              <a:t>G</a:t>
            </a:r>
            <a:r>
              <a:rPr b="1" lang="en" sz="1600">
                <a:solidFill>
                  <a:srgbClr val="00FF00"/>
                </a:solidFill>
              </a:rPr>
              <a:t>ARCH(1)</a:t>
            </a:r>
            <a:r>
              <a:rPr lang="en" sz="1800">
                <a:solidFill>
                  <a:srgbClr val="FFFFFF"/>
                </a:solidFill>
              </a:rPr>
              <a:t>  a</a:t>
            </a:r>
            <a:r>
              <a:rPr baseline="-25000" lang="en" sz="1800">
                <a:solidFill>
                  <a:srgbClr val="FFFFFF"/>
                </a:solidFill>
              </a:rPr>
              <a:t>t</a:t>
            </a:r>
            <a:r>
              <a:rPr lang="en" sz="1800">
                <a:solidFill>
                  <a:srgbClr val="FFFFFF"/>
                </a:solidFill>
              </a:rPr>
              <a:t> = 𝞊</a:t>
            </a:r>
            <a:r>
              <a:rPr baseline="-25000" lang="en" sz="1800">
                <a:solidFill>
                  <a:srgbClr val="FFFFFF"/>
                </a:solidFill>
              </a:rPr>
              <a:t>t</a:t>
            </a:r>
            <a:r>
              <a:rPr lang="en" sz="1800">
                <a:solidFill>
                  <a:srgbClr val="FFFFFF"/>
                </a:solidFill>
              </a:rPr>
              <a:t> √ 𝝰 + (𝝰a</a:t>
            </a:r>
            <a:r>
              <a:rPr baseline="-25000" lang="en" sz="1800">
                <a:solidFill>
                  <a:srgbClr val="FFFFFF"/>
                </a:solidFill>
              </a:rPr>
              <a:t>t-1</a:t>
            </a:r>
            <a:r>
              <a:rPr lang="en" sz="1800">
                <a:solidFill>
                  <a:srgbClr val="FFFFFF"/>
                </a:solidFill>
              </a:rPr>
              <a:t>)</a:t>
            </a:r>
            <a:r>
              <a:rPr baseline="30000" lang="en" sz="1800">
                <a:solidFill>
                  <a:srgbClr val="FFFFFF"/>
                </a:solidFill>
              </a:rPr>
              <a:t>2</a:t>
            </a:r>
            <a:r>
              <a:rPr lang="en" sz="1800">
                <a:solidFill>
                  <a:srgbClr val="FFFFFF"/>
                </a:solidFill>
              </a:rPr>
              <a:t> 𝝱𝞂</a:t>
            </a:r>
            <a:r>
              <a:rPr baseline="-25000" lang="en" sz="1800">
                <a:solidFill>
                  <a:srgbClr val="FFFFFF"/>
                </a:solidFill>
              </a:rPr>
              <a:t>t-1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01" name="Google Shape;301;p32"/>
          <p:cNvSpPr txBox="1"/>
          <p:nvPr/>
        </p:nvSpPr>
        <p:spPr>
          <a:xfrm>
            <a:off x="5187850" y="2374050"/>
            <a:ext cx="335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FF00"/>
                </a:solidFill>
              </a:rPr>
              <a:t>   </a:t>
            </a:r>
            <a:r>
              <a:rPr b="1" lang="en" sz="1600">
                <a:solidFill>
                  <a:srgbClr val="00FF00"/>
                </a:solidFill>
              </a:rPr>
              <a:t>MA(1)</a:t>
            </a:r>
            <a:r>
              <a:rPr lang="en" sz="1800">
                <a:solidFill>
                  <a:srgbClr val="FFFFFF"/>
                </a:solidFill>
              </a:rPr>
              <a:t>  a</a:t>
            </a:r>
            <a:r>
              <a:rPr baseline="-25000" lang="en" sz="1800">
                <a:solidFill>
                  <a:srgbClr val="FFFFFF"/>
                </a:solidFill>
              </a:rPr>
              <a:t>t</a:t>
            </a:r>
            <a:r>
              <a:rPr lang="en" sz="1800">
                <a:solidFill>
                  <a:srgbClr val="FFFFFF"/>
                </a:solidFill>
              </a:rPr>
              <a:t> = 𝝱</a:t>
            </a:r>
            <a:r>
              <a:rPr baseline="-25000" lang="en" sz="1800">
                <a:solidFill>
                  <a:schemeClr val="lt1"/>
                </a:solidFill>
              </a:rPr>
              <a:t>0</a:t>
            </a:r>
            <a:r>
              <a:rPr lang="en" sz="1800">
                <a:solidFill>
                  <a:srgbClr val="FFFFFF"/>
                </a:solidFill>
              </a:rPr>
              <a:t> + 𝞍𝞊</a:t>
            </a:r>
            <a:r>
              <a:rPr baseline="-25000" lang="en" sz="1800">
                <a:solidFill>
                  <a:srgbClr val="FFFFFF"/>
                </a:solidFill>
              </a:rPr>
              <a:t>t-1</a:t>
            </a:r>
            <a:r>
              <a:rPr lang="en" sz="1800">
                <a:solidFill>
                  <a:srgbClr val="FFFFFF"/>
                </a:solidFill>
              </a:rPr>
              <a:t> + 𝞊</a:t>
            </a:r>
            <a:r>
              <a:rPr baseline="-25000" lang="en" sz="1800">
                <a:solidFill>
                  <a:srgbClr val="FFFFFF"/>
                </a:solidFill>
              </a:rPr>
              <a:t>t</a:t>
            </a:r>
            <a:r>
              <a:rPr lang="en" sz="1800">
                <a:solidFill>
                  <a:srgbClr val="FFFFFF"/>
                </a:solidFill>
              </a:rPr>
              <a:t> 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02" name="Google Shape;302;p32"/>
          <p:cNvSpPr txBox="1"/>
          <p:nvPr/>
        </p:nvSpPr>
        <p:spPr>
          <a:xfrm>
            <a:off x="4883050" y="3059850"/>
            <a:ext cx="38715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FF00"/>
                </a:solidFill>
              </a:rPr>
              <a:t>ARIMA(1,0,1)</a:t>
            </a:r>
            <a:r>
              <a:rPr lang="en" sz="1800">
                <a:solidFill>
                  <a:srgbClr val="FFFFFF"/>
                </a:solidFill>
              </a:rPr>
              <a:t>  </a:t>
            </a:r>
            <a:r>
              <a:rPr b="1" lang="en" sz="1000">
                <a:solidFill>
                  <a:srgbClr val="FFFF00"/>
                </a:solidFill>
              </a:rPr>
              <a:t>[automatic decomposition of the TS]</a:t>
            </a:r>
            <a:endParaRPr b="1" sz="1000">
              <a:solidFill>
                <a:srgbClr val="FFFF00"/>
              </a:solidFill>
            </a:endParaRPr>
          </a:p>
        </p:txBody>
      </p:sp>
      <p:cxnSp>
        <p:nvCxnSpPr>
          <p:cNvPr id="303" name="Google Shape;303;p32"/>
          <p:cNvCxnSpPr/>
          <p:nvPr/>
        </p:nvCxnSpPr>
        <p:spPr>
          <a:xfrm flipH="1" rot="10800000">
            <a:off x="7032950" y="3461250"/>
            <a:ext cx="1165200" cy="21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32"/>
          <p:cNvCxnSpPr/>
          <p:nvPr/>
        </p:nvCxnSpPr>
        <p:spPr>
          <a:xfrm flipH="1" rot="10800000">
            <a:off x="7032950" y="3765750"/>
            <a:ext cx="1668900" cy="21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3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ARIMA</a:t>
            </a:r>
            <a:endParaRPr/>
          </a:p>
        </p:txBody>
      </p:sp>
      <p:grpSp>
        <p:nvGrpSpPr>
          <p:cNvPr id="310" name="Google Shape;310;p33"/>
          <p:cNvGrpSpPr/>
          <p:nvPr/>
        </p:nvGrpSpPr>
        <p:grpSpPr>
          <a:xfrm>
            <a:off x="669475" y="2876550"/>
            <a:ext cx="3655311" cy="1878800"/>
            <a:chOff x="4267996" y="2312778"/>
            <a:chExt cx="4765104" cy="2325247"/>
          </a:xfrm>
        </p:grpSpPr>
        <p:pic>
          <p:nvPicPr>
            <p:cNvPr id="311" name="Google Shape;311;p33"/>
            <p:cNvPicPr preferRelativeResize="0"/>
            <p:nvPr/>
          </p:nvPicPr>
          <p:blipFill rotWithShape="1">
            <a:blip r:embed="rId3">
              <a:alphaModFix/>
            </a:blip>
            <a:srcRect b="0" l="0" r="0" t="24368"/>
            <a:stretch/>
          </p:blipFill>
          <p:spPr>
            <a:xfrm>
              <a:off x="4271613" y="2312778"/>
              <a:ext cx="4761472" cy="23252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2" name="Google Shape;312;p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01050" y="3657600"/>
              <a:ext cx="4432050" cy="8505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3" name="Google Shape;313;p33"/>
            <p:cNvSpPr txBox="1"/>
            <p:nvPr/>
          </p:nvSpPr>
          <p:spPr>
            <a:xfrm rot="-5400000">
              <a:off x="4026369" y="2598840"/>
              <a:ext cx="774600" cy="28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Season</a:t>
              </a:r>
              <a:endParaRPr b="1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3"/>
            <p:cNvSpPr txBox="1"/>
            <p:nvPr/>
          </p:nvSpPr>
          <p:spPr>
            <a:xfrm rot="-5400000">
              <a:off x="4109296" y="3220649"/>
              <a:ext cx="659400" cy="342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Trend</a:t>
              </a:r>
              <a:endParaRPr b="1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3"/>
            <p:cNvSpPr txBox="1"/>
            <p:nvPr/>
          </p:nvSpPr>
          <p:spPr>
            <a:xfrm rot="-5400000">
              <a:off x="4083975" y="3937350"/>
              <a:ext cx="659400" cy="28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Noise</a:t>
              </a:r>
              <a:endParaRPr b="1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16" name="Google Shape;316;p33"/>
          <p:cNvPicPr preferRelativeResize="0"/>
          <p:nvPr/>
        </p:nvPicPr>
        <p:blipFill rotWithShape="1">
          <a:blip r:embed="rId3">
            <a:alphaModFix/>
          </a:blip>
          <a:srcRect b="75632" l="0" r="0" t="0"/>
          <a:stretch/>
        </p:blipFill>
        <p:spPr>
          <a:xfrm>
            <a:off x="4755900" y="3166967"/>
            <a:ext cx="3652525" cy="60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3"/>
          <p:cNvSpPr/>
          <p:nvPr/>
        </p:nvSpPr>
        <p:spPr>
          <a:xfrm>
            <a:off x="4437875" y="2929025"/>
            <a:ext cx="157500" cy="1081200"/>
          </a:xfrm>
          <a:prstGeom prst="rightBrace">
            <a:avLst>
              <a:gd fmla="val 50000" name="adj1"/>
              <a:gd fmla="val 53635" name="adj2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318" name="Google Shape;318;p33"/>
          <p:cNvSpPr txBox="1"/>
          <p:nvPr/>
        </p:nvSpPr>
        <p:spPr>
          <a:xfrm>
            <a:off x="837100" y="1220000"/>
            <a:ext cx="71406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600">
                <a:solidFill>
                  <a:srgbClr val="FFFF00"/>
                </a:solidFill>
              </a:rPr>
              <a:t>Forecasting univariate time series</a:t>
            </a:r>
            <a:endParaRPr b="1" sz="2600">
              <a:solidFill>
                <a:srgbClr val="FFFF00"/>
              </a:solidFill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b="1" lang="en" sz="2600">
                <a:solidFill>
                  <a:srgbClr val="FFFFFF"/>
                </a:solidFill>
              </a:rPr>
              <a:t>ARIMA - also known as the Box-Jenkin methodology</a:t>
            </a:r>
            <a:endParaRPr b="1" sz="2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4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Time-Series models</a:t>
            </a:r>
            <a:endParaRPr/>
          </a:p>
        </p:txBody>
      </p:sp>
      <p:pic>
        <p:nvPicPr>
          <p:cNvPr id="324" name="Google Shape;32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0400" y="1240575"/>
            <a:ext cx="3855700" cy="92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4"/>
          <p:cNvSpPr txBox="1"/>
          <p:nvPr/>
        </p:nvSpPr>
        <p:spPr>
          <a:xfrm>
            <a:off x="679650" y="1507625"/>
            <a:ext cx="22596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600">
                <a:solidFill>
                  <a:srgbClr val="FFFF00"/>
                </a:solidFill>
              </a:rPr>
              <a:t>Correlation</a:t>
            </a:r>
            <a:endParaRPr b="1" i="0" sz="2600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4"/>
          <p:cNvSpPr txBox="1"/>
          <p:nvPr/>
        </p:nvSpPr>
        <p:spPr>
          <a:xfrm>
            <a:off x="650900" y="2190750"/>
            <a:ext cx="28446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600">
                <a:solidFill>
                  <a:srgbClr val="FFFF00"/>
                </a:solidFill>
              </a:rPr>
              <a:t>Autocorrelation</a:t>
            </a:r>
            <a:endParaRPr b="1" sz="2600">
              <a:solidFill>
                <a:srgbClr val="FFFF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600">
                <a:solidFill>
                  <a:srgbClr val="FFFF00"/>
                </a:solidFill>
              </a:rPr>
              <a:t>Function (ACF)</a:t>
            </a:r>
            <a:endParaRPr b="1" sz="2600">
              <a:solidFill>
                <a:srgbClr val="FFFF00"/>
              </a:solidFill>
            </a:endParaRPr>
          </a:p>
        </p:txBody>
      </p:sp>
      <p:grpSp>
        <p:nvGrpSpPr>
          <p:cNvPr id="327" name="Google Shape;327;p34"/>
          <p:cNvGrpSpPr/>
          <p:nvPr/>
        </p:nvGrpSpPr>
        <p:grpSpPr>
          <a:xfrm>
            <a:off x="3830400" y="2227750"/>
            <a:ext cx="3855700" cy="929500"/>
            <a:chOff x="3449400" y="2227750"/>
            <a:chExt cx="3855700" cy="929500"/>
          </a:xfrm>
        </p:grpSpPr>
        <p:grpSp>
          <p:nvGrpSpPr>
            <p:cNvPr id="328" name="Google Shape;328;p34"/>
            <p:cNvGrpSpPr/>
            <p:nvPr/>
          </p:nvGrpSpPr>
          <p:grpSpPr>
            <a:xfrm>
              <a:off x="3449400" y="2227750"/>
              <a:ext cx="3855700" cy="929500"/>
              <a:chOff x="3449400" y="2227750"/>
              <a:chExt cx="3855700" cy="929500"/>
            </a:xfrm>
          </p:grpSpPr>
          <p:pic>
            <p:nvPicPr>
              <p:cNvPr id="329" name="Google Shape;329;p3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449400" y="2227750"/>
                <a:ext cx="3855700" cy="9295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0" name="Google Shape;330;p34"/>
              <p:cNvSpPr/>
              <p:nvPr/>
            </p:nvSpPr>
            <p:spPr>
              <a:xfrm>
                <a:off x="5017525" y="2550750"/>
                <a:ext cx="546000" cy="2835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baseline="-25000"/>
              </a:p>
            </p:txBody>
          </p:sp>
          <p:sp>
            <p:nvSpPr>
              <p:cNvPr id="331" name="Google Shape;331;p34"/>
              <p:cNvSpPr/>
              <p:nvPr/>
            </p:nvSpPr>
            <p:spPr>
              <a:xfrm>
                <a:off x="6497600" y="2783550"/>
                <a:ext cx="157200" cy="3360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34"/>
              <p:cNvSpPr/>
              <p:nvPr/>
            </p:nvSpPr>
            <p:spPr>
              <a:xfrm>
                <a:off x="6823250" y="2726000"/>
                <a:ext cx="157200" cy="3360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34"/>
              <p:cNvSpPr/>
              <p:nvPr/>
            </p:nvSpPr>
            <p:spPr>
              <a:xfrm>
                <a:off x="6393650" y="2726000"/>
                <a:ext cx="3651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>
                    <a:solidFill>
                      <a:schemeClr val="dk1"/>
                    </a:solidFill>
                  </a:rPr>
                  <a:t>a</a:t>
                </a:r>
                <a:r>
                  <a:rPr b="1" baseline="-25000" lang="en">
                    <a:solidFill>
                      <a:schemeClr val="dk1"/>
                    </a:solidFill>
                  </a:rPr>
                  <a:t>t</a:t>
                </a:r>
                <a:endParaRPr b="1"/>
              </a:p>
            </p:txBody>
          </p:sp>
          <p:sp>
            <p:nvSpPr>
              <p:cNvPr id="334" name="Google Shape;334;p34"/>
              <p:cNvSpPr/>
              <p:nvPr/>
            </p:nvSpPr>
            <p:spPr>
              <a:xfrm>
                <a:off x="6758750" y="2726000"/>
                <a:ext cx="4554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1"/>
                    </a:solidFill>
                  </a:rPr>
                  <a:t>a</a:t>
                </a:r>
                <a:r>
                  <a:rPr b="1" baseline="-25000" lang="en">
                    <a:solidFill>
                      <a:schemeClr val="dk1"/>
                    </a:solidFill>
                  </a:rPr>
                  <a:t>t-1</a:t>
                </a:r>
                <a:endParaRPr b="1"/>
              </a:p>
            </p:txBody>
          </p:sp>
          <p:sp>
            <p:nvSpPr>
              <p:cNvPr id="335" name="Google Shape;335;p34"/>
              <p:cNvSpPr/>
              <p:nvPr/>
            </p:nvSpPr>
            <p:spPr>
              <a:xfrm>
                <a:off x="4954550" y="2550750"/>
                <a:ext cx="713700" cy="28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/>
                  <a:t>a</a:t>
                </a:r>
                <a:r>
                  <a:rPr b="1" baseline="-25000" lang="en"/>
                  <a:t>t</a:t>
                </a:r>
                <a:r>
                  <a:rPr b="1" lang="en"/>
                  <a:t>, a</a:t>
                </a:r>
                <a:r>
                  <a:rPr b="1" baseline="-25000" lang="en"/>
                  <a:t>t-1</a:t>
                </a:r>
                <a:endParaRPr b="1" baseline="-25000"/>
              </a:p>
            </p:txBody>
          </p:sp>
          <p:sp>
            <p:nvSpPr>
              <p:cNvPr id="336" name="Google Shape;336;p34"/>
              <p:cNvSpPr/>
              <p:nvPr/>
            </p:nvSpPr>
            <p:spPr>
              <a:xfrm>
                <a:off x="6545025" y="2335063"/>
                <a:ext cx="608700" cy="2835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baseline="-25000"/>
              </a:p>
            </p:txBody>
          </p:sp>
          <p:sp>
            <p:nvSpPr>
              <p:cNvPr id="337" name="Google Shape;337;p34"/>
              <p:cNvSpPr/>
              <p:nvPr/>
            </p:nvSpPr>
            <p:spPr>
              <a:xfrm>
                <a:off x="6545025" y="2335075"/>
                <a:ext cx="713700" cy="28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/>
                  <a:t>a</a:t>
                </a:r>
                <a:r>
                  <a:rPr b="1" baseline="-25000" lang="en"/>
                  <a:t>t</a:t>
                </a:r>
                <a:r>
                  <a:rPr b="1" lang="en"/>
                  <a:t>, a</a:t>
                </a:r>
                <a:r>
                  <a:rPr b="1" baseline="-25000" lang="en"/>
                  <a:t>t-1</a:t>
                </a:r>
                <a:endParaRPr b="1" baseline="-25000"/>
              </a:p>
            </p:txBody>
          </p:sp>
        </p:grpSp>
        <p:sp>
          <p:nvSpPr>
            <p:cNvPr id="338" name="Google Shape;338;p34"/>
            <p:cNvSpPr/>
            <p:nvPr/>
          </p:nvSpPr>
          <p:spPr>
            <a:xfrm>
              <a:off x="3757900" y="2626950"/>
              <a:ext cx="409500" cy="283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/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3659150" y="2626950"/>
              <a:ext cx="713700" cy="2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a</a:t>
              </a:r>
              <a:r>
                <a:rPr b="1" baseline="-25000" lang="en"/>
                <a:t>t</a:t>
              </a:r>
              <a:r>
                <a:rPr b="1" lang="en"/>
                <a:t>,a</a:t>
              </a:r>
              <a:r>
                <a:rPr b="1" baseline="-25000" lang="en"/>
                <a:t>t-1</a:t>
              </a:r>
              <a:endParaRPr b="1" baseline="-25000"/>
            </a:p>
          </p:txBody>
        </p:sp>
      </p:grpSp>
      <p:sp>
        <p:nvSpPr>
          <p:cNvPr id="340" name="Google Shape;340;p34"/>
          <p:cNvSpPr txBox="1"/>
          <p:nvPr/>
        </p:nvSpPr>
        <p:spPr>
          <a:xfrm>
            <a:off x="650900" y="3378775"/>
            <a:ext cx="2844600" cy="13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600">
                <a:solidFill>
                  <a:srgbClr val="FFFF00"/>
                </a:solidFill>
              </a:rPr>
              <a:t>Partial </a:t>
            </a:r>
            <a:r>
              <a:rPr b="1" lang="en" sz="2600">
                <a:solidFill>
                  <a:srgbClr val="FFFF00"/>
                </a:solidFill>
              </a:rPr>
              <a:t>Autocorrelation</a:t>
            </a:r>
            <a:endParaRPr b="1" sz="2600">
              <a:solidFill>
                <a:srgbClr val="FFFF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600">
                <a:solidFill>
                  <a:srgbClr val="FFFF00"/>
                </a:solidFill>
              </a:rPr>
              <a:t>Function (PACF)</a:t>
            </a:r>
            <a:endParaRPr b="1" sz="2600">
              <a:solidFill>
                <a:srgbClr val="FFFF00"/>
              </a:solidFill>
            </a:endParaRPr>
          </a:p>
        </p:txBody>
      </p:sp>
      <p:sp>
        <p:nvSpPr>
          <p:cNvPr id="341" name="Google Shape;341;p34"/>
          <p:cNvSpPr txBox="1"/>
          <p:nvPr/>
        </p:nvSpPr>
        <p:spPr>
          <a:xfrm>
            <a:off x="3731950" y="3426200"/>
            <a:ext cx="4823100" cy="13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Measures the association between </a:t>
            </a:r>
            <a:r>
              <a:rPr b="1" lang="en" sz="2000">
                <a:solidFill>
                  <a:srgbClr val="FFFF00"/>
                </a:solidFill>
              </a:rPr>
              <a:t>a</a:t>
            </a:r>
            <a:r>
              <a:rPr b="1" baseline="-25000" lang="en" sz="2000">
                <a:solidFill>
                  <a:srgbClr val="FFFF00"/>
                </a:solidFill>
              </a:rPr>
              <a:t>t</a:t>
            </a:r>
            <a:r>
              <a:rPr lang="en" sz="2000">
                <a:solidFill>
                  <a:srgbClr val="FFFFFF"/>
                </a:solidFill>
              </a:rPr>
              <a:t> and </a:t>
            </a:r>
            <a:r>
              <a:rPr b="1" lang="en" sz="2000">
                <a:solidFill>
                  <a:srgbClr val="FFFF00"/>
                </a:solidFill>
              </a:rPr>
              <a:t>a</a:t>
            </a:r>
            <a:r>
              <a:rPr b="1" baseline="-25000" lang="en" sz="2000">
                <a:solidFill>
                  <a:srgbClr val="FFFF00"/>
                </a:solidFill>
              </a:rPr>
              <a:t>t-1</a:t>
            </a:r>
            <a:r>
              <a:rPr lang="en" sz="2000">
                <a:solidFill>
                  <a:schemeClr val="lt1"/>
                </a:solidFill>
              </a:rPr>
              <a:t> </a:t>
            </a:r>
            <a:r>
              <a:rPr lang="en" sz="2000">
                <a:solidFill>
                  <a:srgbClr val="FFFFFF"/>
                </a:solidFill>
              </a:rPr>
              <a:t>when the effect of other time lags (</a:t>
            </a:r>
            <a:r>
              <a:rPr b="1" lang="en" sz="2000">
                <a:solidFill>
                  <a:srgbClr val="FFFF00"/>
                </a:solidFill>
              </a:rPr>
              <a:t>a</a:t>
            </a:r>
            <a:r>
              <a:rPr b="1" baseline="-25000" lang="en" sz="2000">
                <a:solidFill>
                  <a:srgbClr val="FFFF00"/>
                </a:solidFill>
              </a:rPr>
              <a:t>t-p</a:t>
            </a:r>
            <a:r>
              <a:rPr lang="en" sz="2000">
                <a:solidFill>
                  <a:schemeClr val="lt1"/>
                </a:solidFill>
              </a:rPr>
              <a:t>) </a:t>
            </a:r>
            <a:r>
              <a:rPr lang="en" sz="2000">
                <a:solidFill>
                  <a:srgbClr val="FFFFFF"/>
                </a:solidFill>
              </a:rPr>
              <a:t>are removed.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5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Time-Series models</a:t>
            </a:r>
            <a:endParaRPr/>
          </a:p>
        </p:txBody>
      </p:sp>
      <p:sp>
        <p:nvSpPr>
          <p:cNvPr id="347" name="Google Shape;347;p35"/>
          <p:cNvSpPr txBox="1"/>
          <p:nvPr/>
        </p:nvSpPr>
        <p:spPr>
          <a:xfrm>
            <a:off x="528825" y="1799300"/>
            <a:ext cx="7889400" cy="29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b="1" lang="en" sz="2500">
                <a:solidFill>
                  <a:srgbClr val="FFFFFF"/>
                </a:solidFill>
              </a:rPr>
              <a:t>Correlograms</a:t>
            </a:r>
            <a:endParaRPr b="1" sz="2500">
              <a:solidFill>
                <a:srgbClr val="FFFFFF"/>
              </a:solidFill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○"/>
            </a:pPr>
            <a:r>
              <a:rPr b="1" lang="en" sz="2500">
                <a:solidFill>
                  <a:srgbClr val="FFFFFF"/>
                </a:solidFill>
              </a:rPr>
              <a:t>ACF</a:t>
            </a:r>
            <a:endParaRPr b="1" sz="2500">
              <a:solidFill>
                <a:srgbClr val="FFFFFF"/>
              </a:solidFill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○"/>
            </a:pPr>
            <a:r>
              <a:rPr b="1" lang="en" sz="2500">
                <a:solidFill>
                  <a:srgbClr val="FFFFFF"/>
                </a:solidFill>
              </a:rPr>
              <a:t>PACF</a:t>
            </a:r>
            <a:endParaRPr b="1" sz="25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</a:rPr>
              <a:t>The correlogram helps us to decide which lags are the most efficients for running the AR(p) and MA(q) components</a:t>
            </a:r>
            <a:endParaRPr b="1" sz="21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FFFFFF"/>
              </a:solidFill>
            </a:endParaRPr>
          </a:p>
        </p:txBody>
      </p:sp>
      <p:pic>
        <p:nvPicPr>
          <p:cNvPr id="348" name="Google Shape;34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1785" y="1330652"/>
            <a:ext cx="4750042" cy="2482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5"/>
          <p:cNvSpPr/>
          <p:nvPr/>
        </p:nvSpPr>
        <p:spPr>
          <a:xfrm>
            <a:off x="7918000" y="2755450"/>
            <a:ext cx="174600" cy="734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50" name="Google Shape;350;p35"/>
          <p:cNvSpPr txBox="1"/>
          <p:nvPr/>
        </p:nvSpPr>
        <p:spPr>
          <a:xfrm>
            <a:off x="8121825" y="2920775"/>
            <a:ext cx="8292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00"/>
                </a:solidFill>
              </a:rPr>
              <a:t>p</a:t>
            </a:r>
            <a:r>
              <a:rPr b="1" lang="en" sz="1200">
                <a:solidFill>
                  <a:srgbClr val="FFFF00"/>
                </a:solidFill>
              </a:rPr>
              <a:t> ≥ 0.05</a:t>
            </a:r>
            <a:endParaRPr b="1" sz="12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5" name="Google Shape;355;p36"/>
          <p:cNvGraphicFramePr/>
          <p:nvPr/>
        </p:nvGraphicFramePr>
        <p:xfrm>
          <a:off x="1428800" y="105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{6C494784-4642-4D2F-8192-767622406E38}</a:tableStyleId>
              </a:tblPr>
              <a:tblGrid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Model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ACF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PACF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solidFill>
                            <a:schemeClr val="dk1"/>
                          </a:solidFill>
                        </a:rPr>
                        <a:t>AR</a:t>
                      </a:r>
                      <a:endParaRPr b="1" sz="2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solidFill>
                            <a:schemeClr val="dk1"/>
                          </a:solidFill>
                        </a:rPr>
                        <a:t>MA</a:t>
                      </a:r>
                      <a:endParaRPr b="1" sz="2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solidFill>
                            <a:schemeClr val="dk1"/>
                          </a:solidFill>
                        </a:rPr>
                        <a:t>ARMA</a:t>
                      </a:r>
                      <a:endParaRPr b="1" sz="2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56" name="Google Shape;356;p36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Time-Series models</a:t>
            </a:r>
            <a:endParaRPr/>
          </a:p>
        </p:txBody>
      </p:sp>
      <p:grpSp>
        <p:nvGrpSpPr>
          <p:cNvPr id="357" name="Google Shape;357;p36"/>
          <p:cNvGrpSpPr/>
          <p:nvPr/>
        </p:nvGrpSpPr>
        <p:grpSpPr>
          <a:xfrm>
            <a:off x="3322850" y="1585350"/>
            <a:ext cx="3480700" cy="3300825"/>
            <a:chOff x="2865650" y="1356750"/>
            <a:chExt cx="3480700" cy="3300825"/>
          </a:xfrm>
        </p:grpSpPr>
        <p:pic>
          <p:nvPicPr>
            <p:cNvPr id="358" name="Google Shape;358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65650" y="1356750"/>
              <a:ext cx="1641150" cy="902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9" name="Google Shape;359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26000" y="1356750"/>
              <a:ext cx="1705325" cy="902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0" name="Google Shape;360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865650" y="2381050"/>
              <a:ext cx="1641150" cy="1002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1" name="Google Shape;361;p3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626000" y="2381050"/>
              <a:ext cx="1705325" cy="1002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2" name="Google Shape;362;p3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865650" y="3608225"/>
              <a:ext cx="1641151" cy="1049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3" name="Google Shape;363;p3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641025" y="3608225"/>
              <a:ext cx="1705325" cy="1049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7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Time-Series models</a:t>
            </a:r>
            <a:endParaRPr/>
          </a:p>
        </p:txBody>
      </p:sp>
      <p:sp>
        <p:nvSpPr>
          <p:cNvPr id="369" name="Google Shape;369;p37"/>
          <p:cNvSpPr txBox="1"/>
          <p:nvPr/>
        </p:nvSpPr>
        <p:spPr>
          <a:xfrm>
            <a:off x="681225" y="1875500"/>
            <a:ext cx="7537800" cy="23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b="1" lang="en" sz="2600">
                <a:solidFill>
                  <a:srgbClr val="FFFFFF"/>
                </a:solidFill>
              </a:rPr>
              <a:t>Metrics for selecting the best model:</a:t>
            </a:r>
            <a:endParaRPr b="1" sz="2600">
              <a:solidFill>
                <a:srgbClr val="FFFFFF"/>
              </a:solidFill>
            </a:endParaRP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○"/>
            </a:pPr>
            <a:r>
              <a:rPr b="1" lang="en" sz="2600">
                <a:solidFill>
                  <a:srgbClr val="FFFFFF"/>
                </a:solidFill>
              </a:rPr>
              <a:t>AIC </a:t>
            </a:r>
            <a:endParaRPr b="1" sz="2600">
              <a:solidFill>
                <a:srgbClr val="FFFFFF"/>
              </a:solidFill>
            </a:endParaRP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○"/>
            </a:pPr>
            <a:r>
              <a:rPr b="1" lang="en" sz="2600">
                <a:solidFill>
                  <a:srgbClr val="FFFFFF"/>
                </a:solidFill>
              </a:rPr>
              <a:t>BIC</a:t>
            </a:r>
            <a:endParaRPr b="1" sz="2600">
              <a:solidFill>
                <a:srgbClr val="FFFFFF"/>
              </a:solidFill>
            </a:endParaRP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○"/>
            </a:pPr>
            <a:r>
              <a:rPr b="1" lang="en" sz="2600">
                <a:solidFill>
                  <a:srgbClr val="FFFFFF"/>
                </a:solidFill>
              </a:rPr>
              <a:t>R</a:t>
            </a:r>
            <a:r>
              <a:rPr b="1" baseline="30000" lang="en" sz="2600">
                <a:solidFill>
                  <a:srgbClr val="FFFFFF"/>
                </a:solidFill>
              </a:rPr>
              <a:t>2</a:t>
            </a:r>
            <a:endParaRPr b="1" baseline="30000" sz="26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8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Time-Series models</a:t>
            </a:r>
            <a:endParaRPr/>
          </a:p>
        </p:txBody>
      </p:sp>
      <p:sp>
        <p:nvSpPr>
          <p:cNvPr id="375" name="Google Shape;375;p38"/>
          <p:cNvSpPr txBox="1"/>
          <p:nvPr/>
        </p:nvSpPr>
        <p:spPr>
          <a:xfrm>
            <a:off x="597250" y="1373400"/>
            <a:ext cx="8094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</a:rPr>
              <a:t>M</a:t>
            </a:r>
            <a:r>
              <a:rPr b="1" lang="en" sz="2600">
                <a:solidFill>
                  <a:srgbClr val="FFFFFF"/>
                </a:solidFill>
              </a:rPr>
              <a:t>ultivariate TS</a:t>
            </a:r>
            <a:r>
              <a:rPr b="1" lang="en" sz="2600">
                <a:solidFill>
                  <a:srgbClr val="FFFFFF"/>
                </a:solidFill>
              </a:rPr>
              <a:t> models: </a:t>
            </a:r>
            <a:r>
              <a:rPr b="1" lang="en" sz="2300">
                <a:solidFill>
                  <a:srgbClr val="FFFF00"/>
                </a:solidFill>
              </a:rPr>
              <a:t>Vector Autoregression</a:t>
            </a:r>
            <a:r>
              <a:rPr b="1" lang="en" sz="2100">
                <a:solidFill>
                  <a:srgbClr val="FFFF00"/>
                </a:solidFill>
              </a:rPr>
              <a:t> (VAR)</a:t>
            </a:r>
            <a:endParaRPr b="1" sz="2100">
              <a:solidFill>
                <a:srgbClr val="FFFF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FFFFFF"/>
              </a:solidFill>
            </a:endParaRPr>
          </a:p>
        </p:txBody>
      </p:sp>
      <p:grpSp>
        <p:nvGrpSpPr>
          <p:cNvPr id="376" name="Google Shape;376;p38"/>
          <p:cNvGrpSpPr/>
          <p:nvPr/>
        </p:nvGrpSpPr>
        <p:grpSpPr>
          <a:xfrm>
            <a:off x="4295225" y="1943275"/>
            <a:ext cx="3871500" cy="1005000"/>
            <a:chOff x="4295225" y="1943275"/>
            <a:chExt cx="3871500" cy="1005000"/>
          </a:xfrm>
        </p:grpSpPr>
        <p:sp>
          <p:nvSpPr>
            <p:cNvPr id="377" name="Google Shape;377;p38"/>
            <p:cNvSpPr txBox="1"/>
            <p:nvPr/>
          </p:nvSpPr>
          <p:spPr>
            <a:xfrm>
              <a:off x="4295225" y="1943275"/>
              <a:ext cx="3871500" cy="54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00FF00"/>
                  </a:solidFill>
                </a:rPr>
                <a:t>AR(1)</a:t>
              </a:r>
              <a:r>
                <a:rPr lang="en" sz="1800">
                  <a:solidFill>
                    <a:srgbClr val="FFFFFF"/>
                  </a:solidFill>
                </a:rPr>
                <a:t>  T</a:t>
              </a:r>
              <a:r>
                <a:rPr baseline="-25000" lang="en" sz="1800">
                  <a:solidFill>
                    <a:srgbClr val="FFFFFF"/>
                  </a:solidFill>
                </a:rPr>
                <a:t>t</a:t>
              </a:r>
              <a:r>
                <a:rPr lang="en" sz="1800">
                  <a:solidFill>
                    <a:srgbClr val="FFFFFF"/>
                  </a:solidFill>
                </a:rPr>
                <a:t> = 𝝱</a:t>
              </a:r>
              <a:r>
                <a:rPr baseline="-25000" lang="en" sz="1800">
                  <a:solidFill>
                    <a:schemeClr val="lt1"/>
                  </a:solidFill>
                </a:rPr>
                <a:t>11</a:t>
              </a:r>
              <a:r>
                <a:rPr lang="en" sz="1800">
                  <a:solidFill>
                    <a:srgbClr val="FFFFFF"/>
                  </a:solidFill>
                </a:rPr>
                <a:t>T</a:t>
              </a:r>
              <a:r>
                <a:rPr baseline="-25000" lang="en" sz="1800">
                  <a:solidFill>
                    <a:schemeClr val="lt1"/>
                  </a:solidFill>
                </a:rPr>
                <a:t>t-1</a:t>
              </a:r>
              <a:r>
                <a:rPr lang="en" sz="1800">
                  <a:solidFill>
                    <a:srgbClr val="FFFFFF"/>
                  </a:solidFill>
                </a:rPr>
                <a:t> +</a:t>
              </a:r>
              <a:r>
                <a:rPr lang="en" sz="1800">
                  <a:solidFill>
                    <a:srgbClr val="FFFFFF"/>
                  </a:solidFill>
                </a:rPr>
                <a:t> </a:t>
              </a:r>
              <a:r>
                <a:rPr lang="en" sz="1800">
                  <a:solidFill>
                    <a:schemeClr val="lt1"/>
                  </a:solidFill>
                </a:rPr>
                <a:t>𝝱</a:t>
              </a:r>
              <a:r>
                <a:rPr baseline="-25000" lang="en" sz="1800">
                  <a:solidFill>
                    <a:schemeClr val="lt1"/>
                  </a:solidFill>
                </a:rPr>
                <a:t>12</a:t>
              </a:r>
              <a:r>
                <a:rPr lang="en" sz="1800">
                  <a:solidFill>
                    <a:srgbClr val="FFFFFF"/>
                  </a:solidFill>
                </a:rPr>
                <a:t>R</a:t>
              </a:r>
              <a:r>
                <a:rPr baseline="-25000" lang="en" sz="1800">
                  <a:solidFill>
                    <a:srgbClr val="FFFFFF"/>
                  </a:solidFill>
                </a:rPr>
                <a:t>t-1</a:t>
              </a:r>
              <a:r>
                <a:rPr lang="en" sz="1800">
                  <a:solidFill>
                    <a:srgbClr val="FFFFFF"/>
                  </a:solidFill>
                </a:rPr>
                <a:t> + 𝞊</a:t>
              </a:r>
              <a:r>
                <a:rPr baseline="-25000" lang="en" sz="1800">
                  <a:solidFill>
                    <a:srgbClr val="FFFFFF"/>
                  </a:solidFill>
                </a:rPr>
                <a:t>Tt</a:t>
              </a:r>
              <a:r>
                <a:rPr lang="en" sz="1800">
                  <a:solidFill>
                    <a:srgbClr val="FFFFFF"/>
                  </a:solidFill>
                </a:rPr>
                <a:t> 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378" name="Google Shape;378;p38"/>
            <p:cNvSpPr txBox="1"/>
            <p:nvPr/>
          </p:nvSpPr>
          <p:spPr>
            <a:xfrm>
              <a:off x="4295225" y="2400475"/>
              <a:ext cx="3871500" cy="54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00FF00"/>
                  </a:solidFill>
                </a:rPr>
                <a:t>AR(1)</a:t>
              </a:r>
              <a:r>
                <a:rPr lang="en" sz="1800">
                  <a:solidFill>
                    <a:srgbClr val="FFFFFF"/>
                  </a:solidFill>
                </a:rPr>
                <a:t>  R</a:t>
              </a:r>
              <a:r>
                <a:rPr baseline="-25000" lang="en" sz="1800">
                  <a:solidFill>
                    <a:srgbClr val="FFFFFF"/>
                  </a:solidFill>
                </a:rPr>
                <a:t>t</a:t>
              </a:r>
              <a:r>
                <a:rPr lang="en" sz="1800">
                  <a:solidFill>
                    <a:srgbClr val="FFFFFF"/>
                  </a:solidFill>
                </a:rPr>
                <a:t> = 𝝱</a:t>
              </a:r>
              <a:r>
                <a:rPr baseline="-25000" lang="en" sz="1800">
                  <a:solidFill>
                    <a:schemeClr val="lt1"/>
                  </a:solidFill>
                </a:rPr>
                <a:t>21</a:t>
              </a:r>
              <a:r>
                <a:rPr lang="en" sz="1800">
                  <a:solidFill>
                    <a:srgbClr val="FFFFFF"/>
                  </a:solidFill>
                </a:rPr>
                <a:t>T</a:t>
              </a:r>
              <a:r>
                <a:rPr baseline="-25000" lang="en" sz="1800">
                  <a:solidFill>
                    <a:schemeClr val="lt1"/>
                  </a:solidFill>
                </a:rPr>
                <a:t>t-1</a:t>
              </a:r>
              <a:r>
                <a:rPr lang="en" sz="1800">
                  <a:solidFill>
                    <a:srgbClr val="FFFFFF"/>
                  </a:solidFill>
                </a:rPr>
                <a:t> + </a:t>
              </a:r>
              <a:r>
                <a:rPr lang="en" sz="1800">
                  <a:solidFill>
                    <a:schemeClr val="lt1"/>
                  </a:solidFill>
                </a:rPr>
                <a:t>𝝱</a:t>
              </a:r>
              <a:r>
                <a:rPr baseline="-25000" lang="en" sz="1800">
                  <a:solidFill>
                    <a:schemeClr val="lt1"/>
                  </a:solidFill>
                </a:rPr>
                <a:t>22</a:t>
              </a:r>
              <a:r>
                <a:rPr lang="en" sz="1800">
                  <a:solidFill>
                    <a:srgbClr val="FFFFFF"/>
                  </a:solidFill>
                </a:rPr>
                <a:t>R</a:t>
              </a:r>
              <a:r>
                <a:rPr baseline="-25000" lang="en" sz="1800">
                  <a:solidFill>
                    <a:srgbClr val="FFFFFF"/>
                  </a:solidFill>
                </a:rPr>
                <a:t>t-1</a:t>
              </a:r>
              <a:r>
                <a:rPr lang="en" sz="1800">
                  <a:solidFill>
                    <a:srgbClr val="FFFFFF"/>
                  </a:solidFill>
                </a:rPr>
                <a:t> + 𝞊</a:t>
              </a:r>
              <a:r>
                <a:rPr baseline="-25000" lang="en" sz="1800">
                  <a:solidFill>
                    <a:srgbClr val="FFFFFF"/>
                  </a:solidFill>
                </a:rPr>
                <a:t>Rt</a:t>
              </a:r>
              <a:r>
                <a:rPr lang="en" sz="1800">
                  <a:solidFill>
                    <a:srgbClr val="FFFFFF"/>
                  </a:solidFill>
                </a:rPr>
                <a:t> </a:t>
              </a:r>
              <a:endParaRPr sz="1800">
                <a:solidFill>
                  <a:srgbClr val="FFFFFF"/>
                </a:solidFill>
              </a:endParaRPr>
            </a:p>
          </p:txBody>
        </p:sp>
      </p:grpSp>
      <p:sp>
        <p:nvSpPr>
          <p:cNvPr id="379" name="Google Shape;379;p38"/>
          <p:cNvSpPr txBox="1"/>
          <p:nvPr/>
        </p:nvSpPr>
        <p:spPr>
          <a:xfrm>
            <a:off x="1305125" y="2174550"/>
            <a:ext cx="2183100" cy="19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FF"/>
                </a:solidFill>
              </a:rPr>
              <a:t>R</a:t>
            </a:r>
            <a:r>
              <a:rPr b="1" baseline="-25000" lang="en" sz="2500">
                <a:solidFill>
                  <a:srgbClr val="FFFFFF"/>
                </a:solidFill>
              </a:rPr>
              <a:t>t-1</a:t>
            </a:r>
            <a:r>
              <a:rPr b="1" lang="en" sz="2500">
                <a:solidFill>
                  <a:srgbClr val="FFFFFF"/>
                </a:solidFill>
              </a:rPr>
              <a:t>		</a:t>
            </a:r>
            <a:r>
              <a:rPr b="1" lang="en" sz="2500">
                <a:solidFill>
                  <a:schemeClr val="lt1"/>
                </a:solidFill>
              </a:rPr>
              <a:t>T</a:t>
            </a:r>
            <a:r>
              <a:rPr b="1" baseline="-25000" lang="en" sz="2500">
                <a:solidFill>
                  <a:schemeClr val="lt1"/>
                </a:solidFill>
              </a:rPr>
              <a:t>t-1</a:t>
            </a:r>
            <a:endParaRPr b="1" baseline="-25000" sz="2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</a:rPr>
              <a:t> </a:t>
            </a:r>
            <a:endParaRPr b="1" sz="2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</a:rPr>
              <a:t> R</a:t>
            </a:r>
            <a:r>
              <a:rPr b="1" baseline="-25000" lang="en" sz="2500">
                <a:solidFill>
                  <a:schemeClr val="lt1"/>
                </a:solidFill>
              </a:rPr>
              <a:t>t			 </a:t>
            </a:r>
            <a:r>
              <a:rPr b="1" lang="en" sz="2500">
                <a:solidFill>
                  <a:srgbClr val="FFFFFF"/>
                </a:solidFill>
              </a:rPr>
              <a:t>T</a:t>
            </a:r>
            <a:r>
              <a:rPr b="1" baseline="-25000" lang="en" sz="2500">
                <a:solidFill>
                  <a:schemeClr val="lt1"/>
                </a:solidFill>
              </a:rPr>
              <a:t>t</a:t>
            </a:r>
            <a:r>
              <a:rPr b="1" lang="en" sz="2500">
                <a:solidFill>
                  <a:srgbClr val="FFFFFF"/>
                </a:solidFill>
              </a:rPr>
              <a:t> </a:t>
            </a:r>
            <a:endParaRPr b="1" sz="2500">
              <a:solidFill>
                <a:srgbClr val="FFFFFF"/>
              </a:solidFill>
            </a:endParaRPr>
          </a:p>
        </p:txBody>
      </p:sp>
      <p:sp>
        <p:nvSpPr>
          <p:cNvPr id="380" name="Google Shape;380;p38"/>
          <p:cNvSpPr/>
          <p:nvPr/>
        </p:nvSpPr>
        <p:spPr>
          <a:xfrm>
            <a:off x="1244475" y="2204350"/>
            <a:ext cx="745200" cy="6192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8"/>
          <p:cNvSpPr/>
          <p:nvPr/>
        </p:nvSpPr>
        <p:spPr>
          <a:xfrm>
            <a:off x="2616075" y="2204350"/>
            <a:ext cx="745200" cy="6192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8"/>
          <p:cNvSpPr/>
          <p:nvPr/>
        </p:nvSpPr>
        <p:spPr>
          <a:xfrm>
            <a:off x="1244475" y="3347350"/>
            <a:ext cx="745200" cy="6192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8"/>
          <p:cNvSpPr/>
          <p:nvPr/>
        </p:nvSpPr>
        <p:spPr>
          <a:xfrm>
            <a:off x="2616075" y="3347350"/>
            <a:ext cx="745200" cy="6192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8"/>
          <p:cNvSpPr/>
          <p:nvPr/>
        </p:nvSpPr>
        <p:spPr>
          <a:xfrm>
            <a:off x="682350" y="2487775"/>
            <a:ext cx="496500" cy="13122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8"/>
          <p:cNvSpPr/>
          <p:nvPr/>
        </p:nvSpPr>
        <p:spPr>
          <a:xfrm flipH="1">
            <a:off x="3488225" y="2348000"/>
            <a:ext cx="422400" cy="13122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8"/>
          <p:cNvSpPr/>
          <p:nvPr/>
        </p:nvSpPr>
        <p:spPr>
          <a:xfrm rot="2479176">
            <a:off x="2010550" y="2884190"/>
            <a:ext cx="641112" cy="26167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8"/>
          <p:cNvSpPr/>
          <p:nvPr/>
        </p:nvSpPr>
        <p:spPr>
          <a:xfrm rot="8230801">
            <a:off x="1904236" y="2870553"/>
            <a:ext cx="641315" cy="26174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8"/>
          <p:cNvSpPr txBox="1"/>
          <p:nvPr/>
        </p:nvSpPr>
        <p:spPr>
          <a:xfrm>
            <a:off x="976475" y="4216300"/>
            <a:ext cx="2840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</a:rPr>
              <a:t>T=temperature | R=rain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89" name="Google Shape;389;p38"/>
          <p:cNvGrpSpPr/>
          <p:nvPr/>
        </p:nvGrpSpPr>
        <p:grpSpPr>
          <a:xfrm>
            <a:off x="4342374" y="3015350"/>
            <a:ext cx="3464100" cy="1102325"/>
            <a:chOff x="4723374" y="3015350"/>
            <a:chExt cx="3464100" cy="1102325"/>
          </a:xfrm>
        </p:grpSpPr>
        <p:sp>
          <p:nvSpPr>
            <p:cNvPr id="390" name="Google Shape;390;p38"/>
            <p:cNvSpPr txBox="1"/>
            <p:nvPr/>
          </p:nvSpPr>
          <p:spPr>
            <a:xfrm>
              <a:off x="4723374" y="3024475"/>
              <a:ext cx="3464100" cy="10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FFFFFF"/>
                  </a:solidFill>
                </a:rPr>
                <a:t>		     </a:t>
              </a:r>
              <a:r>
                <a:rPr lang="en" sz="1800">
                  <a:solidFill>
                    <a:schemeClr val="lt1"/>
                  </a:solidFill>
                </a:rPr>
                <a:t>𝝱</a:t>
              </a:r>
              <a:r>
                <a:rPr baseline="-25000" lang="en" sz="1800">
                  <a:solidFill>
                    <a:schemeClr val="lt1"/>
                  </a:solidFill>
                </a:rPr>
                <a:t>11 </a:t>
              </a:r>
              <a:r>
                <a:rPr lang="en" sz="1800">
                  <a:solidFill>
                    <a:schemeClr val="lt1"/>
                  </a:solidFill>
                </a:rPr>
                <a:t>𝝱</a:t>
              </a:r>
              <a:r>
                <a:rPr baseline="-25000" lang="en" sz="1800">
                  <a:solidFill>
                    <a:schemeClr val="lt1"/>
                  </a:solidFill>
                </a:rPr>
                <a:t>12	</a:t>
              </a:r>
              <a:r>
                <a:rPr lang="en" sz="1800">
                  <a:solidFill>
                    <a:schemeClr val="lt1"/>
                  </a:solidFill>
                </a:rPr>
                <a:t>T</a:t>
              </a:r>
              <a:r>
                <a:rPr baseline="-25000" lang="en" sz="1800">
                  <a:solidFill>
                    <a:schemeClr val="lt1"/>
                  </a:solidFill>
                </a:rPr>
                <a:t>t-1</a:t>
              </a:r>
              <a:r>
                <a:rPr lang="en" sz="1800">
                  <a:solidFill>
                    <a:schemeClr val="lt1"/>
                  </a:solidFill>
                </a:rPr>
                <a:t>  </a:t>
              </a:r>
              <a:endParaRPr b="1" sz="1500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00FF00"/>
                  </a:solidFill>
                </a:rPr>
                <a:t>VAR(1)</a:t>
              </a:r>
              <a:r>
                <a:rPr b="1" lang="en" sz="1500">
                  <a:solidFill>
                    <a:schemeClr val="lt1"/>
                  </a:solidFill>
                </a:rPr>
                <a:t> </a:t>
              </a:r>
              <a:r>
                <a:rPr b="1" lang="en" sz="1500">
                  <a:solidFill>
                    <a:schemeClr val="lt1"/>
                  </a:solidFill>
                </a:rPr>
                <a:t>f(t) = </a:t>
              </a:r>
              <a:r>
                <a:rPr b="1" lang="en" sz="1500">
                  <a:solidFill>
                    <a:srgbClr val="FFFFFF"/>
                  </a:solidFill>
                </a:rPr>
                <a:t>		    x	         + </a:t>
              </a:r>
              <a:r>
                <a:rPr lang="en" sz="1800">
                  <a:solidFill>
                    <a:schemeClr val="lt1"/>
                  </a:solidFill>
                </a:rPr>
                <a:t>𝞊</a:t>
              </a:r>
              <a:r>
                <a:rPr baseline="-25000" lang="en" sz="1800">
                  <a:solidFill>
                    <a:schemeClr val="lt1"/>
                  </a:solidFill>
                </a:rPr>
                <a:t>t</a:t>
              </a:r>
              <a:endParaRPr b="1" sz="1500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FFFFFF"/>
                  </a:solidFill>
                </a:rPr>
                <a:t>	  	     </a:t>
              </a:r>
              <a:r>
                <a:rPr lang="en" sz="1800">
                  <a:solidFill>
                    <a:schemeClr val="lt1"/>
                  </a:solidFill>
                </a:rPr>
                <a:t>𝝱</a:t>
              </a:r>
              <a:r>
                <a:rPr baseline="-25000" lang="en" sz="1800">
                  <a:solidFill>
                    <a:schemeClr val="lt1"/>
                  </a:solidFill>
                </a:rPr>
                <a:t>21 </a:t>
              </a:r>
              <a:r>
                <a:rPr lang="en" sz="1800">
                  <a:solidFill>
                    <a:schemeClr val="lt1"/>
                  </a:solidFill>
                </a:rPr>
                <a:t>𝝱</a:t>
              </a:r>
              <a:r>
                <a:rPr baseline="-25000" lang="en" sz="1800">
                  <a:solidFill>
                    <a:schemeClr val="lt1"/>
                  </a:solidFill>
                </a:rPr>
                <a:t>22 	</a:t>
              </a:r>
              <a:r>
                <a:rPr lang="en" sz="1800">
                  <a:solidFill>
                    <a:schemeClr val="lt1"/>
                  </a:solidFill>
                </a:rPr>
                <a:t>R</a:t>
              </a:r>
              <a:r>
                <a:rPr baseline="-25000" lang="en" sz="1800">
                  <a:solidFill>
                    <a:schemeClr val="lt1"/>
                  </a:solidFill>
                </a:rPr>
                <a:t>t-1</a:t>
              </a:r>
              <a:r>
                <a:rPr lang="en" sz="1800">
                  <a:solidFill>
                    <a:schemeClr val="lt1"/>
                  </a:solidFill>
                </a:rPr>
                <a:t> </a:t>
              </a:r>
              <a:endParaRPr b="1" sz="1500">
                <a:solidFill>
                  <a:srgbClr val="FFFFFF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rgbClr val="FFFFFF"/>
                </a:solidFill>
              </a:endParaRPr>
            </a:p>
          </p:txBody>
        </p:sp>
        <p:sp>
          <p:nvSpPr>
            <p:cNvPr id="391" name="Google Shape;391;p38"/>
            <p:cNvSpPr/>
            <p:nvPr/>
          </p:nvSpPr>
          <p:spPr>
            <a:xfrm>
              <a:off x="5949550" y="3015350"/>
              <a:ext cx="834600" cy="1027500"/>
            </a:xfrm>
            <a:prstGeom prst="bracketPair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8"/>
            <p:cNvSpPr/>
            <p:nvPr/>
          </p:nvSpPr>
          <p:spPr>
            <a:xfrm>
              <a:off x="6994773" y="3015350"/>
              <a:ext cx="496500" cy="1027500"/>
            </a:xfrm>
            <a:prstGeom prst="bracketPair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Time-Series models</a:t>
            </a:r>
            <a:endParaRPr/>
          </a:p>
        </p:txBody>
      </p:sp>
      <p:sp>
        <p:nvSpPr>
          <p:cNvPr id="222" name="Google Shape;222;p24"/>
          <p:cNvSpPr txBox="1"/>
          <p:nvPr/>
        </p:nvSpPr>
        <p:spPr>
          <a:xfrm>
            <a:off x="780550" y="1378150"/>
            <a:ext cx="7419900" cy="16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</a:rPr>
              <a:t>In a common regression problem we have two variables: the dependent (y) and the independent (x) variables. We want to predict y using x.</a:t>
            </a:r>
            <a:endParaRPr b="1" sz="2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		</a:t>
            </a:r>
            <a:r>
              <a:rPr b="1" lang="en" sz="2400">
                <a:solidFill>
                  <a:srgbClr val="FFFF00"/>
                </a:solidFill>
              </a:rPr>
              <a:t>y</a:t>
            </a:r>
            <a:r>
              <a:rPr b="1" lang="en" sz="2400">
                <a:solidFill>
                  <a:srgbClr val="FFFFFF"/>
                </a:solidFill>
              </a:rPr>
              <a:t> = 𝝱</a:t>
            </a:r>
            <a:r>
              <a:rPr b="1" baseline="-25000" lang="en" sz="2400">
                <a:solidFill>
                  <a:srgbClr val="FFFFFF"/>
                </a:solidFill>
              </a:rPr>
              <a:t>1</a:t>
            </a:r>
            <a:r>
              <a:rPr b="1" lang="en" sz="2400">
                <a:solidFill>
                  <a:srgbClr val="FFFF00"/>
                </a:solidFill>
              </a:rPr>
              <a:t>x</a:t>
            </a:r>
            <a:r>
              <a:rPr b="1" lang="en" sz="2400">
                <a:solidFill>
                  <a:srgbClr val="FFFFFF"/>
                </a:solidFill>
              </a:rPr>
              <a:t> + </a:t>
            </a:r>
            <a:r>
              <a:rPr b="1" lang="en" sz="2400">
                <a:solidFill>
                  <a:schemeClr val="lt1"/>
                </a:solidFill>
              </a:rPr>
              <a:t>𝝱</a:t>
            </a:r>
            <a:r>
              <a:rPr b="1" baseline="-25000" lang="en" sz="2400">
                <a:solidFill>
                  <a:schemeClr val="lt1"/>
                </a:solidFill>
              </a:rPr>
              <a:t>0</a:t>
            </a:r>
            <a:r>
              <a:rPr b="1" lang="en" sz="2400">
                <a:solidFill>
                  <a:srgbClr val="FFFFFF"/>
                </a:solidFill>
              </a:rPr>
              <a:t> </a:t>
            </a:r>
            <a:endParaRPr b="1"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</p:txBody>
      </p:sp>
      <p:grpSp>
        <p:nvGrpSpPr>
          <p:cNvPr id="223" name="Google Shape;223;p24"/>
          <p:cNvGrpSpPr/>
          <p:nvPr/>
        </p:nvGrpSpPr>
        <p:grpSpPr>
          <a:xfrm>
            <a:off x="3978350" y="4100425"/>
            <a:ext cx="4487375" cy="464675"/>
            <a:chOff x="4020325" y="4198775"/>
            <a:chExt cx="4487375" cy="464675"/>
          </a:xfrm>
        </p:grpSpPr>
        <p:sp>
          <p:nvSpPr>
            <p:cNvPr id="224" name="Google Shape;224;p24"/>
            <p:cNvSpPr txBox="1"/>
            <p:nvPr/>
          </p:nvSpPr>
          <p:spPr>
            <a:xfrm>
              <a:off x="4088400" y="4198775"/>
              <a:ext cx="4419300" cy="40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rgbClr val="00FF00"/>
                  </a:solidFill>
                </a:rPr>
                <a:t>Autoregressive model (AR)</a:t>
              </a:r>
              <a:endParaRPr b="1" sz="2100">
                <a:solidFill>
                  <a:srgbClr val="00FF00"/>
                </a:solidFill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4020325" y="4327450"/>
              <a:ext cx="797700" cy="33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" name="Google Shape;226;p24"/>
          <p:cNvSpPr txBox="1"/>
          <p:nvPr/>
        </p:nvSpPr>
        <p:spPr>
          <a:xfrm>
            <a:off x="780550" y="2970625"/>
            <a:ext cx="8062200" cy="1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</a:rPr>
              <a:t>In time series we have only one variable (a) that occurs at regular time. Here we want to predict </a:t>
            </a:r>
            <a:r>
              <a:rPr b="1" lang="en" sz="2200">
                <a:solidFill>
                  <a:srgbClr val="FFFF00"/>
                </a:solidFill>
              </a:rPr>
              <a:t>a</a:t>
            </a:r>
            <a:r>
              <a:rPr b="1" lang="en" sz="2200">
                <a:solidFill>
                  <a:srgbClr val="FFFFFF"/>
                </a:solidFill>
              </a:rPr>
              <a:t> at a time frame  </a:t>
            </a:r>
            <a:r>
              <a:rPr b="1" lang="en" sz="2200">
                <a:solidFill>
                  <a:srgbClr val="FFFF00"/>
                </a:solidFill>
              </a:rPr>
              <a:t>t </a:t>
            </a:r>
            <a:r>
              <a:rPr b="1" lang="en" sz="2200">
                <a:solidFill>
                  <a:srgbClr val="FFFFFF"/>
                </a:solidFill>
              </a:rPr>
              <a:t>given a </a:t>
            </a:r>
            <a:r>
              <a:rPr b="1" lang="en" sz="2200">
                <a:solidFill>
                  <a:srgbClr val="FFFF00"/>
                </a:solidFill>
              </a:rPr>
              <a:t>previous a</a:t>
            </a:r>
            <a:r>
              <a:rPr b="1" lang="en" sz="2200">
                <a:solidFill>
                  <a:srgbClr val="FFFFFF"/>
                </a:solidFill>
              </a:rPr>
              <a:t> in a </a:t>
            </a:r>
            <a:r>
              <a:rPr b="1" lang="en" sz="2200">
                <a:solidFill>
                  <a:srgbClr val="FFFF00"/>
                </a:solidFill>
              </a:rPr>
              <a:t>past time frame (t-1)</a:t>
            </a:r>
            <a:r>
              <a:rPr b="1" lang="en" sz="2200">
                <a:solidFill>
                  <a:srgbClr val="FFFFFF"/>
                </a:solidFill>
              </a:rPr>
              <a:t>.</a:t>
            </a:r>
            <a:endParaRPr b="1"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		</a:t>
            </a:r>
            <a:r>
              <a:rPr b="1" lang="en" sz="2400">
                <a:solidFill>
                  <a:srgbClr val="FFFF00"/>
                </a:solidFill>
              </a:rPr>
              <a:t>a</a:t>
            </a:r>
            <a:r>
              <a:rPr b="1" baseline="-25000" lang="en" sz="2400">
                <a:solidFill>
                  <a:srgbClr val="FFFF00"/>
                </a:solidFill>
              </a:rPr>
              <a:t>t</a:t>
            </a:r>
            <a:r>
              <a:rPr b="1" lang="en" sz="2400">
                <a:solidFill>
                  <a:schemeClr val="lt1"/>
                </a:solidFill>
              </a:rPr>
              <a:t> = 𝝱</a:t>
            </a:r>
            <a:r>
              <a:rPr b="1" baseline="-25000" lang="en" sz="2400">
                <a:solidFill>
                  <a:schemeClr val="lt1"/>
                </a:solidFill>
              </a:rPr>
              <a:t>1</a:t>
            </a:r>
            <a:r>
              <a:rPr b="1" lang="en" sz="2400">
                <a:solidFill>
                  <a:srgbClr val="FFFF00"/>
                </a:solidFill>
              </a:rPr>
              <a:t>a</a:t>
            </a:r>
            <a:r>
              <a:rPr b="1" baseline="-25000" lang="en" sz="2400">
                <a:solidFill>
                  <a:srgbClr val="FFFF00"/>
                </a:solidFill>
              </a:rPr>
              <a:t>t-1</a:t>
            </a:r>
            <a:r>
              <a:rPr b="1" lang="en" sz="2400">
                <a:solidFill>
                  <a:schemeClr val="lt1"/>
                </a:solidFill>
              </a:rPr>
              <a:t> + 𝝱</a:t>
            </a:r>
            <a:r>
              <a:rPr b="1" baseline="-25000" lang="en" sz="2400">
                <a:solidFill>
                  <a:schemeClr val="lt1"/>
                </a:solidFill>
              </a:rPr>
              <a:t>0</a:t>
            </a:r>
            <a:r>
              <a:rPr b="1" lang="en" sz="2400">
                <a:solidFill>
                  <a:schemeClr val="lt1"/>
                </a:solidFill>
              </a:rPr>
              <a:t> 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Time-Series models</a:t>
            </a:r>
            <a:endParaRPr/>
          </a:p>
        </p:txBody>
      </p:sp>
      <p:sp>
        <p:nvSpPr>
          <p:cNvPr id="232" name="Google Shape;232;p25"/>
          <p:cNvSpPr txBox="1"/>
          <p:nvPr/>
        </p:nvSpPr>
        <p:spPr>
          <a:xfrm>
            <a:off x="812025" y="1325650"/>
            <a:ext cx="7419900" cy="3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Time series data </a:t>
            </a:r>
            <a:r>
              <a:rPr b="1" lang="en" sz="2400">
                <a:solidFill>
                  <a:srgbClr val="FFFFFF"/>
                </a:solidFill>
              </a:rPr>
              <a:t>have the following challenges</a:t>
            </a: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b="1" lang="en" sz="2400">
                <a:solidFill>
                  <a:srgbClr val="FFFFFF"/>
                </a:solidFill>
              </a:rPr>
              <a:t>The </a:t>
            </a:r>
            <a:r>
              <a:rPr b="1" lang="en" sz="2400">
                <a:solidFill>
                  <a:srgbClr val="FFFF00"/>
                </a:solidFill>
              </a:rPr>
              <a:t>temporal component</a:t>
            </a:r>
            <a:r>
              <a:rPr b="1" lang="en" sz="2400">
                <a:solidFill>
                  <a:srgbClr val="FFFFFF"/>
                </a:solidFill>
              </a:rPr>
              <a:t> has a huge influence</a:t>
            </a:r>
            <a:endParaRPr b="1" sz="24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b="1" lang="en" sz="2400">
                <a:solidFill>
                  <a:srgbClr val="FFFFFF"/>
                </a:solidFill>
              </a:rPr>
              <a:t>A high </a:t>
            </a:r>
            <a:r>
              <a:rPr b="1" lang="en" sz="2400">
                <a:solidFill>
                  <a:srgbClr val="FFFF00"/>
                </a:solidFill>
              </a:rPr>
              <a:t>autocorrelation</a:t>
            </a:r>
            <a:r>
              <a:rPr b="1" lang="en" sz="2400">
                <a:solidFill>
                  <a:srgbClr val="FFFFFF"/>
                </a:solidFill>
              </a:rPr>
              <a:t> exist that can affect the model generation</a:t>
            </a:r>
            <a:endParaRPr b="1" sz="24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b="1" lang="en" sz="2400">
                <a:solidFill>
                  <a:srgbClr val="FFFFFF"/>
                </a:solidFill>
              </a:rPr>
              <a:t>The common error metrics can be inaccurate when analyzing TS derived model</a:t>
            </a:r>
            <a:endParaRPr b="1" sz="24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b="1" lang="en" sz="2400">
                <a:solidFill>
                  <a:srgbClr val="FFFF00"/>
                </a:solidFill>
              </a:rPr>
              <a:t>Multivariable models</a:t>
            </a:r>
            <a:r>
              <a:rPr b="1" lang="en" sz="2400">
                <a:solidFill>
                  <a:srgbClr val="FFFFFF"/>
                </a:solidFill>
              </a:rPr>
              <a:t> in the presence of TS are not easy to implement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Time-Series models</a:t>
            </a:r>
            <a:endParaRPr/>
          </a:p>
        </p:txBody>
      </p:sp>
      <p:sp>
        <p:nvSpPr>
          <p:cNvPr id="238" name="Google Shape;238;p26"/>
          <p:cNvSpPr txBox="1"/>
          <p:nvPr/>
        </p:nvSpPr>
        <p:spPr>
          <a:xfrm>
            <a:off x="1353800" y="1165225"/>
            <a:ext cx="3520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400" u="sng">
                <a:solidFill>
                  <a:srgbClr val="FFFF00"/>
                </a:solidFill>
              </a:rPr>
              <a:t>S</a:t>
            </a:r>
            <a:r>
              <a:rPr b="1" i="0" lang="en" sz="2400" u="sng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tationary </a:t>
            </a:r>
            <a:r>
              <a:rPr b="1" lang="en" sz="2400" u="sng">
                <a:solidFill>
                  <a:srgbClr val="FFFF00"/>
                </a:solidFill>
              </a:rPr>
              <a:t>Time S</a:t>
            </a:r>
            <a:r>
              <a:rPr b="1" i="0" lang="en" sz="2400" u="sng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eries</a:t>
            </a:r>
            <a:endParaRPr b="1" i="0" sz="2400" u="sng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8247" y="1522925"/>
            <a:ext cx="2909764" cy="127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88275" y="2582005"/>
            <a:ext cx="2900732" cy="1261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88275" y="3637174"/>
            <a:ext cx="2900700" cy="127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6"/>
          <p:cNvSpPr txBox="1"/>
          <p:nvPr/>
        </p:nvSpPr>
        <p:spPr>
          <a:xfrm>
            <a:off x="489550" y="1736300"/>
            <a:ext cx="50739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●"/>
            </a:pPr>
            <a:r>
              <a:rPr b="1" i="0" lang="en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mean must be constant and not changing over time</a:t>
            </a:r>
            <a:endParaRPr b="1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6"/>
          <p:cNvSpPr txBox="1"/>
          <p:nvPr/>
        </p:nvSpPr>
        <p:spPr>
          <a:xfrm>
            <a:off x="489550" y="3772175"/>
            <a:ext cx="50739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</a:pPr>
            <a:r>
              <a:rPr b="1" i="0" lang="en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covariance must not change over time</a:t>
            </a:r>
            <a:endParaRPr b="1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6"/>
          <p:cNvSpPr txBox="1"/>
          <p:nvPr/>
        </p:nvSpPr>
        <p:spPr>
          <a:xfrm>
            <a:off x="489550" y="2726900"/>
            <a:ext cx="46959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●"/>
            </a:pPr>
            <a:r>
              <a:rPr b="1" i="0" lang="en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variance must not change over time</a:t>
            </a:r>
            <a:endParaRPr b="1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6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Time-Series models</a:t>
            </a:r>
            <a:endParaRPr/>
          </a:p>
        </p:txBody>
      </p:sp>
      <p:sp>
        <p:nvSpPr>
          <p:cNvPr id="250" name="Google Shape;250;p27"/>
          <p:cNvSpPr txBox="1"/>
          <p:nvPr/>
        </p:nvSpPr>
        <p:spPr>
          <a:xfrm>
            <a:off x="679650" y="1230500"/>
            <a:ext cx="3520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400" u="sng">
                <a:solidFill>
                  <a:srgbClr val="FFFF00"/>
                </a:solidFill>
              </a:rPr>
              <a:t>S</a:t>
            </a:r>
            <a:r>
              <a:rPr b="1" i="0" lang="en" sz="2400" u="sng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tationary Time </a:t>
            </a:r>
            <a:r>
              <a:rPr b="1" lang="en" sz="2400" u="sng">
                <a:solidFill>
                  <a:srgbClr val="FFFF00"/>
                </a:solidFill>
              </a:rPr>
              <a:t>S</a:t>
            </a:r>
            <a:r>
              <a:rPr b="1" i="0" lang="en" sz="2400" u="sng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eries</a:t>
            </a:r>
            <a:endParaRPr b="1" i="0" sz="2400" u="sng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7"/>
          <p:cNvSpPr txBox="1"/>
          <p:nvPr/>
        </p:nvSpPr>
        <p:spPr>
          <a:xfrm>
            <a:off x="502775" y="1930700"/>
            <a:ext cx="79500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●"/>
            </a:pPr>
            <a:r>
              <a:rPr b="1" lang="en" sz="2100">
                <a:solidFill>
                  <a:srgbClr val="FFFFFF"/>
                </a:solidFill>
              </a:rPr>
              <a:t>A stationary time series is one whose properties do not depend on the time at which the series is observed</a:t>
            </a:r>
            <a:endParaRPr b="1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675" y="2973575"/>
            <a:ext cx="2240900" cy="164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7"/>
          <p:cNvPicPr preferRelativeResize="0"/>
          <p:nvPr/>
        </p:nvPicPr>
        <p:blipFill rotWithShape="1">
          <a:blip r:embed="rId4">
            <a:alphaModFix/>
          </a:blip>
          <a:srcRect b="0" l="49718" r="0" t="63356"/>
          <a:stretch/>
        </p:blipFill>
        <p:spPr>
          <a:xfrm>
            <a:off x="3506000" y="3057100"/>
            <a:ext cx="2026925" cy="147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4575" y="3057100"/>
            <a:ext cx="2461876" cy="147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Time-Series models</a:t>
            </a:r>
            <a:endParaRPr/>
          </a:p>
        </p:txBody>
      </p:sp>
      <p:pic>
        <p:nvPicPr>
          <p:cNvPr id="260" name="Google Shape;2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1300" y="1161050"/>
            <a:ext cx="4167400" cy="37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Time-Series models</a:t>
            </a:r>
            <a:endParaRPr/>
          </a:p>
        </p:txBody>
      </p:sp>
      <p:sp>
        <p:nvSpPr>
          <p:cNvPr id="266" name="Google Shape;266;p29"/>
          <p:cNvSpPr txBox="1"/>
          <p:nvPr/>
        </p:nvSpPr>
        <p:spPr>
          <a:xfrm>
            <a:off x="679650" y="1230500"/>
            <a:ext cx="49887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400" u="sng">
                <a:solidFill>
                  <a:srgbClr val="FFFF00"/>
                </a:solidFill>
              </a:rPr>
              <a:t>Non-</a:t>
            </a:r>
            <a:r>
              <a:rPr b="1" lang="en" sz="2400" u="sng">
                <a:solidFill>
                  <a:srgbClr val="FFFF00"/>
                </a:solidFill>
              </a:rPr>
              <a:t>S</a:t>
            </a:r>
            <a:r>
              <a:rPr b="1" i="0" lang="en" sz="2400" u="sng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tationary Time </a:t>
            </a:r>
            <a:r>
              <a:rPr b="1" lang="en" sz="2400" u="sng">
                <a:solidFill>
                  <a:srgbClr val="FFFF00"/>
                </a:solidFill>
              </a:rPr>
              <a:t>S</a:t>
            </a:r>
            <a:r>
              <a:rPr b="1" i="0" lang="en" sz="2400" u="sng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eries</a:t>
            </a:r>
            <a:endParaRPr b="1" i="0" sz="2400" u="sng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9"/>
          <p:cNvSpPr txBox="1"/>
          <p:nvPr/>
        </p:nvSpPr>
        <p:spPr>
          <a:xfrm>
            <a:off x="458075" y="1788800"/>
            <a:ext cx="7950000" cy="29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●"/>
            </a:pPr>
            <a:r>
              <a:rPr b="1" lang="en" sz="2100">
                <a:solidFill>
                  <a:srgbClr val="FFFFFF"/>
                </a:solidFill>
              </a:rPr>
              <a:t>The statistical methods used for forecasting time series assume a stationary </a:t>
            </a:r>
            <a:r>
              <a:rPr b="1" lang="en" sz="2100">
                <a:solidFill>
                  <a:srgbClr val="FFFFFF"/>
                </a:solidFill>
              </a:rPr>
              <a:t>TS</a:t>
            </a:r>
            <a:endParaRPr b="1" sz="2100">
              <a:solidFill>
                <a:srgbClr val="FFFFFF"/>
              </a:solidFill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●"/>
            </a:pPr>
            <a:r>
              <a:rPr b="1" lang="en" sz="2100">
                <a:solidFill>
                  <a:srgbClr val="FFFFFF"/>
                </a:solidFill>
              </a:rPr>
              <a:t>To be able to analyze a non-stationary TS we need to apply some type of transformation to make it stationary</a:t>
            </a:r>
            <a:endParaRPr b="1" sz="2100">
              <a:solidFill>
                <a:srgbClr val="FFFFFF"/>
              </a:solidFill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b="1" lang="en" sz="2100">
                <a:solidFill>
                  <a:srgbClr val="FFFFFF"/>
                </a:solidFill>
              </a:rPr>
              <a:t>There are two main ways to make such a transformation:</a:t>
            </a:r>
            <a:endParaRPr b="1" sz="2100">
              <a:solidFill>
                <a:srgbClr val="FFFFFF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b="1" lang="en" sz="1800">
                <a:solidFill>
                  <a:srgbClr val="FFFF00"/>
                </a:solidFill>
              </a:rPr>
              <a:t>Differencing</a:t>
            </a:r>
            <a:r>
              <a:rPr b="1" lang="en" sz="1800">
                <a:solidFill>
                  <a:srgbClr val="FFFFFF"/>
                </a:solidFill>
              </a:rPr>
              <a:t>: compute the differences between consecutive observations</a:t>
            </a:r>
            <a:endParaRPr b="1" sz="1800">
              <a:solidFill>
                <a:srgbClr val="FFFFFF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b="1" lang="en" sz="1800">
                <a:solidFill>
                  <a:srgbClr val="FFFF00"/>
                </a:solidFill>
              </a:rPr>
              <a:t>Decomposition</a:t>
            </a:r>
            <a:r>
              <a:rPr b="1" lang="en" sz="1800">
                <a:solidFill>
                  <a:srgbClr val="FFFFFF"/>
                </a:solidFill>
              </a:rPr>
              <a:t>: statistical method that deconstructs a time series into three main components: trend, seasonal and noise</a:t>
            </a:r>
            <a:endParaRPr b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Time-Series models</a:t>
            </a:r>
            <a:endParaRPr/>
          </a:p>
        </p:txBody>
      </p:sp>
      <p:sp>
        <p:nvSpPr>
          <p:cNvPr id="273" name="Google Shape;273;p30"/>
          <p:cNvSpPr txBox="1"/>
          <p:nvPr/>
        </p:nvSpPr>
        <p:spPr>
          <a:xfrm>
            <a:off x="679650" y="1230500"/>
            <a:ext cx="49887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400" u="sng">
                <a:solidFill>
                  <a:srgbClr val="FFFF00"/>
                </a:solidFill>
              </a:rPr>
              <a:t>Non-S</a:t>
            </a:r>
            <a:r>
              <a:rPr b="1" i="0" lang="en" sz="2400" u="sng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tationary Time </a:t>
            </a:r>
            <a:r>
              <a:rPr b="1" lang="en" sz="2400" u="sng">
                <a:solidFill>
                  <a:srgbClr val="FFFF00"/>
                </a:solidFill>
              </a:rPr>
              <a:t>S</a:t>
            </a:r>
            <a:r>
              <a:rPr b="1" i="0" lang="en" sz="2400" u="sng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eries</a:t>
            </a:r>
            <a:endParaRPr b="1" i="0" sz="2400" u="sng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0"/>
          <p:cNvSpPr txBox="1"/>
          <p:nvPr/>
        </p:nvSpPr>
        <p:spPr>
          <a:xfrm>
            <a:off x="686675" y="1712600"/>
            <a:ext cx="7789500" cy="29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00"/>
                </a:solidFill>
              </a:rPr>
              <a:t>Differencing</a:t>
            </a:r>
            <a:r>
              <a:rPr b="1" lang="en" sz="2100">
                <a:solidFill>
                  <a:srgbClr val="FFFFFF"/>
                </a:solidFill>
              </a:rPr>
              <a:t>: compute the differences between consecutive observations</a:t>
            </a:r>
            <a:endParaRPr b="1" sz="2100">
              <a:solidFill>
                <a:srgbClr val="FFFFFF"/>
              </a:solidFill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○"/>
            </a:pPr>
            <a:r>
              <a:rPr b="1" lang="en" sz="2100">
                <a:solidFill>
                  <a:srgbClr val="FFFFFF"/>
                </a:solidFill>
              </a:rPr>
              <a:t>After differencing we have to check if the obtained residuals are able to predict the the next value</a:t>
            </a:r>
            <a:endParaRPr b="1" sz="2100">
              <a:solidFill>
                <a:srgbClr val="FFFFFF"/>
              </a:solidFill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○"/>
            </a:pPr>
            <a:r>
              <a:rPr b="1" lang="en" sz="2100">
                <a:solidFill>
                  <a:srgbClr val="FFFFFF"/>
                </a:solidFill>
              </a:rPr>
              <a:t>The residual has to preserve some autocorrelation</a:t>
            </a:r>
            <a:endParaRPr b="1" sz="2100">
              <a:solidFill>
                <a:srgbClr val="FFFFFF"/>
              </a:solidFill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○"/>
            </a:pPr>
            <a:r>
              <a:rPr b="1" lang="en" sz="2100">
                <a:solidFill>
                  <a:srgbClr val="FFFFFF"/>
                </a:solidFill>
              </a:rPr>
              <a:t>To test this we use the </a:t>
            </a:r>
            <a:r>
              <a:rPr b="1" lang="en" sz="2100">
                <a:solidFill>
                  <a:srgbClr val="FFFF00"/>
                </a:solidFill>
              </a:rPr>
              <a:t>Ljung-Box test</a:t>
            </a:r>
            <a:r>
              <a:rPr b="1" lang="en" sz="2100">
                <a:solidFill>
                  <a:srgbClr val="FFFFFF"/>
                </a:solidFill>
              </a:rPr>
              <a:t> (Box test). If the p-value is significant, the residuals can be used for forecasting. Else, the residuals are random (white noise)</a:t>
            </a:r>
            <a:endParaRPr b="1"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Time-Series models</a:t>
            </a:r>
            <a:endParaRPr/>
          </a:p>
        </p:txBody>
      </p:sp>
      <p:sp>
        <p:nvSpPr>
          <p:cNvPr id="280" name="Google Shape;280;p31"/>
          <p:cNvSpPr txBox="1"/>
          <p:nvPr/>
        </p:nvSpPr>
        <p:spPr>
          <a:xfrm>
            <a:off x="623075" y="1664675"/>
            <a:ext cx="8016000" cy="11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200">
                <a:solidFill>
                  <a:srgbClr val="FFFF00"/>
                </a:solidFill>
              </a:rPr>
              <a:t>Decomposition</a:t>
            </a:r>
            <a:r>
              <a:rPr b="1" lang="en" sz="2200">
                <a:solidFill>
                  <a:srgbClr val="FFFFFF"/>
                </a:solidFill>
              </a:rPr>
              <a:t> of </a:t>
            </a:r>
            <a:r>
              <a:rPr b="1" i="0" lang="en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lang="en" sz="2200">
                <a:solidFill>
                  <a:srgbClr val="FFFFFF"/>
                </a:solidFill>
              </a:rPr>
              <a:t>S</a:t>
            </a:r>
            <a:r>
              <a:rPr b="1" i="0" lang="en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 </a:t>
            </a:r>
            <a:r>
              <a:rPr b="1" lang="en" sz="2100">
                <a:solidFill>
                  <a:schemeClr val="lt1"/>
                </a:solidFill>
              </a:rPr>
              <a:t>statistical method that deconstructs a time series into three main components: trend, seasonal and noise</a:t>
            </a:r>
            <a:endParaRPr b="1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1"/>
          <p:cNvSpPr txBox="1"/>
          <p:nvPr/>
        </p:nvSpPr>
        <p:spPr>
          <a:xfrm>
            <a:off x="413125" y="2740250"/>
            <a:ext cx="4929900" cy="21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n" sz="2000">
                <a:solidFill>
                  <a:srgbClr val="FFFF00"/>
                </a:solidFill>
              </a:rPr>
              <a:t>Seasonality</a:t>
            </a:r>
            <a:r>
              <a:rPr b="1" lang="en" sz="2000">
                <a:solidFill>
                  <a:schemeClr val="lt1"/>
                </a:solidFill>
              </a:rPr>
              <a:t>: variations occurring at regular time periods  </a:t>
            </a:r>
            <a:endParaRPr b="1" sz="2000">
              <a:solidFill>
                <a:schemeClr val="lt1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b="1" i="0" lang="en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Trend</a:t>
            </a:r>
            <a:r>
              <a:rPr b="1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main direction of the time series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b="1" lang="en" sz="2000">
                <a:solidFill>
                  <a:srgbClr val="FFFF00"/>
                </a:solidFill>
              </a:rPr>
              <a:t>Noise</a:t>
            </a:r>
            <a:r>
              <a:rPr b="1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changes on short irregular time periods (random noise)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2" name="Google Shape;282;p31"/>
          <p:cNvGrpSpPr/>
          <p:nvPr/>
        </p:nvGrpSpPr>
        <p:grpSpPr>
          <a:xfrm>
            <a:off x="5450116" y="2523958"/>
            <a:ext cx="3105434" cy="2253246"/>
            <a:chOff x="4271625" y="1563600"/>
            <a:chExt cx="4761475" cy="3074425"/>
          </a:xfrm>
        </p:grpSpPr>
        <p:pic>
          <p:nvPicPr>
            <p:cNvPr id="283" name="Google Shape;283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71625" y="1563600"/>
              <a:ext cx="4761475" cy="3074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Google Shape;284;p31"/>
            <p:cNvSpPr txBox="1"/>
            <p:nvPr/>
          </p:nvSpPr>
          <p:spPr>
            <a:xfrm rot="-5400000">
              <a:off x="4083975" y="1803750"/>
              <a:ext cx="659400" cy="28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 b="1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1"/>
            <p:cNvSpPr txBox="1"/>
            <p:nvPr/>
          </p:nvSpPr>
          <p:spPr>
            <a:xfrm rot="-5400000">
              <a:off x="3957075" y="2529550"/>
              <a:ext cx="913200" cy="28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Season</a:t>
              </a:r>
              <a:endParaRPr b="1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1"/>
            <p:cNvSpPr txBox="1"/>
            <p:nvPr/>
          </p:nvSpPr>
          <p:spPr>
            <a:xfrm rot="-5400000">
              <a:off x="4083975" y="3251550"/>
              <a:ext cx="659400" cy="28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Trend</a:t>
              </a:r>
              <a:endParaRPr b="1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1"/>
            <p:cNvSpPr txBox="1"/>
            <p:nvPr/>
          </p:nvSpPr>
          <p:spPr>
            <a:xfrm rot="-5400000">
              <a:off x="4083975" y="3937350"/>
              <a:ext cx="659400" cy="28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Noise</a:t>
              </a:r>
              <a:endParaRPr b="1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8" name="Google Shape;288;p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01050" y="3657600"/>
              <a:ext cx="4432050" cy="8505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9" name="Google Shape;289;p31"/>
          <p:cNvSpPr txBox="1"/>
          <p:nvPr/>
        </p:nvSpPr>
        <p:spPr>
          <a:xfrm>
            <a:off x="679650" y="1154300"/>
            <a:ext cx="49887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400" u="sng">
                <a:solidFill>
                  <a:srgbClr val="FFFF00"/>
                </a:solidFill>
              </a:rPr>
              <a:t>Non-S</a:t>
            </a:r>
            <a:r>
              <a:rPr b="1" i="0" lang="en" sz="2400" u="sng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tationary Time </a:t>
            </a:r>
            <a:r>
              <a:rPr b="1" lang="en" sz="2400" u="sng">
                <a:solidFill>
                  <a:srgbClr val="FFFF00"/>
                </a:solidFill>
              </a:rPr>
              <a:t>S</a:t>
            </a:r>
            <a:r>
              <a:rPr b="1" i="0" lang="en" sz="2400" u="sng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eries</a:t>
            </a:r>
            <a:endParaRPr b="1" i="0" sz="2400" u="sng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Scienc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