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pectral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pectralExtraBold-boldItalic.fntdata"/><Relationship Id="rId27" Type="http://schemas.openxmlformats.org/officeDocument/2006/relationships/font" Target="fonts/Spectral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7cb2042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97cb2042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7cb2042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7cb2042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7cb2042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97cb204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97cb204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97cb204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97cb2042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97cb2042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97cb2042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97cb2042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e48aee4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e48aee4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e48aee4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e48aee4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97cb2042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97cb2042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97cb204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97cb204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4b369c9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4b369c9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97cb2042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97cb2042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97cb2042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97cb2042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7cb204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7cb204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97cb2042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97cb204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7cb204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7cb204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7cb2042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7cb2042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97cb204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97cb204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97cb204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97cb204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97cb2042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97cb2042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 1">
  <p:cSld name="SECTION_HEADER_1_1_1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321377" y="1216858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/>
          </a:p>
        </p:txBody>
      </p:sp>
      <p:sp>
        <p:nvSpPr>
          <p:cNvPr id="192" name="Google Shape;192;p22"/>
          <p:cNvSpPr/>
          <p:nvPr/>
        </p:nvSpPr>
        <p:spPr>
          <a:xfrm>
            <a:off x="6400403" y="3674087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ד'ר תומס קרפטי</a:t>
            </a:r>
            <a:b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karpati@it4biotech.com</a:t>
            </a:r>
            <a:endParaRPr b="0"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265" y="2483928"/>
            <a:ext cx="1441956" cy="896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type="title"/>
          </p:nvPr>
        </p:nvSpPr>
        <p:spPr>
          <a:xfrm>
            <a:off x="6397575" y="1293775"/>
            <a:ext cx="24450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bg>
      <p:bgPr>
        <a:solidFill>
          <a:srgbClr val="1C458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3">
  <p:cSld name="SECTION_HEADER_3">
    <p:bg>
      <p:bgPr>
        <a:solidFill>
          <a:srgbClr val="1C458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4">
  <p:cSld name="SECTION_HEADER_4">
    <p:bg>
      <p:bgPr>
        <a:solidFill>
          <a:srgbClr val="1C4587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371200" y="1768550"/>
            <a:ext cx="37035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F497D"/>
                </a:solidFill>
              </a:rPr>
              <a:t>Neural Networks II</a:t>
            </a:r>
            <a:endParaRPr b="1" sz="3600">
              <a:solidFill>
                <a:srgbClr val="1F497D"/>
              </a:solidFill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442674" y="3521675"/>
            <a:ext cx="3554700" cy="103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1F497D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1F497D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1F497D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737675" y="1413000"/>
            <a:ext cx="78402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Flatten</a:t>
            </a:r>
            <a:r>
              <a:rPr b="1" lang="en" sz="2400" u="sng">
                <a:solidFill>
                  <a:srgbClr val="FFFF00"/>
                </a:solidFill>
              </a:rPr>
              <a:t>:</a:t>
            </a:r>
            <a:r>
              <a:rPr lang="en" sz="2400">
                <a:solidFill>
                  <a:srgbClr val="FFFFFF"/>
                </a:solidFill>
              </a:rPr>
              <a:t> The reshape layer reshapes input to a new shape. The number of dimensions however  must remain the same.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layer.flatten(),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 [ [ 1, 4, 8 ],  [ 6, 3, 5 ], [ 8. 6. 7 ] ] ] )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&gt; 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[ 1, 4, 8, 6, 3, 5, 8. 6. 7 ] 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5" name="Google Shape;285;p3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/>
        </p:nvSpPr>
        <p:spPr>
          <a:xfrm>
            <a:off x="762375" y="1336800"/>
            <a:ext cx="75729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RepeatVector</a:t>
            </a:r>
            <a:r>
              <a:rPr lang="en" sz="2400">
                <a:solidFill>
                  <a:srgbClr val="FFFFFF"/>
                </a:solidFill>
              </a:rPr>
              <a:t>: repeat an input vector many times.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layer.RepeatVector(2), [ [ 1, 6 ] ] )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&gt; [ [ [ 1, 6 ], [ 1, 6 ] ] 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1" name="Google Shape;291;p3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sp>
        <p:nvSpPr>
          <p:cNvPr id="297" name="Google Shape;297;p37"/>
          <p:cNvSpPr txBox="1"/>
          <p:nvPr/>
        </p:nvSpPr>
        <p:spPr>
          <a:xfrm>
            <a:off x="718150" y="1565400"/>
            <a:ext cx="78432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Normalization layer</a:t>
            </a:r>
            <a:r>
              <a:rPr lang="en" sz="2400">
                <a:solidFill>
                  <a:srgbClr val="FFFF00"/>
                </a:solidFill>
              </a:rPr>
              <a:t>:</a:t>
            </a:r>
            <a:r>
              <a:rPr lang="en" sz="2400">
                <a:solidFill>
                  <a:srgbClr val="FFFFFF"/>
                </a:solidFill>
              </a:rPr>
              <a:t> Scale the input so that the output has near to a zero mean and unit standard deviation, to allow for faster and more resilient training.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/>
        </p:nvSpPr>
        <p:spPr>
          <a:xfrm>
            <a:off x="489550" y="1349525"/>
            <a:ext cx="8199300" cy="28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Merge</a:t>
            </a:r>
            <a:r>
              <a:rPr b="1" lang="en" sz="2400" u="sng">
                <a:solidFill>
                  <a:srgbClr val="FFFF00"/>
                </a:solidFill>
              </a:rPr>
              <a:t>: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Merges the output of multiple layers. This is used when a graph model needs to recombine branches into a single trunk, or when multiple models need to be combined into one. The following strategies are supported: sum, mul, concat, ave, dot.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sp>
        <p:nvSpPr>
          <p:cNvPr id="309" name="Google Shape;309;p39"/>
          <p:cNvSpPr txBox="1"/>
          <p:nvPr/>
        </p:nvSpPr>
        <p:spPr>
          <a:xfrm>
            <a:off x="565750" y="1260600"/>
            <a:ext cx="8079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Convolutional laye</a:t>
            </a:r>
            <a:r>
              <a:rPr lang="en" sz="2400">
                <a:solidFill>
                  <a:srgbClr val="FFFF00"/>
                </a:solidFill>
              </a:rPr>
              <a:t>r</a:t>
            </a:r>
            <a:r>
              <a:rPr lang="en" sz="2400">
                <a:solidFill>
                  <a:srgbClr val="FFFFFF"/>
                </a:solidFill>
              </a:rPr>
              <a:t>: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linear operation using a subset of the weights of a dense layer.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base of this type of layer is the application of filters on the data that will try to trap some specific patterns.  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Generally followed by a non-linear activation function.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/>
        </p:nvSpPr>
        <p:spPr>
          <a:xfrm>
            <a:off x="737675" y="1336800"/>
            <a:ext cx="78300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FF00"/>
                </a:solidFill>
              </a:rPr>
              <a:t>Output Layer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Output types: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Regression (linear)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Binary classification (sigmoid/tanh/step)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Multiclass (softmax)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Multilabel (softmax)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Classification + binding-boxes (images) (softmax)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5" name="Google Shape;315;p4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/>
        </p:nvSpPr>
        <p:spPr>
          <a:xfrm>
            <a:off x="737675" y="1336800"/>
            <a:ext cx="78300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rgbClr val="FFFFFF"/>
                </a:solidFill>
              </a:rPr>
              <a:t>Input Layer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rgbClr val="FFFFFF"/>
                </a:solidFill>
              </a:rPr>
              <a:t>Hidden Layers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rgbClr val="FFFFFF"/>
                </a:solidFill>
              </a:rPr>
              <a:t>	Dense Layers (Full-connected Layers)	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rgbClr val="FFFFFF"/>
                </a:solidFill>
              </a:rPr>
              <a:t>	Activation Layer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rgbClr val="FFFFFF"/>
                </a:solidFill>
              </a:rPr>
              <a:t>Output Layer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</p:txBody>
      </p:sp>
      <p:sp>
        <p:nvSpPr>
          <p:cNvPr id="321" name="Google Shape;321;p4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871" y="1687046"/>
            <a:ext cx="2796675" cy="25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/>
        </p:nvSpPr>
        <p:spPr>
          <a:xfrm>
            <a:off x="737675" y="1336800"/>
            <a:ext cx="78300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Modifier Layers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	Dropout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	Pooling Layer (MaxPool, MeanPool, SumPool, etc)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	Masking Layer (if all x in group &gt; i, substitute with 0) 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	Permute Layer ([a,b] [c,d] -&gt; [a,c] [b,d]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	Flatten Layer (m x n -&gt; 1 x mn)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	Reshape Layer (1 x mn -&gt; m x n)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	RepeatVector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	Normalization Layer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 		Merge Layer (join using concat, ave, sum, mul, dot, etc)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		Convolutional Layer (filters)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</p:txBody>
      </p:sp>
      <p:sp>
        <p:nvSpPr>
          <p:cNvPr id="328" name="Google Shape;328;p4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/>
        </p:nvSpPr>
        <p:spPr>
          <a:xfrm>
            <a:off x="838575" y="1184400"/>
            <a:ext cx="77976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Neural Network Hyperparameters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Gradient Descent Hyperparameters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Learning rate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Loss function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batch Size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Number of Training Iterations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Momentum (Momentum takes past gradients into account to smooth out the steps of gradient descent. It can be applied with batch gradient descent, mini-batch gradient descent or stochastic gradient descent)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34" name="Google Shape;334;p4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/>
        </p:nvSpPr>
        <p:spPr>
          <a:xfrm>
            <a:off x="1448175" y="1260600"/>
            <a:ext cx="64830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Neural Network Hyperparameters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Model Hyperparameters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Number of Hidden Units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Activation Sparsity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Nonlinearity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Weight Initialization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Random Seeds and Model Averaging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Preprocessing Input Data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sp>
        <p:nvSpPr>
          <p:cNvPr id="236" name="Google Shape;236;p27"/>
          <p:cNvSpPr txBox="1"/>
          <p:nvPr/>
        </p:nvSpPr>
        <p:spPr>
          <a:xfrm>
            <a:off x="737675" y="1108200"/>
            <a:ext cx="76428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FF00"/>
                </a:solidFill>
              </a:rPr>
              <a:t>Input layer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Data dimensions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1D:  Iris, mtcars, titanic, etc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2D: gray-scale images (19x19, 256x128, 1024x1024, etc)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3D: colored images - RGB (19x19x3, 256x128x3, etc)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Multiple: CT/MRI data, videos, etc (256x256x3x30)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Data normalization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z-score normalization:  ( xi - mean(X) ) / sd(X)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min-max scaling: ( xi - min(X) ) / (max(X) - min(X))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/>
        </p:nvSpPr>
        <p:spPr>
          <a:xfrm>
            <a:off x="1219575" y="1336800"/>
            <a:ext cx="71934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Hyperparameter optimization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Grid Search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Random Search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Hand-tuning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6" name="Google Shape;346;p4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1752975" y="1154450"/>
            <a:ext cx="64188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NN Architectures 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Perceptrons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Convolutional Neural Networks (ConvNet)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Recurrent Neural Networks (RNN)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Long / Short Term Memory (LSTM)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 Gated Recurrent Unit (GRU)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Hopfield Network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Restricted Boltzmann Machine (RBM)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Deep Belief Networks (DBN)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Autoencoders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Generative Adversarial Network (GAN)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2" name="Google Shape;352;p4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sp>
        <p:nvSpPr>
          <p:cNvPr id="242" name="Google Shape;242;p28"/>
          <p:cNvSpPr txBox="1"/>
          <p:nvPr/>
        </p:nvSpPr>
        <p:spPr>
          <a:xfrm>
            <a:off x="648925" y="1260600"/>
            <a:ext cx="83901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FF00"/>
                </a:solidFill>
              </a:rPr>
              <a:t>Hidden Layers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Dense layer</a:t>
            </a:r>
            <a:r>
              <a:rPr lang="en" sz="2400">
                <a:solidFill>
                  <a:srgbClr val="FFFFFF"/>
                </a:solidFill>
              </a:rPr>
              <a:t>: also known as “fully-connected” layer, is a linear operation in which every input is connected to every output by a weight (so there are n_inputs * n_outputs weights). Generally followed by a non-linear activation function.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sp>
        <p:nvSpPr>
          <p:cNvPr id="248" name="Google Shape;248;p29"/>
          <p:cNvSpPr txBox="1"/>
          <p:nvPr/>
        </p:nvSpPr>
        <p:spPr>
          <a:xfrm>
            <a:off x="641950" y="1337000"/>
            <a:ext cx="3533100" cy="3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Activation</a:t>
            </a:r>
            <a:r>
              <a:rPr b="1" lang="en" sz="2400" u="sng">
                <a:solidFill>
                  <a:srgbClr val="FFFF00"/>
                </a:solidFill>
              </a:rPr>
              <a:t> layer</a:t>
            </a:r>
            <a:r>
              <a:rPr lang="en" sz="2400">
                <a:solidFill>
                  <a:srgbClr val="FFFFFF"/>
                </a:solidFill>
              </a:rPr>
              <a:t>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Function to apply after dense layer. This could be defined as a parameter inside a dense layer. The most common are: sigmoid, tanh and relu.  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600" y="125388"/>
            <a:ext cx="6279926" cy="489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sp>
        <p:nvSpPr>
          <p:cNvPr id="255" name="Google Shape;255;p30"/>
          <p:cNvSpPr txBox="1"/>
          <p:nvPr/>
        </p:nvSpPr>
        <p:spPr>
          <a:xfrm>
            <a:off x="533975" y="1184400"/>
            <a:ext cx="80169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FF00"/>
                </a:solidFill>
              </a:rPr>
              <a:t>Dropout</a:t>
            </a:r>
            <a:r>
              <a:rPr lang="en" sz="2000">
                <a:solidFill>
                  <a:srgbClr val="FFFFFF"/>
                </a:solidFill>
              </a:rPr>
              <a:t>: at each pass silence some of the inputs.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Common values for dropout are between 20-30%. This can be used with any type of previous layers.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dropout node is selected randomly.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On training the input is not used, but in test it is given a constant weight (commonly 0.5).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It is recommended to begin training the data without dropout, and when an optimal layer is obtained, then dropout is introduced.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main goal of dropout is to prevent overfitting.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This cause the following layers to adapt to the situation by changing the weights to compensate for the lack of some inputs. 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sp>
        <p:nvSpPr>
          <p:cNvPr id="261" name="Google Shape;261;p31"/>
          <p:cNvSpPr txBox="1"/>
          <p:nvPr/>
        </p:nvSpPr>
        <p:spPr>
          <a:xfrm>
            <a:off x="775675" y="1108200"/>
            <a:ext cx="78333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Pooling layer</a:t>
            </a:r>
            <a:r>
              <a:rPr lang="en" sz="2400">
                <a:solidFill>
                  <a:srgbClr val="FFFF00"/>
                </a:solidFill>
              </a:rPr>
              <a:t>:</a:t>
            </a:r>
            <a:r>
              <a:rPr lang="en" sz="2400">
                <a:solidFill>
                  <a:srgbClr val="FFFFFF"/>
                </a:solidFill>
              </a:rPr>
              <a:t> Replace each patch in the input with a single output, which is the maximum (can also be average) of the input patch.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layer.MaxPooling2D(pool_size=(2, 2),( [ 1, 4, 8, 6 ],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[ 6, 3, 5, 4 ],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[ 8. 6. 7, 1 ],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[ 3, 1, 1 ,1 ]) )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&gt;   [ 6, 8 ], 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[ 8, 7 ]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sp>
        <p:nvSpPr>
          <p:cNvPr id="267" name="Google Shape;267;p32"/>
          <p:cNvSpPr txBox="1"/>
          <p:nvPr/>
        </p:nvSpPr>
        <p:spPr>
          <a:xfrm>
            <a:off x="648725" y="1108200"/>
            <a:ext cx="8054400" cy="3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Masking</a:t>
            </a:r>
            <a:r>
              <a:rPr lang="en" sz="2400">
                <a:solidFill>
                  <a:srgbClr val="FFFFFF"/>
                </a:solidFill>
              </a:rPr>
              <a:t>: A masking layer has to be composed 3 dimensional input tensor with the shape: (samples, timesteps, features)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masking is activated when all the three dimension on the input has a value over the masking value (default=0). The result of masking is that the input will be set all to zero.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layer.mask( [ 1, 4, 8 ], [ 6, 3, 5 ], [ 8. 6. 7 ], mask_value=5)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&gt;   [ 1, 4, 8 ],  [ 6, 3, 5 ], [0. 0. 0 ]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/>
        </p:nvSpPr>
        <p:spPr>
          <a:xfrm>
            <a:off x="763125" y="1489200"/>
            <a:ext cx="7472700" cy="29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Reshape: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The reshape layer reshapes input to a new shape. The number of dimensions however  must remain the same.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layer.reshape( dims=(3,-1), [ [ 1, 4, 8, 6, 3, 5, 8. 6. 7 ] ])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&gt; [ [ [ 1, 4, 8 ],  [ 6, 3, 5 ], [ 8. 6. 7 ] ] 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/>
        </p:nvSpPr>
        <p:spPr>
          <a:xfrm>
            <a:off x="966275" y="1489200"/>
            <a:ext cx="73509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Permute</a:t>
            </a:r>
            <a:r>
              <a:rPr lang="en" sz="2400">
                <a:solidFill>
                  <a:srgbClr val="FFFFFF"/>
                </a:solidFill>
              </a:rPr>
              <a:t>: this layer transformation rearrange the dimensions of the inputting previous layer.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layer.permute( dims=(2, 1), [ [ 1, 4, 8 ], [ 6, 3, 5 ] ])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&gt; [ [ [ 1, 6 ],  [ 4, 3 ], [ 8, 5 ] ] 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9" name="Google Shape;279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