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oRfWHfdIbpxQGpOgScoKLyly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6D4D7D-2020-44EC-B090-779111F77D4E}">
  <a:tblStyle styleId="{676D4D7D-2020-44EC-B090-779111F77D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09ae93c8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b09ae93c8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*Need update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Title might change</a:t>
            </a:r>
            <a:endParaRPr/>
          </a:p>
        </p:txBody>
      </p:sp>
      <p:sp>
        <p:nvSpPr>
          <p:cNvPr id="43" name="Google Shape;43;gb09ae93c8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6ea848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Yue will add dashboard and worksheet to here - Yue</a:t>
            </a:r>
            <a:endParaRPr/>
          </a:p>
        </p:txBody>
      </p:sp>
      <p:sp>
        <p:nvSpPr>
          <p:cNvPr id="210" name="Google Shape;210;gb06ea848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0ae5eab4d_1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0ae5eab4d_1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06ea848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Yue will add dashboard and worksheet to here - Yue</a:t>
            </a:r>
            <a:endParaRPr/>
          </a:p>
        </p:txBody>
      </p:sp>
      <p:sp>
        <p:nvSpPr>
          <p:cNvPr id="224" name="Google Shape;224;gb06ea848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06ea848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Yue will add dashboard and worksheet to here - Yue</a:t>
            </a:r>
            <a:endParaRPr/>
          </a:p>
        </p:txBody>
      </p:sp>
      <p:sp>
        <p:nvSpPr>
          <p:cNvPr id="230" name="Google Shape;230;gb06ea848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09ae93c82_2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b09ae93c82_2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b09ae93c82_2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09ae93c82_2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b09ae93c82_2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b09ae93c82_2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0ae5eab4d_1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b0ae5eab4d_1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A,B,D,I column (All 11 groups)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09ae93c82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b09ae93c82_2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Copied page 11</a:t>
            </a:r>
            <a:endParaRPr/>
          </a:p>
        </p:txBody>
      </p:sp>
      <p:sp>
        <p:nvSpPr>
          <p:cNvPr id="291" name="Google Shape;291;gb09ae93c82_2_2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0ae5eab4d_1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b0ae5eab4d_1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0ae5eab4d_1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ae5eab4d_1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b0ae5eab4d_1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Fancy, wording,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9ae93c82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b09ae93c8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*Division assigned(Data, Business)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Smaller logo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09ae93c82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Impact, function 公式</a:t>
            </a:r>
            <a:endParaRPr/>
          </a:p>
        </p:txBody>
      </p:sp>
      <p:sp>
        <p:nvSpPr>
          <p:cNvPr id="338" name="Google Shape;338;gb09ae93c82_2_19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09ae93c82_2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b09ae93c82_2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b09ae93c82_2_5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09ae93c82_2_5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b09ae93c82_2_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b09ae93c82_2_5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09ae93c82_2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b09ae93c82_2_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b09ae93c82_2_5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0ae5eab4d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Impact, function 公式</a:t>
            </a:r>
            <a:endParaRPr/>
          </a:p>
        </p:txBody>
      </p:sp>
      <p:sp>
        <p:nvSpPr>
          <p:cNvPr id="386" name="Google Shape;386;gb0ae5eab4d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0ae5eab4d_1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Impact, function 公式</a:t>
            </a:r>
            <a:endParaRPr/>
          </a:p>
        </p:txBody>
      </p:sp>
      <p:sp>
        <p:nvSpPr>
          <p:cNvPr id="392" name="Google Shape;392;gb0ae5eab4d_1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0ae5eab4d_1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Impact, function 公式</a:t>
            </a:r>
            <a:endParaRPr/>
          </a:p>
        </p:txBody>
      </p:sp>
      <p:sp>
        <p:nvSpPr>
          <p:cNvPr id="398" name="Google Shape;398;gb0ae5eab4d_1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0ae5eab4d_1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Impact, function 公式</a:t>
            </a:r>
            <a:endParaRPr/>
          </a:p>
        </p:txBody>
      </p:sp>
      <p:sp>
        <p:nvSpPr>
          <p:cNvPr id="404" name="Google Shape;404;gb0ae5eab4d_1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9ae93c82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b09ae93c82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b09ae93c82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9ae93c82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b09ae93c82_2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b09ae93c82_2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9ae93c82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09ae93c82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*need to change specified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Shorter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b09ae93c82_2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9ae93c82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b09ae93c82_2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Period need to update (shorter)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Highlight current stage</a:t>
            </a:r>
            <a:endParaRPr/>
          </a:p>
        </p:txBody>
      </p:sp>
      <p:sp>
        <p:nvSpPr>
          <p:cNvPr id="141" name="Google Shape;141;gb09ae93c82_2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9ae93c82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b09ae93c82_2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*Title might need to change (data analytics &amp; result ?)</a:t>
            </a:r>
            <a:endParaRPr/>
          </a:p>
        </p:txBody>
      </p:sp>
      <p:sp>
        <p:nvSpPr>
          <p:cNvPr id="177" name="Google Shape;177;gb09ae93c82_2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9ae93c8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b09ae93c8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Process of data processing - Kejia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ae5eab4d_1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b0ae5eab4d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A,B,D,I column (All 11 groups)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showMasterSp="0">
  <p:cSld name="仅标题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-2">
  <p:cSld name="1_Blank-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0ae5eab4d_6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自定义版式">
  <p:cSld name="5_自定义版式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>
            <p:ph idx="2" type="pic"/>
          </p:nvPr>
        </p:nvSpPr>
        <p:spPr>
          <a:xfrm>
            <a:off x="3263332" y="1502795"/>
            <a:ext cx="26817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自定义版式">
  <p:cSld name="6_自定义版式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0ae5eab4d_6_7"/>
          <p:cNvSpPr/>
          <p:nvPr>
            <p:ph idx="2" type="pic"/>
          </p:nvPr>
        </p:nvSpPr>
        <p:spPr>
          <a:xfrm>
            <a:off x="4692788" y="1202367"/>
            <a:ext cx="19038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0ae5eab4d_6_7"/>
          <p:cNvSpPr/>
          <p:nvPr>
            <p:ph idx="3" type="pic"/>
          </p:nvPr>
        </p:nvSpPr>
        <p:spPr>
          <a:xfrm>
            <a:off x="4687230" y="2860056"/>
            <a:ext cx="38007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0ae5eab4d_6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自定义版式">
  <p:cSld name="9_自定义版式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0ae5eab4d_6_10"/>
          <p:cNvSpPr/>
          <p:nvPr>
            <p:ph idx="2" type="pic"/>
          </p:nvPr>
        </p:nvSpPr>
        <p:spPr>
          <a:xfrm>
            <a:off x="535781" y="1626248"/>
            <a:ext cx="29016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0ae5eab4d_6_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自定义版式">
  <p:cSld name="3_自定义版式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0ae5eab4d_6_12"/>
          <p:cNvSpPr/>
          <p:nvPr>
            <p:ph idx="2" type="pic"/>
          </p:nvPr>
        </p:nvSpPr>
        <p:spPr>
          <a:xfrm>
            <a:off x="1365183" y="1406896"/>
            <a:ext cx="2871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0ae5eab4d_6_12"/>
          <p:cNvSpPr/>
          <p:nvPr>
            <p:ph idx="3" type="pic"/>
          </p:nvPr>
        </p:nvSpPr>
        <p:spPr>
          <a:xfrm>
            <a:off x="5073173" y="1406896"/>
            <a:ext cx="2871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0ae5eab4d_6_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b0ae5eab4d_6_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gb0ae5eab4d_6_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/>
          <p:cNvPicPr preferRelativeResize="0"/>
          <p:nvPr/>
        </p:nvPicPr>
        <p:blipFill rotWithShape="1">
          <a:blip r:embed="rId1">
            <a:alphaModFix/>
          </a:blip>
          <a:srcRect b="0" l="0" r="43119" t="73122"/>
          <a:stretch/>
        </p:blipFill>
        <p:spPr>
          <a:xfrm flipH="1" rot="5400000">
            <a:off x="-496108" y="496109"/>
            <a:ext cx="2374702" cy="138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1"/>
          <p:cNvPicPr preferRelativeResize="0"/>
          <p:nvPr/>
        </p:nvPicPr>
        <p:blipFill rotWithShape="1">
          <a:blip r:embed="rId1">
            <a:alphaModFix/>
          </a:blip>
          <a:srcRect b="0" l="0" r="43119" t="73122"/>
          <a:stretch/>
        </p:blipFill>
        <p:spPr>
          <a:xfrm flipH="1" rot="-5400000">
            <a:off x="7265407" y="3264906"/>
            <a:ext cx="2374702" cy="13824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1"/>
          <p:cNvSpPr txBox="1"/>
          <p:nvPr/>
        </p:nvSpPr>
        <p:spPr>
          <a:xfrm>
            <a:off x="3238500" y="2228850"/>
            <a:ext cx="26670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b="0" i="0" lang="en" sz="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Relationship Id="rId5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presentation/d/17eL3rL4SZxrDjqWSzM07-_Orcuaf66hPWyizzLAbugQ/edit?usp=sharing" TargetMode="External"/><Relationship Id="rId4" Type="http://schemas.openxmlformats.org/officeDocument/2006/relationships/hyperlink" Target="https://www.r-bloggers.com/2019/07/customer-segmentation-using-rfm-analysi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09ae93c82_2_0"/>
          <p:cNvSpPr/>
          <p:nvPr/>
        </p:nvSpPr>
        <p:spPr>
          <a:xfrm>
            <a:off x="0" y="-2237"/>
            <a:ext cx="4085774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381000" rotWithShape="0" algn="l" dist="1905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b09ae93c82_2_0"/>
          <p:cNvSpPr/>
          <p:nvPr/>
        </p:nvSpPr>
        <p:spPr>
          <a:xfrm>
            <a:off x="0" y="-2237"/>
            <a:ext cx="3626427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b09ae93c82_2_0"/>
          <p:cNvSpPr/>
          <p:nvPr/>
        </p:nvSpPr>
        <p:spPr>
          <a:xfrm>
            <a:off x="0" y="12651"/>
            <a:ext cx="8318506" cy="3302646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381000" rotWithShape="0" algn="tl" dir="27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b09ae93c82_2_0"/>
          <p:cNvSpPr/>
          <p:nvPr/>
        </p:nvSpPr>
        <p:spPr>
          <a:xfrm>
            <a:off x="0" y="0"/>
            <a:ext cx="8318506" cy="2847109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b09ae93c82_2_0"/>
          <p:cNvSpPr txBox="1"/>
          <p:nvPr/>
        </p:nvSpPr>
        <p:spPr>
          <a:xfrm>
            <a:off x="2469175" y="2280900"/>
            <a:ext cx="6674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B5042B"/>
                </a:solidFill>
                <a:latin typeface="Arial"/>
                <a:ea typeface="Arial"/>
                <a:cs typeface="Arial"/>
                <a:sym typeface="Arial"/>
              </a:rPr>
              <a:t>Recommendation Engine Improvements</a:t>
            </a:r>
            <a:endParaRPr b="1" i="0" sz="2700" u="none" cap="none" strike="noStrike">
              <a:solidFill>
                <a:srgbClr val="B5042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b09ae93c82_2_0"/>
          <p:cNvSpPr txBox="1"/>
          <p:nvPr/>
        </p:nvSpPr>
        <p:spPr>
          <a:xfrm>
            <a:off x="3746257" y="3315293"/>
            <a:ext cx="330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GUGU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b09ae93c82_2_0"/>
          <p:cNvSpPr txBox="1"/>
          <p:nvPr/>
        </p:nvSpPr>
        <p:spPr>
          <a:xfrm>
            <a:off x="3746250" y="3445476"/>
            <a:ext cx="46992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b09ae93c82_2_0"/>
          <p:cNvSpPr txBox="1"/>
          <p:nvPr/>
        </p:nvSpPr>
        <p:spPr>
          <a:xfrm>
            <a:off x="3736600" y="3740350"/>
            <a:ext cx="138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Noto Sans Symbols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Xianqian(Sarah) Yang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Kejia Ran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Minchuan(Miko) Liu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b09ae93c82_2_0"/>
          <p:cNvSpPr/>
          <p:nvPr/>
        </p:nvSpPr>
        <p:spPr>
          <a:xfrm>
            <a:off x="-1" y="12651"/>
            <a:ext cx="8318506" cy="2847109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8FA2">
                  <a:alpha val="21176"/>
                </a:srgbClr>
              </a:gs>
              <a:gs pos="100000">
                <a:srgbClr val="B5042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b09ae93c82_2_0"/>
          <p:cNvSpPr txBox="1"/>
          <p:nvPr/>
        </p:nvSpPr>
        <p:spPr>
          <a:xfrm>
            <a:off x="5073100" y="3740350"/>
            <a:ext cx="1643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Noto Sans Symbols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Biao Zhang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Yuanyang(Jerry) Chang 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Yue Sun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b09ae93c82_2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6ea848bf_0_7"/>
          <p:cNvSpPr txBox="1"/>
          <p:nvPr/>
        </p:nvSpPr>
        <p:spPr>
          <a:xfrm>
            <a:off x="2473600" y="387925"/>
            <a:ext cx="4421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b06ea848b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175" y="1328700"/>
            <a:ext cx="4201815" cy="273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b06ea848bf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b06ea848b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175" y="1301050"/>
            <a:ext cx="4201825" cy="276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ae5eab4d_19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gb0ae5eab4d_19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175" y="0"/>
            <a:ext cx="65025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b06ea848b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700" y="0"/>
            <a:ext cx="67094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b06ea848bf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b06ea848bf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575" y="111850"/>
            <a:ext cx="6814850" cy="50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b06ea848bf_0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gb09ae93c82_2_199"/>
          <p:cNvGrpSpPr/>
          <p:nvPr/>
        </p:nvGrpSpPr>
        <p:grpSpPr>
          <a:xfrm>
            <a:off x="4397174" y="2990225"/>
            <a:ext cx="4135950" cy="1061500"/>
            <a:chOff x="6170277" y="2999847"/>
            <a:chExt cx="5514600" cy="1415333"/>
          </a:xfrm>
        </p:grpSpPr>
        <p:sp>
          <p:nvSpPr>
            <p:cNvPr id="240" name="Google Shape;240;gb09ae93c82_2_199"/>
            <p:cNvSpPr txBox="1"/>
            <p:nvPr/>
          </p:nvSpPr>
          <p:spPr>
            <a:xfrm>
              <a:off x="6170277" y="2999847"/>
              <a:ext cx="5514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" sz="3300" u="none" cap="none" strike="noStrike">
                  <a:solidFill>
                    <a:srgbClr val="B5042B"/>
                  </a:solidFill>
                  <a:latin typeface="Arial"/>
                  <a:ea typeface="Arial"/>
                  <a:cs typeface="Arial"/>
                  <a:sym typeface="Arial"/>
                </a:rPr>
                <a:t>Marketing Plan</a:t>
              </a:r>
              <a:endParaRPr b="1" i="0" sz="3300" u="none" cap="none" strike="noStrike">
                <a:solidFill>
                  <a:srgbClr val="B5042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b09ae93c82_2_199"/>
            <p:cNvSpPr txBox="1"/>
            <p:nvPr/>
          </p:nvSpPr>
          <p:spPr>
            <a:xfrm>
              <a:off x="6200261" y="3670207"/>
              <a:ext cx="548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gb09ae93c82_2_199"/>
            <p:cNvCxnSpPr/>
            <p:nvPr/>
          </p:nvCxnSpPr>
          <p:spPr>
            <a:xfrm>
              <a:off x="6304418" y="4415180"/>
              <a:ext cx="914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3" name="Google Shape;243;gb09ae93c82_2_199"/>
          <p:cNvSpPr/>
          <p:nvPr/>
        </p:nvSpPr>
        <p:spPr>
          <a:xfrm>
            <a:off x="0" y="-2237"/>
            <a:ext cx="4085774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l" dist="1905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09ae93c82_2_199"/>
          <p:cNvSpPr/>
          <p:nvPr/>
        </p:nvSpPr>
        <p:spPr>
          <a:xfrm>
            <a:off x="0" y="-2237"/>
            <a:ext cx="3626427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b09ae93c82_2_199"/>
          <p:cNvSpPr/>
          <p:nvPr/>
        </p:nvSpPr>
        <p:spPr>
          <a:xfrm>
            <a:off x="0" y="12651"/>
            <a:ext cx="8318506" cy="3302646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tl" dir="27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b09ae93c82_2_199"/>
          <p:cNvSpPr txBox="1"/>
          <p:nvPr/>
        </p:nvSpPr>
        <p:spPr>
          <a:xfrm>
            <a:off x="4434113" y="2625359"/>
            <a:ext cx="125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b09ae93c82_2_1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gb09ae93c82_2_236"/>
          <p:cNvGrpSpPr/>
          <p:nvPr/>
        </p:nvGrpSpPr>
        <p:grpSpPr>
          <a:xfrm>
            <a:off x="1561393" y="1379080"/>
            <a:ext cx="6645375" cy="721443"/>
            <a:chOff x="874712" y="3325188"/>
            <a:chExt cx="8860500" cy="961924"/>
          </a:xfrm>
        </p:grpSpPr>
        <p:sp>
          <p:nvSpPr>
            <p:cNvPr id="254" name="Google Shape;254;gb09ae93c82_2_236"/>
            <p:cNvSpPr/>
            <p:nvPr/>
          </p:nvSpPr>
          <p:spPr>
            <a:xfrm>
              <a:off x="874712" y="3677812"/>
              <a:ext cx="8860500" cy="6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b09ae93c82_2_236"/>
            <p:cNvSpPr/>
            <p:nvPr/>
          </p:nvSpPr>
          <p:spPr>
            <a:xfrm>
              <a:off x="874713" y="3325188"/>
              <a:ext cx="22419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228600" lvl="0" marL="45720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gb09ae93c82_2_236"/>
          <p:cNvGrpSpPr/>
          <p:nvPr/>
        </p:nvGrpSpPr>
        <p:grpSpPr>
          <a:xfrm>
            <a:off x="-94590" y="1825641"/>
            <a:ext cx="8638005" cy="1620180"/>
            <a:chOff x="338234" y="3338997"/>
            <a:chExt cx="10581164" cy="2160240"/>
          </a:xfrm>
        </p:grpSpPr>
        <p:sp>
          <p:nvSpPr>
            <p:cNvPr id="257" name="Google Shape;257;gb09ae93c82_2_236"/>
            <p:cNvSpPr/>
            <p:nvPr/>
          </p:nvSpPr>
          <p:spPr>
            <a:xfrm>
              <a:off x="5859506" y="3726141"/>
              <a:ext cx="504056" cy="1385955"/>
            </a:xfrm>
            <a:custGeom>
              <a:rect b="b" l="l" r="r" t="t"/>
              <a:pathLst>
                <a:path extrusionOk="0" h="1385955" w="504056">
                  <a:moveTo>
                    <a:pt x="252028" y="0"/>
                  </a:moveTo>
                  <a:lnTo>
                    <a:pt x="257409" y="5920"/>
                  </a:lnTo>
                  <a:cubicBezTo>
                    <a:pt x="411495" y="192629"/>
                    <a:pt x="504056" y="431994"/>
                    <a:pt x="504056" y="692977"/>
                  </a:cubicBezTo>
                  <a:cubicBezTo>
                    <a:pt x="504056" y="953961"/>
                    <a:pt x="411495" y="1193326"/>
                    <a:pt x="257409" y="1380034"/>
                  </a:cubicBezTo>
                  <a:lnTo>
                    <a:pt x="252028" y="1385955"/>
                  </a:lnTo>
                  <a:lnTo>
                    <a:pt x="246647" y="1380034"/>
                  </a:lnTo>
                  <a:cubicBezTo>
                    <a:pt x="92562" y="1193326"/>
                    <a:pt x="0" y="953961"/>
                    <a:pt x="0" y="692977"/>
                  </a:cubicBezTo>
                  <a:cubicBezTo>
                    <a:pt x="0" y="431994"/>
                    <a:pt x="92562" y="192629"/>
                    <a:pt x="246647" y="5920"/>
                  </a:cubicBezTo>
                  <a:lnTo>
                    <a:pt x="252028" y="0"/>
                  </a:lnTo>
                  <a:close/>
                </a:path>
              </a:pathLst>
            </a:custGeom>
            <a:solidFill>
              <a:srgbClr val="FB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b09ae93c82_2_236"/>
            <p:cNvSpPr/>
            <p:nvPr/>
          </p:nvSpPr>
          <p:spPr>
            <a:xfrm>
              <a:off x="4059306" y="3338997"/>
              <a:ext cx="1908212" cy="2160240"/>
            </a:xfrm>
            <a:custGeom>
              <a:rect b="b" l="l" r="r" t="t"/>
              <a:pathLst>
                <a:path extrusionOk="0" h="2160240" w="1908212">
                  <a:moveTo>
                    <a:pt x="1080120" y="0"/>
                  </a:moveTo>
                  <a:cubicBezTo>
                    <a:pt x="1378387" y="0"/>
                    <a:pt x="1648417" y="120897"/>
                    <a:pt x="1843880" y="316360"/>
                  </a:cubicBezTo>
                  <a:lnTo>
                    <a:pt x="1908212" y="387143"/>
                  </a:lnTo>
                  <a:lnTo>
                    <a:pt x="1902831" y="393063"/>
                  </a:lnTo>
                  <a:cubicBezTo>
                    <a:pt x="1748746" y="579772"/>
                    <a:pt x="1656184" y="819137"/>
                    <a:pt x="1656184" y="1080120"/>
                  </a:cubicBezTo>
                  <a:cubicBezTo>
                    <a:pt x="1656184" y="1341104"/>
                    <a:pt x="1748746" y="1580469"/>
                    <a:pt x="1902831" y="1767177"/>
                  </a:cubicBezTo>
                  <a:lnTo>
                    <a:pt x="1908212" y="1773098"/>
                  </a:lnTo>
                  <a:lnTo>
                    <a:pt x="1843880" y="1843880"/>
                  </a:lnTo>
                  <a:cubicBezTo>
                    <a:pt x="1648417" y="2039344"/>
                    <a:pt x="1378387" y="2160240"/>
                    <a:pt x="1080120" y="2160240"/>
                  </a:cubicBezTo>
                  <a:cubicBezTo>
                    <a:pt x="483586" y="2160240"/>
                    <a:pt x="0" y="1676654"/>
                    <a:pt x="0" y="1080120"/>
                  </a:cubicBezTo>
                  <a:cubicBezTo>
                    <a:pt x="0" y="483586"/>
                    <a:pt x="483586" y="0"/>
                    <a:pt x="108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b09ae93c82_2_236"/>
            <p:cNvSpPr/>
            <p:nvPr/>
          </p:nvSpPr>
          <p:spPr>
            <a:xfrm>
              <a:off x="6255550" y="3338997"/>
              <a:ext cx="1908212" cy="2160240"/>
            </a:xfrm>
            <a:custGeom>
              <a:rect b="b" l="l" r="r" t="t"/>
              <a:pathLst>
                <a:path extrusionOk="0" h="2160240" w="1908212">
                  <a:moveTo>
                    <a:pt x="828092" y="0"/>
                  </a:moveTo>
                  <a:cubicBezTo>
                    <a:pt x="1424626" y="0"/>
                    <a:pt x="1908212" y="483586"/>
                    <a:pt x="1908212" y="1080120"/>
                  </a:cubicBezTo>
                  <a:cubicBezTo>
                    <a:pt x="1908212" y="1676654"/>
                    <a:pt x="1424626" y="2160240"/>
                    <a:pt x="828092" y="2160240"/>
                  </a:cubicBezTo>
                  <a:cubicBezTo>
                    <a:pt x="529825" y="2160240"/>
                    <a:pt x="259795" y="2039344"/>
                    <a:pt x="64332" y="1843880"/>
                  </a:cubicBezTo>
                  <a:lnTo>
                    <a:pt x="0" y="1773098"/>
                  </a:lnTo>
                  <a:lnTo>
                    <a:pt x="5381" y="1767177"/>
                  </a:lnTo>
                  <a:cubicBezTo>
                    <a:pt x="159467" y="1580469"/>
                    <a:pt x="252028" y="1341104"/>
                    <a:pt x="252028" y="1080120"/>
                  </a:cubicBezTo>
                  <a:cubicBezTo>
                    <a:pt x="252028" y="819137"/>
                    <a:pt x="159467" y="579772"/>
                    <a:pt x="5381" y="393063"/>
                  </a:cubicBezTo>
                  <a:lnTo>
                    <a:pt x="0" y="387143"/>
                  </a:lnTo>
                  <a:lnTo>
                    <a:pt x="64332" y="316360"/>
                  </a:lnTo>
                  <a:cubicBezTo>
                    <a:pt x="259795" y="120897"/>
                    <a:pt x="529825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gb09ae93c82_2_236"/>
            <p:cNvCxnSpPr/>
            <p:nvPr/>
          </p:nvCxnSpPr>
          <p:spPr>
            <a:xfrm rot="10800000">
              <a:off x="1247058" y="4086239"/>
              <a:ext cx="23802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gb09ae93c82_2_236"/>
            <p:cNvSpPr/>
            <p:nvPr/>
          </p:nvSpPr>
          <p:spPr>
            <a:xfrm>
              <a:off x="3698967" y="4090300"/>
              <a:ext cx="657600" cy="657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b09ae93c82_2_236"/>
            <p:cNvSpPr/>
            <p:nvPr/>
          </p:nvSpPr>
          <p:spPr>
            <a:xfrm>
              <a:off x="7819690" y="4090300"/>
              <a:ext cx="657600" cy="657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gb09ae93c82_2_236"/>
            <p:cNvCxnSpPr/>
            <p:nvPr/>
          </p:nvCxnSpPr>
          <p:spPr>
            <a:xfrm rot="10800000">
              <a:off x="8539199" y="4081681"/>
              <a:ext cx="2380199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264" name="Google Shape;264;gb09ae93c82_2_236"/>
            <p:cNvGrpSpPr/>
            <p:nvPr/>
          </p:nvGrpSpPr>
          <p:grpSpPr>
            <a:xfrm>
              <a:off x="338234" y="4111515"/>
              <a:ext cx="3324317" cy="867900"/>
              <a:chOff x="200295" y="3677812"/>
              <a:chExt cx="3324317" cy="867900"/>
            </a:xfrm>
          </p:grpSpPr>
          <p:sp>
            <p:nvSpPr>
              <p:cNvPr id="265" name="Google Shape;265;gb09ae93c82_2_236"/>
              <p:cNvSpPr/>
              <p:nvPr/>
            </p:nvSpPr>
            <p:spPr>
              <a:xfrm>
                <a:off x="874712" y="3677812"/>
                <a:ext cx="2649900" cy="8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b09ae93c82_2_236"/>
              <p:cNvSpPr/>
              <p:nvPr/>
            </p:nvSpPr>
            <p:spPr>
              <a:xfrm>
                <a:off x="200295" y="3764860"/>
                <a:ext cx="3289025" cy="42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" sz="1200" u="none" cap="none" strike="noStrik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Classify Segments</a:t>
                </a:r>
                <a:endParaRPr b="1" i="0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7" name="Google Shape;267;gb09ae93c82_2_236"/>
            <p:cNvSpPr/>
            <p:nvPr/>
          </p:nvSpPr>
          <p:spPr>
            <a:xfrm>
              <a:off x="4726779" y="4060829"/>
              <a:ext cx="692045" cy="716060"/>
            </a:xfrm>
            <a:custGeom>
              <a:rect b="b" l="l" r="r" t="t"/>
              <a:pathLst>
                <a:path extrusionOk="0" h="328468" w="317452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b09ae93c82_2_236"/>
            <p:cNvSpPr/>
            <p:nvPr/>
          </p:nvSpPr>
          <p:spPr>
            <a:xfrm>
              <a:off x="6848314" y="4060829"/>
              <a:ext cx="716007" cy="716007"/>
            </a:xfrm>
            <a:custGeom>
              <a:rect b="b" l="l" r="r" t="t"/>
              <a:pathLst>
                <a:path extrusionOk="0" h="338138" w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gb09ae93c82_2_236"/>
          <p:cNvGrpSpPr/>
          <p:nvPr/>
        </p:nvGrpSpPr>
        <p:grpSpPr>
          <a:xfrm>
            <a:off x="0" y="517850"/>
            <a:ext cx="9188025" cy="438525"/>
            <a:chOff x="1679798" y="795114"/>
            <a:chExt cx="5599337" cy="584700"/>
          </a:xfrm>
        </p:grpSpPr>
        <p:sp>
          <p:nvSpPr>
            <p:cNvPr id="270" name="Google Shape;270;gb09ae93c82_2_236"/>
            <p:cNvSpPr txBox="1"/>
            <p:nvPr/>
          </p:nvSpPr>
          <p:spPr>
            <a:xfrm>
              <a:off x="1706635" y="795114"/>
              <a:ext cx="5572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Marketing Plan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b09ae93c82_2_236"/>
            <p:cNvSpPr txBox="1"/>
            <p:nvPr/>
          </p:nvSpPr>
          <p:spPr>
            <a:xfrm>
              <a:off x="1679798" y="951998"/>
              <a:ext cx="557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b09ae93c82_2_236"/>
          <p:cNvSpPr/>
          <p:nvPr/>
        </p:nvSpPr>
        <p:spPr>
          <a:xfrm>
            <a:off x="6589625" y="2476441"/>
            <a:ext cx="268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Stimulate Consumption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b09ae93c82_2_2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0ae5eab4d_10_53"/>
          <p:cNvSpPr txBox="1"/>
          <p:nvPr/>
        </p:nvSpPr>
        <p:spPr>
          <a:xfrm>
            <a:off x="2490344" y="635513"/>
            <a:ext cx="41793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b0ae5eab4d_10_53"/>
          <p:cNvSpPr txBox="1"/>
          <p:nvPr/>
        </p:nvSpPr>
        <p:spPr>
          <a:xfrm>
            <a:off x="2642744" y="787913"/>
            <a:ext cx="41793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b0ae5eab4d_10_53"/>
          <p:cNvSpPr txBox="1"/>
          <p:nvPr/>
        </p:nvSpPr>
        <p:spPr>
          <a:xfrm>
            <a:off x="2419524" y="517775"/>
            <a:ext cx="417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Book Recommendation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b0ae5eab4d_1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b0ae5eab4d_1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75" y="1284763"/>
            <a:ext cx="8123050" cy="25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b0ae5eab4d_10_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gb0ae5eab4d_10_53"/>
          <p:cNvSpPr txBox="1"/>
          <p:nvPr/>
        </p:nvSpPr>
        <p:spPr>
          <a:xfrm>
            <a:off x="554850" y="4152500"/>
            <a:ext cx="81231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improve the current engine by </a:t>
            </a:r>
            <a:r>
              <a:rPr b="1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recommending book types based on consumers’ behaviors</a:t>
            </a:r>
            <a:r>
              <a:rPr b="1" i="0" lang="en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b0ae5eab4d_10_53"/>
          <p:cNvSpPr/>
          <p:nvPr/>
        </p:nvSpPr>
        <p:spPr>
          <a:xfrm>
            <a:off x="8003350" y="2171225"/>
            <a:ext cx="196800" cy="161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b0ae5eab4d_10_53"/>
          <p:cNvSpPr/>
          <p:nvPr/>
        </p:nvSpPr>
        <p:spPr>
          <a:xfrm>
            <a:off x="8003350" y="2379850"/>
            <a:ext cx="196800" cy="161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b0ae5eab4d_10_53"/>
          <p:cNvSpPr/>
          <p:nvPr/>
        </p:nvSpPr>
        <p:spPr>
          <a:xfrm>
            <a:off x="8003350" y="2792250"/>
            <a:ext cx="196800" cy="161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gb09ae93c82_2_261"/>
          <p:cNvGrpSpPr/>
          <p:nvPr/>
        </p:nvGrpSpPr>
        <p:grpSpPr>
          <a:xfrm>
            <a:off x="1" y="250111"/>
            <a:ext cx="9144000" cy="588578"/>
            <a:chOff x="-1640659" y="438128"/>
            <a:chExt cx="12192000" cy="784770"/>
          </a:xfrm>
        </p:grpSpPr>
        <p:sp>
          <p:nvSpPr>
            <p:cNvPr id="294" name="Google Shape;294;gb09ae93c82_2_261"/>
            <p:cNvSpPr txBox="1"/>
            <p:nvPr/>
          </p:nvSpPr>
          <p:spPr>
            <a:xfrm>
              <a:off x="-1640659" y="438128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Merged Segments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b09ae93c82_2_261"/>
            <p:cNvSpPr txBox="1"/>
            <p:nvPr/>
          </p:nvSpPr>
          <p:spPr>
            <a:xfrm>
              <a:off x="1679798" y="951998"/>
              <a:ext cx="557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6" name="Google Shape;296;gb09ae93c82_2_261"/>
          <p:cNvPicPr preferRelativeResize="0"/>
          <p:nvPr/>
        </p:nvPicPr>
        <p:blipFill rotWithShape="1">
          <a:blip r:embed="rId3">
            <a:alphaModFix/>
          </a:blip>
          <a:srcRect b="0" l="0" r="33052" t="0"/>
          <a:stretch/>
        </p:blipFill>
        <p:spPr>
          <a:xfrm>
            <a:off x="1694550" y="995050"/>
            <a:ext cx="6250126" cy="36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b09ae93c82_2_261"/>
          <p:cNvSpPr txBox="1"/>
          <p:nvPr/>
        </p:nvSpPr>
        <p:spPr>
          <a:xfrm>
            <a:off x="6698350" y="2341250"/>
            <a:ext cx="1986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42.05%</a:t>
            </a:r>
            <a:endParaRPr b="1" i="0" sz="29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b09ae93c82_2_2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b0ae5eab4d_10_17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850" y="1023250"/>
            <a:ext cx="2276100" cy="15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b0ae5eab4d_10_17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272" y="1039059"/>
            <a:ext cx="2300400" cy="15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b0ae5eab4d_10_17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5130" y="1050011"/>
            <a:ext cx="2276100" cy="15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b0ae5eab4d_10_175"/>
          <p:cNvSpPr/>
          <p:nvPr/>
        </p:nvSpPr>
        <p:spPr>
          <a:xfrm rot="5400000">
            <a:off x="791851" y="1023257"/>
            <a:ext cx="620400" cy="6204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b0ae5eab4d_10_175"/>
          <p:cNvSpPr/>
          <p:nvPr/>
        </p:nvSpPr>
        <p:spPr>
          <a:xfrm rot="5400000">
            <a:off x="3384553" y="1023257"/>
            <a:ext cx="620400" cy="6204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b0ae5eab4d_10_175"/>
          <p:cNvSpPr/>
          <p:nvPr/>
        </p:nvSpPr>
        <p:spPr>
          <a:xfrm rot="5400000">
            <a:off x="5977256" y="1023257"/>
            <a:ext cx="620400" cy="6204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b0ae5eab4d_10_175"/>
          <p:cNvSpPr txBox="1"/>
          <p:nvPr/>
        </p:nvSpPr>
        <p:spPr>
          <a:xfrm>
            <a:off x="829845" y="1057547"/>
            <a:ext cx="2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b0ae5eab4d_10_175"/>
          <p:cNvSpPr txBox="1"/>
          <p:nvPr/>
        </p:nvSpPr>
        <p:spPr>
          <a:xfrm>
            <a:off x="3418758" y="1057547"/>
            <a:ext cx="24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b0ae5eab4d_10_175"/>
          <p:cNvSpPr txBox="1"/>
          <p:nvPr/>
        </p:nvSpPr>
        <p:spPr>
          <a:xfrm>
            <a:off x="6019101" y="1057547"/>
            <a:ext cx="2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b0ae5eab4d_10_175"/>
          <p:cNvSpPr/>
          <p:nvPr/>
        </p:nvSpPr>
        <p:spPr>
          <a:xfrm>
            <a:off x="1563117" y="2314612"/>
            <a:ext cx="1508700" cy="25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gb0ae5eab4d_10_175"/>
          <p:cNvGrpSpPr/>
          <p:nvPr/>
        </p:nvGrpSpPr>
        <p:grpSpPr>
          <a:xfrm>
            <a:off x="3186646" y="2748174"/>
            <a:ext cx="2704139" cy="1783749"/>
            <a:chOff x="872809" y="1174689"/>
            <a:chExt cx="3675600" cy="2378332"/>
          </a:xfrm>
        </p:grpSpPr>
        <p:sp>
          <p:nvSpPr>
            <p:cNvPr id="315" name="Google Shape;315;gb0ae5eab4d_10_175"/>
            <p:cNvSpPr/>
            <p:nvPr/>
          </p:nvSpPr>
          <p:spPr>
            <a:xfrm>
              <a:off x="872809" y="1619221"/>
              <a:ext cx="3675600" cy="19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Special Events Announcements</a:t>
              </a:r>
              <a:endPara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Holiday Promotion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b0ae5eab4d_10_175"/>
            <p:cNvSpPr txBox="1"/>
            <p:nvPr/>
          </p:nvSpPr>
          <p:spPr>
            <a:xfrm>
              <a:off x="1217305" y="1174689"/>
              <a:ext cx="325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Weekly Email Newsletter</a:t>
              </a:r>
              <a:endPara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gb0ae5eab4d_10_175"/>
          <p:cNvGrpSpPr/>
          <p:nvPr/>
        </p:nvGrpSpPr>
        <p:grpSpPr>
          <a:xfrm>
            <a:off x="791800" y="2748163"/>
            <a:ext cx="2243408" cy="1783593"/>
            <a:chOff x="-1044121" y="2806416"/>
            <a:chExt cx="3672300" cy="2473777"/>
          </a:xfrm>
        </p:grpSpPr>
        <p:sp>
          <p:nvSpPr>
            <p:cNvPr id="318" name="Google Shape;318;gb0ae5eab4d_10_175"/>
            <p:cNvSpPr/>
            <p:nvPr/>
          </p:nvSpPr>
          <p:spPr>
            <a:xfrm>
              <a:off x="-1044121" y="3253693"/>
              <a:ext cx="3672300" cy="20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Understand Customer’s feedback and needs</a:t>
              </a:r>
              <a:endPara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To improve products and services</a:t>
              </a:r>
              <a:endPara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b0ae5eab4d_10_175"/>
            <p:cNvSpPr txBox="1"/>
            <p:nvPr/>
          </p:nvSpPr>
          <p:spPr>
            <a:xfrm>
              <a:off x="-981831" y="2806416"/>
              <a:ext cx="3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Customer Survey</a:t>
              </a:r>
              <a:endPara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gb0ae5eab4d_10_175"/>
          <p:cNvGrpSpPr/>
          <p:nvPr/>
        </p:nvGrpSpPr>
        <p:grpSpPr>
          <a:xfrm>
            <a:off x="5842225" y="2748150"/>
            <a:ext cx="2956882" cy="1414900"/>
            <a:chOff x="1075292" y="2901856"/>
            <a:chExt cx="4053300" cy="1886533"/>
          </a:xfrm>
        </p:grpSpPr>
        <p:sp>
          <p:nvSpPr>
            <p:cNvPr id="321" name="Google Shape;321;gb0ae5eab4d_10_175"/>
            <p:cNvSpPr/>
            <p:nvPr/>
          </p:nvSpPr>
          <p:spPr>
            <a:xfrm>
              <a:off x="1075292" y="3337589"/>
              <a:ext cx="4053300" cy="14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Offer exclusive discount </a:t>
              </a:r>
              <a:endPara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Early Access to VIP events</a:t>
              </a:r>
              <a:endPara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b0ae5eab4d_10_175"/>
            <p:cNvSpPr txBox="1"/>
            <p:nvPr/>
          </p:nvSpPr>
          <p:spPr>
            <a:xfrm>
              <a:off x="1214362" y="2901856"/>
              <a:ext cx="3654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Exclusive Membership</a:t>
              </a:r>
              <a:endPara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gb0ae5eab4d_10_175"/>
          <p:cNvSpPr/>
          <p:nvPr/>
        </p:nvSpPr>
        <p:spPr>
          <a:xfrm>
            <a:off x="4149010" y="2335837"/>
            <a:ext cx="1532400" cy="25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b0ae5eab4d_10_175"/>
          <p:cNvSpPr/>
          <p:nvPr/>
        </p:nvSpPr>
        <p:spPr>
          <a:xfrm>
            <a:off x="7133500" y="2314600"/>
            <a:ext cx="1121400" cy="25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b0ae5eab4d_10_175"/>
          <p:cNvSpPr txBox="1"/>
          <p:nvPr/>
        </p:nvSpPr>
        <p:spPr>
          <a:xfrm>
            <a:off x="1471026" y="2334850"/>
            <a:ext cx="1692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Satisfaction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b0ae5eab4d_10_175"/>
          <p:cNvSpPr txBox="1"/>
          <p:nvPr/>
        </p:nvSpPr>
        <p:spPr>
          <a:xfrm>
            <a:off x="4215300" y="2356075"/>
            <a:ext cx="1508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Subscription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b0ae5eab4d_10_175"/>
          <p:cNvSpPr txBox="1"/>
          <p:nvPr/>
        </p:nvSpPr>
        <p:spPr>
          <a:xfrm>
            <a:off x="7221775" y="2321650"/>
            <a:ext cx="1029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Membership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b0ae5eab4d_10_175"/>
          <p:cNvSpPr txBox="1"/>
          <p:nvPr/>
        </p:nvSpPr>
        <p:spPr>
          <a:xfrm>
            <a:off x="0" y="247725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Relationship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0ae5eab4d_10_303"/>
          <p:cNvSpPr txBox="1"/>
          <p:nvPr/>
        </p:nvSpPr>
        <p:spPr>
          <a:xfrm>
            <a:off x="905825" y="50800"/>
            <a:ext cx="7363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b0ae5eab4d_10_303"/>
          <p:cNvSpPr txBox="1"/>
          <p:nvPr/>
        </p:nvSpPr>
        <p:spPr>
          <a:xfrm>
            <a:off x="2497774" y="561725"/>
            <a:ext cx="417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Membership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gb0ae5eab4d_10_303"/>
          <p:cNvGraphicFramePr/>
          <p:nvPr/>
        </p:nvGraphicFramePr>
        <p:xfrm>
          <a:off x="1180675" y="1426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{676D4D7D-2020-44EC-B090-779111F77D4E}</a:tableStyleId>
              </a:tblPr>
              <a:tblGrid>
                <a:gridCol w="2023475"/>
                <a:gridCol w="1161600"/>
                <a:gridCol w="1177800"/>
                <a:gridCol w="1175250"/>
                <a:gridCol w="1275375"/>
              </a:tblGrid>
              <a:tr h="2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SILVER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GOLD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PLATINUM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DIAMOND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</a:tr>
              <a:tr h="1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Starting Points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300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500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1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Exclusive Discount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Free Shipping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&gt; $75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&gt; $75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&gt; $75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2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Experiences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First Access to Events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✖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✓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✓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Exclusive Events* 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$100/ticket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$75/ticket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$50/ticket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</a:rPr>
                        <a:t>✓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1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Local Book Club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✓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✓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✓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Referral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Refer-A-Friend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$5/person</a:t>
                      </a:r>
                      <a:endParaRPr sz="12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$5/person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$5/person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02124"/>
                          </a:solidFill>
                        </a:rPr>
                        <a:t>$5/person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b09ae93c82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6498" y="3415613"/>
            <a:ext cx="1118654" cy="101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b09ae93c82_2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0441" y="1497358"/>
            <a:ext cx="701921" cy="138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b09ae93c82_2_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2839" y="1599350"/>
            <a:ext cx="1232675" cy="105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b09ae93c82_2_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7373" y="1461225"/>
            <a:ext cx="527057" cy="12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b09ae93c82_2_1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020" y="3265854"/>
            <a:ext cx="527058" cy="1118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gb09ae93c82_2_120"/>
          <p:cNvGrpSpPr/>
          <p:nvPr/>
        </p:nvGrpSpPr>
        <p:grpSpPr>
          <a:xfrm>
            <a:off x="2490344" y="250100"/>
            <a:ext cx="4179380" cy="588588"/>
            <a:chOff x="1679798" y="438114"/>
            <a:chExt cx="5572507" cy="784784"/>
          </a:xfrm>
        </p:grpSpPr>
        <p:sp>
          <p:nvSpPr>
            <p:cNvPr id="66" name="Google Shape;66;gb09ae93c82_2_120"/>
            <p:cNvSpPr txBox="1"/>
            <p:nvPr/>
          </p:nvSpPr>
          <p:spPr>
            <a:xfrm>
              <a:off x="1679805" y="438114"/>
              <a:ext cx="5572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Our Core Team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b09ae93c82_2_120"/>
            <p:cNvSpPr txBox="1"/>
            <p:nvPr/>
          </p:nvSpPr>
          <p:spPr>
            <a:xfrm>
              <a:off x="1679798" y="951998"/>
              <a:ext cx="557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gb09ae93c82_2_120"/>
          <p:cNvSpPr txBox="1"/>
          <p:nvPr/>
        </p:nvSpPr>
        <p:spPr>
          <a:xfrm>
            <a:off x="6525577" y="4399175"/>
            <a:ext cx="2292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Satisfaction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b09ae93c82_2_120"/>
          <p:cNvSpPr txBox="1"/>
          <p:nvPr/>
        </p:nvSpPr>
        <p:spPr>
          <a:xfrm>
            <a:off x="439450" y="4366475"/>
            <a:ext cx="1588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b09ae93c82_2_120"/>
          <p:cNvSpPr txBox="1"/>
          <p:nvPr/>
        </p:nvSpPr>
        <p:spPr>
          <a:xfrm>
            <a:off x="1216374" y="2672675"/>
            <a:ext cx="1726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Sr. Data Scientist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b09ae93c82_2_120"/>
          <p:cNvSpPr txBox="1"/>
          <p:nvPr/>
        </p:nvSpPr>
        <p:spPr>
          <a:xfrm>
            <a:off x="6157175" y="2795800"/>
            <a:ext cx="2737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Ecommerce Financial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b09ae93c82_2_120"/>
          <p:cNvSpPr txBox="1"/>
          <p:nvPr/>
        </p:nvSpPr>
        <p:spPr>
          <a:xfrm>
            <a:off x="3637925" y="2658425"/>
            <a:ext cx="1493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 Marketing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b09ae93c82_2_1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37075" y="3265854"/>
            <a:ext cx="1118653" cy="11623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b09ae93c82_2_120"/>
          <p:cNvSpPr txBox="1"/>
          <p:nvPr/>
        </p:nvSpPr>
        <p:spPr>
          <a:xfrm>
            <a:off x="3552200" y="4381625"/>
            <a:ext cx="1762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b09ae93c82_2_120"/>
          <p:cNvCxnSpPr/>
          <p:nvPr/>
        </p:nvCxnSpPr>
        <p:spPr>
          <a:xfrm flipH="1" rot="10800000">
            <a:off x="2289714" y="1497350"/>
            <a:ext cx="1195800" cy="3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gb09ae93c82_2_120"/>
          <p:cNvCxnSpPr/>
          <p:nvPr/>
        </p:nvCxnSpPr>
        <p:spPr>
          <a:xfrm rot="10800000">
            <a:off x="5316640" y="1497350"/>
            <a:ext cx="1195800" cy="3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gb09ae93c82_2_120"/>
          <p:cNvSpPr txBox="1"/>
          <p:nvPr/>
        </p:nvSpPr>
        <p:spPr>
          <a:xfrm>
            <a:off x="1400175" y="981075"/>
            <a:ext cx="1195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Team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b09ae93c82_2_120"/>
          <p:cNvSpPr txBox="1"/>
          <p:nvPr/>
        </p:nvSpPr>
        <p:spPr>
          <a:xfrm>
            <a:off x="3704975" y="987425"/>
            <a:ext cx="1588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Team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b09ae93c82_2_120"/>
          <p:cNvSpPr txBox="1"/>
          <p:nvPr/>
        </p:nvSpPr>
        <p:spPr>
          <a:xfrm>
            <a:off x="6029325" y="987425"/>
            <a:ext cx="2962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&amp;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Relation Team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b09ae93c82_2_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09ae93c82_2_195"/>
          <p:cNvSpPr txBox="1"/>
          <p:nvPr/>
        </p:nvSpPr>
        <p:spPr>
          <a:xfrm>
            <a:off x="-100" y="396475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Economic Impact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b09ae93c82_2_1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gb09ae93c82_2_195"/>
          <p:cNvSpPr txBox="1"/>
          <p:nvPr/>
        </p:nvSpPr>
        <p:spPr>
          <a:xfrm>
            <a:off x="869950" y="1216875"/>
            <a:ext cx="78300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Monetary Value = 0.019704 *Recency + 39.123813 *Frequency - 24.897294</a:t>
            </a:r>
            <a:endParaRPr b="1" i="0" sz="1700" u="none" cap="none" strike="noStrik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b09ae93c82_2_195"/>
          <p:cNvSpPr txBox="1"/>
          <p:nvPr/>
        </p:nvSpPr>
        <p:spPr>
          <a:xfrm>
            <a:off x="990175" y="1966725"/>
            <a:ext cx="73893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 15%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Segment,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R ↓ 30%, F ↑ 25%, Monetary Value will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increase by </a:t>
            </a:r>
            <a:r>
              <a:rPr b="1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25.68%</a:t>
            </a:r>
            <a:endParaRPr b="1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Attention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Segment,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↓ 20%, F ↑ 18%, Monetary Value will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increase by </a:t>
            </a:r>
            <a:r>
              <a:rPr b="1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18.88%</a:t>
            </a:r>
            <a:endParaRPr b="1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we can increase the remaining 85% group’s sales by </a:t>
            </a:r>
            <a:r>
              <a:rPr b="1" i="0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12%</a:t>
            </a:r>
            <a:endParaRPr b="1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gb09ae93c82_2_508"/>
          <p:cNvGrpSpPr/>
          <p:nvPr/>
        </p:nvGrpSpPr>
        <p:grpSpPr>
          <a:xfrm>
            <a:off x="4397174" y="2990225"/>
            <a:ext cx="4135950" cy="1061500"/>
            <a:chOff x="6170277" y="2999847"/>
            <a:chExt cx="5514600" cy="1415333"/>
          </a:xfrm>
        </p:grpSpPr>
        <p:sp>
          <p:nvSpPr>
            <p:cNvPr id="350" name="Google Shape;350;gb09ae93c82_2_508"/>
            <p:cNvSpPr txBox="1"/>
            <p:nvPr/>
          </p:nvSpPr>
          <p:spPr>
            <a:xfrm>
              <a:off x="6170277" y="2999847"/>
              <a:ext cx="5514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" sz="3300" u="none" cap="none" strike="noStrike">
                  <a:solidFill>
                    <a:srgbClr val="B5042B"/>
                  </a:solidFill>
                  <a:latin typeface="Arial"/>
                  <a:ea typeface="Arial"/>
                  <a:cs typeface="Arial"/>
                  <a:sym typeface="Arial"/>
                </a:rPr>
                <a:t>Next Step</a:t>
              </a:r>
              <a:endParaRPr b="1" i="0" sz="3300" u="none" cap="none" strike="noStrike">
                <a:solidFill>
                  <a:srgbClr val="B5042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b09ae93c82_2_508"/>
            <p:cNvSpPr txBox="1"/>
            <p:nvPr/>
          </p:nvSpPr>
          <p:spPr>
            <a:xfrm>
              <a:off x="6200261" y="3670207"/>
              <a:ext cx="548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gb09ae93c82_2_508"/>
            <p:cNvCxnSpPr/>
            <p:nvPr/>
          </p:nvCxnSpPr>
          <p:spPr>
            <a:xfrm>
              <a:off x="6304418" y="4415180"/>
              <a:ext cx="914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3" name="Google Shape;353;gb09ae93c82_2_508"/>
          <p:cNvSpPr/>
          <p:nvPr/>
        </p:nvSpPr>
        <p:spPr>
          <a:xfrm>
            <a:off x="0" y="-2237"/>
            <a:ext cx="4085774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l" dist="1905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b09ae93c82_2_508"/>
          <p:cNvSpPr/>
          <p:nvPr/>
        </p:nvSpPr>
        <p:spPr>
          <a:xfrm>
            <a:off x="0" y="-2237"/>
            <a:ext cx="3626427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b09ae93c82_2_508"/>
          <p:cNvSpPr/>
          <p:nvPr/>
        </p:nvSpPr>
        <p:spPr>
          <a:xfrm>
            <a:off x="0" y="12651"/>
            <a:ext cx="8318506" cy="3302646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tl" dir="27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b09ae93c82_2_508"/>
          <p:cNvSpPr txBox="1"/>
          <p:nvPr/>
        </p:nvSpPr>
        <p:spPr>
          <a:xfrm>
            <a:off x="4434113" y="2625359"/>
            <a:ext cx="125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04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b09ae93c82_2_5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09ae93c82_2_520"/>
          <p:cNvSpPr txBox="1"/>
          <p:nvPr/>
        </p:nvSpPr>
        <p:spPr>
          <a:xfrm>
            <a:off x="2482312" y="580075"/>
            <a:ext cx="417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b09ae93c82_2_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613" y="1570550"/>
            <a:ext cx="427700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b09ae93c82_2_520"/>
          <p:cNvSpPr/>
          <p:nvPr/>
        </p:nvSpPr>
        <p:spPr>
          <a:xfrm>
            <a:off x="2038588" y="1640024"/>
            <a:ext cx="5626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Are we able to get cost-related data for the existing customers?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b09ae93c82_2_520"/>
          <p:cNvSpPr/>
          <p:nvPr/>
        </p:nvSpPr>
        <p:spPr>
          <a:xfrm>
            <a:off x="2038601" y="2823625"/>
            <a:ext cx="5412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Besides paperback books, do we offer E-books?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b09ae93c82_2_5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612" y="2675037"/>
            <a:ext cx="427700" cy="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b09ae93c82_2_520"/>
          <p:cNvSpPr/>
          <p:nvPr/>
        </p:nvSpPr>
        <p:spPr>
          <a:xfrm>
            <a:off x="2038600" y="3746050"/>
            <a:ext cx="6518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b09ae93c82_2_5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9ae93c82_2_545"/>
          <p:cNvSpPr/>
          <p:nvPr/>
        </p:nvSpPr>
        <p:spPr>
          <a:xfrm>
            <a:off x="0" y="-2237"/>
            <a:ext cx="4085774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381000" rotWithShape="0" algn="l" dist="1905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b09ae93c82_2_545"/>
          <p:cNvSpPr/>
          <p:nvPr/>
        </p:nvSpPr>
        <p:spPr>
          <a:xfrm>
            <a:off x="0" y="-2237"/>
            <a:ext cx="3626427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b09ae93c82_2_545"/>
          <p:cNvSpPr/>
          <p:nvPr/>
        </p:nvSpPr>
        <p:spPr>
          <a:xfrm>
            <a:off x="0" y="12651"/>
            <a:ext cx="8318506" cy="3302646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381000" rotWithShape="0" algn="tl" dir="27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b09ae93c82_2_545"/>
          <p:cNvSpPr/>
          <p:nvPr/>
        </p:nvSpPr>
        <p:spPr>
          <a:xfrm>
            <a:off x="0" y="0"/>
            <a:ext cx="8318506" cy="2847109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b09ae93c82_2_545"/>
          <p:cNvSpPr txBox="1"/>
          <p:nvPr/>
        </p:nvSpPr>
        <p:spPr>
          <a:xfrm>
            <a:off x="4437675" y="2553300"/>
            <a:ext cx="311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4500" u="none" cap="none" strike="noStrike">
              <a:solidFill>
                <a:srgbClr val="B5042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b09ae93c82_2_545"/>
          <p:cNvSpPr/>
          <p:nvPr/>
        </p:nvSpPr>
        <p:spPr>
          <a:xfrm>
            <a:off x="-1" y="12651"/>
            <a:ext cx="8318506" cy="2847109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8FA2">
                  <a:alpha val="21176"/>
                </a:srgbClr>
              </a:gs>
              <a:gs pos="100000">
                <a:srgbClr val="B5042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b09ae93c82_2_545"/>
          <p:cNvSpPr txBox="1"/>
          <p:nvPr/>
        </p:nvSpPr>
        <p:spPr>
          <a:xfrm>
            <a:off x="4941500" y="4045150"/>
            <a:ext cx="138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Noto Sans Symbols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Xianqian (Sarah) Yang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Kejia Ran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Minchuan (Miko) Liu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b09ae93c82_2_545"/>
          <p:cNvSpPr txBox="1"/>
          <p:nvPr/>
        </p:nvSpPr>
        <p:spPr>
          <a:xfrm>
            <a:off x="6246350" y="4045150"/>
            <a:ext cx="1643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Noto Sans Symbols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Biao Zhang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Yuanyang(Jerry) Chang 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Char char="◆"/>
            </a:pPr>
            <a:r>
              <a:rPr b="0" i="0" lang="en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Yue Sun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b09ae93c82_2_5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0ae5eab4d_13_8"/>
          <p:cNvSpPr txBox="1"/>
          <p:nvPr/>
        </p:nvSpPr>
        <p:spPr>
          <a:xfrm>
            <a:off x="1909250" y="52000"/>
            <a:ext cx="544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Appendix I - Membership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gb0ae5eab4d_13_8"/>
          <p:cNvGraphicFramePr/>
          <p:nvPr/>
        </p:nvGraphicFramePr>
        <p:xfrm>
          <a:off x="549825" y="6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{676D4D7D-2020-44EC-B090-779111F77D4E}</a:tableStyleId>
              </a:tblPr>
              <a:tblGrid>
                <a:gridCol w="2326850"/>
                <a:gridCol w="1324075"/>
                <a:gridCol w="1283925"/>
                <a:gridCol w="1492550"/>
                <a:gridCol w="1447050"/>
              </a:tblGrid>
              <a:tr h="25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FFFFFF"/>
                          </a:solidFill>
                        </a:rPr>
                        <a:t>SILVER</a:t>
                      </a:r>
                      <a:endParaRPr b="1" sz="105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FFFFFF"/>
                          </a:solidFill>
                        </a:rPr>
                        <a:t>GOLD</a:t>
                      </a:r>
                      <a:endParaRPr b="1" sz="105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FFFFFF"/>
                          </a:solidFill>
                        </a:rPr>
                        <a:t>PLATINUM</a:t>
                      </a:r>
                      <a:endParaRPr b="1" sz="105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FFFFFF"/>
                          </a:solidFill>
                        </a:rPr>
                        <a:t>DIAMOND</a:t>
                      </a:r>
                      <a:endParaRPr b="1" sz="105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</a:tr>
              <a:tr h="1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Starting Points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0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100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300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500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20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/>
                        <a:t>Saving</a:t>
                      </a:r>
                      <a:endParaRPr b="1"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All Category Discount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10%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1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Specified Category Discount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3%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5%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  Used Book Resale</a:t>
                      </a:r>
                      <a:endParaRPr sz="7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3%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5%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3%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1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/>
                        <a:t>Free Shipping</a:t>
                      </a:r>
                      <a:endParaRPr b="1"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&gt; $75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1"/>
                          </a:solidFill>
                        </a:rPr>
                        <a:t>&gt; $75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1"/>
                          </a:solidFill>
                        </a:rPr>
                        <a:t>&gt; $75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20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/>
                        <a:t>Experience</a:t>
                      </a:r>
                      <a:endParaRPr b="1"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Best Reader name/picture display on website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28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Early Access - Shop at special sale prices —before everyone else!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✖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✖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Author Discussion/ Signature admission (2 times free ticket)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$100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$75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$50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1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Local reading group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✓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Vote for the Annual Reader Choice Awards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1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Special Birthday Offer (Birthday Email with coupon)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✓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Referral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</a:tr>
              <a:tr h="28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Refer-A-Friend(With &gt; $25 purchase) (Max referral limit: 10 / year)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$5 each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$5 each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$5 each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$5 each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Expiration Policy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Never expired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CCD"/>
                    </a:solidFill>
                  </a:tcPr>
                </a:tc>
                <a:tc hMerge="1"/>
                <a:tc hMerge="1"/>
                <a:tc hMerge="1"/>
              </a:tr>
              <a:tr h="1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Membership Expiration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202124"/>
                          </a:solidFill>
                        </a:rPr>
                        <a:t>Expire after half year for no corresponding amount of transaction</a:t>
                      </a:r>
                      <a:endParaRPr sz="700" u="none" cap="none" strike="noStrike">
                        <a:solidFill>
                          <a:srgbClr val="202124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0C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0ae5eab4d_10_73"/>
          <p:cNvSpPr txBox="1"/>
          <p:nvPr/>
        </p:nvSpPr>
        <p:spPr>
          <a:xfrm>
            <a:off x="1940650" y="320675"/>
            <a:ext cx="544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Appendix II - Segmentation Ranking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5" name="Google Shape;395;gb0ae5eab4d_10_73"/>
          <p:cNvGraphicFramePr/>
          <p:nvPr/>
        </p:nvGraphicFramePr>
        <p:xfrm>
          <a:off x="680338" y="11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{676D4D7D-2020-44EC-B090-779111F77D4E}</a:tableStyleId>
              </a:tblPr>
              <a:tblGrid>
                <a:gridCol w="1340525"/>
                <a:gridCol w="3400775"/>
                <a:gridCol w="798475"/>
                <a:gridCol w="784950"/>
                <a:gridCol w="784950"/>
                <a:gridCol w="784950"/>
              </a:tblGrid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Segment%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Champions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recently, buy often and spend the most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3.28%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Loyal Customers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Spend good money. Responsive to promotions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11.30%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Customers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more recently, but not often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20.94%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Promising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Recent shoppers, but haven’t spent much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5.51%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Attention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average recency, frequency &amp; monetary values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2.31%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About to Sleep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average recency, frequency &amp; monetary values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22.51%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Risk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Spent big money, purchased often but long time ago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11.72%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Can't Lose Them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Made big purchases and often, but long time ago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spenders, low frequency, purchased long time ago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15.62%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incorrect data OR enterprise level customer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6.78%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0ae5eab4d_10_61"/>
          <p:cNvSpPr txBox="1"/>
          <p:nvPr/>
        </p:nvSpPr>
        <p:spPr>
          <a:xfrm>
            <a:off x="1729100" y="414100"/>
            <a:ext cx="5385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Appendix III - Revenue Projection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gb0ae5eab4d_10_61"/>
          <p:cNvGraphicFramePr/>
          <p:nvPr/>
        </p:nvGraphicFramePr>
        <p:xfrm>
          <a:off x="1450875" y="145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{676D4D7D-2020-44EC-B090-779111F77D4E}</a:tableStyleId>
              </a:tblPr>
              <a:tblGrid>
                <a:gridCol w="1417150"/>
                <a:gridCol w="989750"/>
                <a:gridCol w="1079725"/>
                <a:gridCol w="1046000"/>
                <a:gridCol w="1777050"/>
              </a:tblGrid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Segment%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↓ by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↑ by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 Increase %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1126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15%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14.58%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78.57%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Customers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20.94%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57.33%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Attention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42.05%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43.75%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Can't Lose Them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15.64%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10.53%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6.78%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6.19%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0ae5eab4d_10_347"/>
          <p:cNvSpPr txBox="1"/>
          <p:nvPr/>
        </p:nvSpPr>
        <p:spPr>
          <a:xfrm>
            <a:off x="1532350" y="407075"/>
            <a:ext cx="5385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Appendix IV - Reference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b0ae5eab4d_10_347"/>
          <p:cNvSpPr txBox="1"/>
          <p:nvPr/>
        </p:nvSpPr>
        <p:spPr>
          <a:xfrm>
            <a:off x="1054000" y="1166425"/>
            <a:ext cx="6710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PowerPoint Template: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https://docs.google.com/presentation/d/17eL3rL4SZxrDjqWSzM07-_Orcuaf66hPWyizzLAbugQ/edit?usp=sharing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RFM Method: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https://www.r-bloggers.com/2019/07/customer-segmentation-using-rfm-analysis/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gb09ae93c82_2_15"/>
          <p:cNvGrpSpPr/>
          <p:nvPr/>
        </p:nvGrpSpPr>
        <p:grpSpPr>
          <a:xfrm>
            <a:off x="3388776" y="1686325"/>
            <a:ext cx="4286874" cy="484650"/>
            <a:chOff x="6629364" y="1790476"/>
            <a:chExt cx="5715832" cy="646200"/>
          </a:xfrm>
        </p:grpSpPr>
        <p:grpSp>
          <p:nvGrpSpPr>
            <p:cNvPr id="87" name="Google Shape;87;gb09ae93c82_2_15"/>
            <p:cNvGrpSpPr/>
            <p:nvPr/>
          </p:nvGrpSpPr>
          <p:grpSpPr>
            <a:xfrm>
              <a:off x="7481596" y="1881710"/>
              <a:ext cx="4863600" cy="534447"/>
              <a:chOff x="6875851" y="2244956"/>
              <a:chExt cx="4863600" cy="534447"/>
            </a:xfrm>
          </p:grpSpPr>
          <p:sp>
            <p:nvSpPr>
              <p:cNvPr id="88" name="Google Shape;88;gb09ae93c82_2_15"/>
              <p:cNvSpPr/>
              <p:nvPr/>
            </p:nvSpPr>
            <p:spPr>
              <a:xfrm>
                <a:off x="6875851" y="2517803"/>
                <a:ext cx="38358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b09ae93c82_2_15"/>
              <p:cNvSpPr txBox="1"/>
              <p:nvPr/>
            </p:nvSpPr>
            <p:spPr>
              <a:xfrm>
                <a:off x="6875851" y="2244956"/>
                <a:ext cx="486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Executive Summary</a:t>
                </a:r>
                <a:endParaRPr b="1" i="0" sz="18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gb09ae93c82_2_15"/>
            <p:cNvSpPr txBox="1"/>
            <p:nvPr/>
          </p:nvSpPr>
          <p:spPr>
            <a:xfrm>
              <a:off x="6629364" y="1790476"/>
              <a:ext cx="914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b="0" i="0" sz="2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gb09ae93c82_2_15"/>
          <p:cNvGrpSpPr/>
          <p:nvPr/>
        </p:nvGrpSpPr>
        <p:grpSpPr>
          <a:xfrm>
            <a:off x="3820388" y="2288481"/>
            <a:ext cx="5241331" cy="484650"/>
            <a:chOff x="6629352" y="2797233"/>
            <a:chExt cx="6988442" cy="646200"/>
          </a:xfrm>
        </p:grpSpPr>
        <p:grpSp>
          <p:nvGrpSpPr>
            <p:cNvPr id="92" name="Google Shape;92;gb09ae93c82_2_15"/>
            <p:cNvGrpSpPr/>
            <p:nvPr/>
          </p:nvGrpSpPr>
          <p:grpSpPr>
            <a:xfrm>
              <a:off x="7481595" y="2888491"/>
              <a:ext cx="6136200" cy="534430"/>
              <a:chOff x="6875850" y="2244973"/>
              <a:chExt cx="6136200" cy="534430"/>
            </a:xfrm>
          </p:grpSpPr>
          <p:sp>
            <p:nvSpPr>
              <p:cNvPr id="93" name="Google Shape;93;gb09ae93c82_2_15"/>
              <p:cNvSpPr/>
              <p:nvPr/>
            </p:nvSpPr>
            <p:spPr>
              <a:xfrm>
                <a:off x="6875851" y="2517803"/>
                <a:ext cx="38358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b09ae93c82_2_15"/>
              <p:cNvSpPr txBox="1"/>
              <p:nvPr/>
            </p:nvSpPr>
            <p:spPr>
              <a:xfrm>
                <a:off x="6875850" y="2244973"/>
                <a:ext cx="6136200" cy="461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Data Analytics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gb09ae93c82_2_15"/>
            <p:cNvSpPr txBox="1"/>
            <p:nvPr/>
          </p:nvSpPr>
          <p:spPr>
            <a:xfrm>
              <a:off x="6629352" y="2797233"/>
              <a:ext cx="872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b="0" i="0" sz="2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gb09ae93c82_2_15"/>
          <p:cNvGrpSpPr/>
          <p:nvPr/>
        </p:nvGrpSpPr>
        <p:grpSpPr>
          <a:xfrm>
            <a:off x="4252032" y="2890448"/>
            <a:ext cx="4718406" cy="484650"/>
            <a:chOff x="6629352" y="3803997"/>
            <a:chExt cx="6031454" cy="646200"/>
          </a:xfrm>
        </p:grpSpPr>
        <p:grpSp>
          <p:nvGrpSpPr>
            <p:cNvPr id="97" name="Google Shape;97;gb09ae93c82_2_15"/>
            <p:cNvGrpSpPr/>
            <p:nvPr/>
          </p:nvGrpSpPr>
          <p:grpSpPr>
            <a:xfrm>
              <a:off x="7481596" y="3895239"/>
              <a:ext cx="5179211" cy="534446"/>
              <a:chOff x="6875851" y="2244957"/>
              <a:chExt cx="5179211" cy="534446"/>
            </a:xfrm>
          </p:grpSpPr>
          <p:sp>
            <p:nvSpPr>
              <p:cNvPr id="98" name="Google Shape;98;gb09ae93c82_2_15"/>
              <p:cNvSpPr/>
              <p:nvPr/>
            </p:nvSpPr>
            <p:spPr>
              <a:xfrm>
                <a:off x="6875851" y="2517803"/>
                <a:ext cx="38358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b09ae93c82_2_15"/>
              <p:cNvSpPr txBox="1"/>
              <p:nvPr/>
            </p:nvSpPr>
            <p:spPr>
              <a:xfrm>
                <a:off x="6875862" y="2244957"/>
                <a:ext cx="5179200" cy="461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Marketing Plan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gb09ae93c82_2_15"/>
            <p:cNvSpPr txBox="1"/>
            <p:nvPr/>
          </p:nvSpPr>
          <p:spPr>
            <a:xfrm>
              <a:off x="6629352" y="3803997"/>
              <a:ext cx="877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b="0" i="0" sz="2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gb09ae93c82_2_15"/>
          <p:cNvGrpSpPr/>
          <p:nvPr/>
        </p:nvGrpSpPr>
        <p:grpSpPr>
          <a:xfrm>
            <a:off x="4683629" y="3492804"/>
            <a:ext cx="4286879" cy="484650"/>
            <a:chOff x="6629352" y="4810762"/>
            <a:chExt cx="5715839" cy="646200"/>
          </a:xfrm>
        </p:grpSpPr>
        <p:grpSp>
          <p:nvGrpSpPr>
            <p:cNvPr id="102" name="Google Shape;102;gb09ae93c82_2_15"/>
            <p:cNvGrpSpPr/>
            <p:nvPr/>
          </p:nvGrpSpPr>
          <p:grpSpPr>
            <a:xfrm>
              <a:off x="7481591" y="4902023"/>
              <a:ext cx="4863600" cy="534427"/>
              <a:chOff x="6875846" y="2244976"/>
              <a:chExt cx="4863600" cy="534427"/>
            </a:xfrm>
          </p:grpSpPr>
          <p:sp>
            <p:nvSpPr>
              <p:cNvPr id="103" name="Google Shape;103;gb09ae93c82_2_15"/>
              <p:cNvSpPr/>
              <p:nvPr/>
            </p:nvSpPr>
            <p:spPr>
              <a:xfrm>
                <a:off x="6875851" y="2517803"/>
                <a:ext cx="38358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b09ae93c82_2_15"/>
              <p:cNvSpPr txBox="1"/>
              <p:nvPr/>
            </p:nvSpPr>
            <p:spPr>
              <a:xfrm>
                <a:off x="6875846" y="2244976"/>
                <a:ext cx="486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Next Step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gb09ae93c82_2_15"/>
            <p:cNvSpPr txBox="1"/>
            <p:nvPr/>
          </p:nvSpPr>
          <p:spPr>
            <a:xfrm>
              <a:off x="6629352" y="4810762"/>
              <a:ext cx="886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b="0" i="0" sz="2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b09ae93c82_2_15"/>
          <p:cNvSpPr/>
          <p:nvPr/>
        </p:nvSpPr>
        <p:spPr>
          <a:xfrm>
            <a:off x="5754431" y="4368032"/>
            <a:ext cx="2876849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b09ae93c82_2_15"/>
          <p:cNvSpPr txBox="1"/>
          <p:nvPr/>
        </p:nvSpPr>
        <p:spPr>
          <a:xfrm>
            <a:off x="6969052" y="803879"/>
            <a:ext cx="1634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B504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09ae93c82_2_15"/>
          <p:cNvSpPr/>
          <p:nvPr/>
        </p:nvSpPr>
        <p:spPr>
          <a:xfrm>
            <a:off x="12526" y="1408"/>
            <a:ext cx="6211151" cy="2571888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tl" dir="2700000" dist="1905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b09ae93c82_2_15"/>
          <p:cNvSpPr/>
          <p:nvPr/>
        </p:nvSpPr>
        <p:spPr>
          <a:xfrm>
            <a:off x="12525" y="0"/>
            <a:ext cx="5185202" cy="2581379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b09ae93c82_2_15"/>
          <p:cNvSpPr/>
          <p:nvPr/>
        </p:nvSpPr>
        <p:spPr>
          <a:xfrm>
            <a:off x="-1625" y="0"/>
            <a:ext cx="5079295" cy="5143500"/>
          </a:xfrm>
          <a:custGeom>
            <a:rect b="b" l="l" r="r" t="t"/>
            <a:pathLst>
              <a:path extrusionOk="0" h="6858000" w="6772393">
                <a:moveTo>
                  <a:pt x="0" y="0"/>
                </a:moveTo>
                <a:lnTo>
                  <a:pt x="1933731" y="0"/>
                </a:lnTo>
                <a:lnTo>
                  <a:pt x="677239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7075" r="-34771" t="0"/>
            </a:stretch>
          </a:blipFill>
          <a:ln>
            <a:noFill/>
          </a:ln>
          <a:effectLst>
            <a:outerShdw blurRad="254000" rotWithShape="0" algn="l" dist="1270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gb09ae93c82_2_15"/>
          <p:cNvCxnSpPr/>
          <p:nvPr/>
        </p:nvCxnSpPr>
        <p:spPr>
          <a:xfrm>
            <a:off x="3734757" y="1643616"/>
            <a:ext cx="4810800" cy="0"/>
          </a:xfrm>
          <a:prstGeom prst="straightConnector1">
            <a:avLst/>
          </a:prstGeom>
          <a:noFill/>
          <a:ln cap="flat" cmpd="sng" w="9525">
            <a:solidFill>
              <a:srgbClr val="FB8F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b09ae93c82_2_15"/>
          <p:cNvSpPr/>
          <p:nvPr/>
        </p:nvSpPr>
        <p:spPr>
          <a:xfrm>
            <a:off x="397820" y="1406"/>
            <a:ext cx="5079295" cy="5143500"/>
          </a:xfrm>
          <a:custGeom>
            <a:rect b="b" l="l" r="r" t="t"/>
            <a:pathLst>
              <a:path extrusionOk="0" h="6858000" w="6772393">
                <a:moveTo>
                  <a:pt x="0" y="0"/>
                </a:moveTo>
                <a:lnTo>
                  <a:pt x="1933731" y="0"/>
                </a:lnTo>
                <a:lnTo>
                  <a:pt x="677239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8FA2">
                  <a:alpha val="21176"/>
                </a:srgbClr>
              </a:gs>
              <a:gs pos="100000">
                <a:srgbClr val="B5042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09ae93c82_2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b09ae93c82_2_51"/>
          <p:cNvGrpSpPr/>
          <p:nvPr/>
        </p:nvGrpSpPr>
        <p:grpSpPr>
          <a:xfrm>
            <a:off x="4397174" y="2990225"/>
            <a:ext cx="4361625" cy="1061500"/>
            <a:chOff x="6170277" y="2999847"/>
            <a:chExt cx="5815500" cy="1415333"/>
          </a:xfrm>
        </p:grpSpPr>
        <p:sp>
          <p:nvSpPr>
            <p:cNvPr id="120" name="Google Shape;120;gb09ae93c82_2_51"/>
            <p:cNvSpPr txBox="1"/>
            <p:nvPr/>
          </p:nvSpPr>
          <p:spPr>
            <a:xfrm>
              <a:off x="6170277" y="2999847"/>
              <a:ext cx="5815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" sz="3300" u="none" cap="none" strike="noStrike">
                  <a:solidFill>
                    <a:srgbClr val="B5042B"/>
                  </a:solidFill>
                  <a:latin typeface="Arial"/>
                  <a:ea typeface="Arial"/>
                  <a:cs typeface="Arial"/>
                  <a:sym typeface="Arial"/>
                </a:rPr>
                <a:t>Executive Summary</a:t>
              </a:r>
              <a:endParaRPr b="1" i="0" sz="3300" u="none" cap="none" strike="noStrike">
                <a:solidFill>
                  <a:srgbClr val="B5042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b09ae93c82_2_51"/>
            <p:cNvSpPr txBox="1"/>
            <p:nvPr/>
          </p:nvSpPr>
          <p:spPr>
            <a:xfrm>
              <a:off x="6200261" y="3670207"/>
              <a:ext cx="548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gb09ae93c82_2_51"/>
            <p:cNvCxnSpPr/>
            <p:nvPr/>
          </p:nvCxnSpPr>
          <p:spPr>
            <a:xfrm>
              <a:off x="6304418" y="4415180"/>
              <a:ext cx="914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3" name="Google Shape;123;gb09ae93c82_2_51"/>
          <p:cNvSpPr/>
          <p:nvPr/>
        </p:nvSpPr>
        <p:spPr>
          <a:xfrm>
            <a:off x="0" y="-2237"/>
            <a:ext cx="4085774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l" dist="1905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09ae93c82_2_51"/>
          <p:cNvSpPr/>
          <p:nvPr/>
        </p:nvSpPr>
        <p:spPr>
          <a:xfrm>
            <a:off x="0" y="-2237"/>
            <a:ext cx="3626427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09ae93c82_2_51"/>
          <p:cNvSpPr/>
          <p:nvPr/>
        </p:nvSpPr>
        <p:spPr>
          <a:xfrm>
            <a:off x="0" y="12651"/>
            <a:ext cx="8318506" cy="3302646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tl" dir="27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09ae93c82_2_51"/>
          <p:cNvSpPr txBox="1"/>
          <p:nvPr/>
        </p:nvSpPr>
        <p:spPr>
          <a:xfrm>
            <a:off x="4434113" y="2625359"/>
            <a:ext cx="121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09ae93c82_2_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9ae93c82_2_63"/>
          <p:cNvSpPr/>
          <p:nvPr/>
        </p:nvSpPr>
        <p:spPr>
          <a:xfrm>
            <a:off x="962925" y="973725"/>
            <a:ext cx="72273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would like to improve the existing engine by customizing book recommendations based on consumption behaviors. 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is achieved by hierarchical clustering, RFM analysis and customer insight analysis.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a result, we can boost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1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 26%</a:t>
            </a: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sales from the top </a:t>
            </a:r>
            <a:r>
              <a:rPr b="1" i="0" lang="en" sz="16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customers 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1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 12%</a:t>
            </a: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sales from the remaining </a:t>
            </a:r>
            <a:r>
              <a:rPr b="1" i="0" lang="en" sz="16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customers 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b09ae93c82_2_63"/>
          <p:cNvGrpSpPr/>
          <p:nvPr/>
        </p:nvGrpSpPr>
        <p:grpSpPr>
          <a:xfrm>
            <a:off x="2490349" y="250100"/>
            <a:ext cx="4179376" cy="438525"/>
            <a:chOff x="1679805" y="438114"/>
            <a:chExt cx="5572502" cy="584700"/>
          </a:xfrm>
        </p:grpSpPr>
        <p:sp>
          <p:nvSpPr>
            <p:cNvPr id="135" name="Google Shape;135;gb09ae93c82_2_63"/>
            <p:cNvSpPr txBox="1"/>
            <p:nvPr/>
          </p:nvSpPr>
          <p:spPr>
            <a:xfrm>
              <a:off x="1679805" y="438114"/>
              <a:ext cx="5572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Executive Summary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b09ae93c82_2_63"/>
            <p:cNvSpPr txBox="1"/>
            <p:nvPr/>
          </p:nvSpPr>
          <p:spPr>
            <a:xfrm>
              <a:off x="1679807" y="952000"/>
              <a:ext cx="5572500" cy="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b09ae93c82_2_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b09ae93c82_2_140"/>
          <p:cNvGrpSpPr/>
          <p:nvPr/>
        </p:nvGrpSpPr>
        <p:grpSpPr>
          <a:xfrm>
            <a:off x="2490344" y="250100"/>
            <a:ext cx="4179380" cy="588588"/>
            <a:chOff x="1679798" y="438114"/>
            <a:chExt cx="5572507" cy="784784"/>
          </a:xfrm>
        </p:grpSpPr>
        <p:sp>
          <p:nvSpPr>
            <p:cNvPr id="144" name="Google Shape;144;gb09ae93c82_2_140"/>
            <p:cNvSpPr txBox="1"/>
            <p:nvPr/>
          </p:nvSpPr>
          <p:spPr>
            <a:xfrm>
              <a:off x="1679805" y="438114"/>
              <a:ext cx="5572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Project Timeline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b09ae93c82_2_140"/>
            <p:cNvSpPr txBox="1"/>
            <p:nvPr/>
          </p:nvSpPr>
          <p:spPr>
            <a:xfrm>
              <a:off x="1679798" y="951998"/>
              <a:ext cx="557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8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b09ae93c82_2_140"/>
          <p:cNvSpPr/>
          <p:nvPr/>
        </p:nvSpPr>
        <p:spPr>
          <a:xfrm>
            <a:off x="7135038" y="921971"/>
            <a:ext cx="1116444" cy="1116444"/>
          </a:xfrm>
          <a:custGeom>
            <a:rect b="b" l="l" r="r" t="t"/>
            <a:pathLst>
              <a:path extrusionOk="0" h="242" w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b09ae93c82_2_140"/>
          <p:cNvSpPr/>
          <p:nvPr/>
        </p:nvSpPr>
        <p:spPr>
          <a:xfrm>
            <a:off x="6450703" y="2038415"/>
            <a:ext cx="1118399" cy="1118399"/>
          </a:xfrm>
          <a:custGeom>
            <a:rect b="b" l="l" r="r" t="t"/>
            <a:pathLst>
              <a:path extrusionOk="0" h="242" w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09ae93c82_2_140"/>
          <p:cNvSpPr/>
          <p:nvPr/>
        </p:nvSpPr>
        <p:spPr>
          <a:xfrm>
            <a:off x="5338169" y="2038415"/>
            <a:ext cx="1112534" cy="1118399"/>
          </a:xfrm>
          <a:custGeom>
            <a:rect b="b" l="l" r="r" t="t"/>
            <a:pathLst>
              <a:path extrusionOk="0" h="242" w="241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09ae93c82_2_140"/>
          <p:cNvSpPr/>
          <p:nvPr/>
        </p:nvSpPr>
        <p:spPr>
          <a:xfrm>
            <a:off x="4649923" y="921971"/>
            <a:ext cx="1116444" cy="1116444"/>
          </a:xfrm>
          <a:custGeom>
            <a:rect b="b" l="l" r="r" t="t"/>
            <a:pathLst>
              <a:path extrusionOk="0" h="242" w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b09ae93c82_2_140"/>
          <p:cNvSpPr/>
          <p:nvPr/>
        </p:nvSpPr>
        <p:spPr>
          <a:xfrm>
            <a:off x="3537390" y="921971"/>
            <a:ext cx="1112534" cy="1116444"/>
          </a:xfrm>
          <a:custGeom>
            <a:rect b="b" l="l" r="r" t="t"/>
            <a:pathLst>
              <a:path extrusionOk="0" h="242" w="241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b09ae93c82_2_140"/>
          <p:cNvSpPr/>
          <p:nvPr/>
        </p:nvSpPr>
        <p:spPr>
          <a:xfrm>
            <a:off x="3537390" y="2038415"/>
            <a:ext cx="1112534" cy="1118399"/>
          </a:xfrm>
          <a:custGeom>
            <a:rect b="b" l="l" r="r" t="t"/>
            <a:pathLst>
              <a:path extrusionOk="0" h="242" w="241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b09ae93c82_2_140"/>
          <p:cNvSpPr/>
          <p:nvPr/>
        </p:nvSpPr>
        <p:spPr>
          <a:xfrm>
            <a:off x="4649923" y="2722751"/>
            <a:ext cx="1116444" cy="1116444"/>
          </a:xfrm>
          <a:custGeom>
            <a:rect b="b" l="l" r="r" t="t"/>
            <a:pathLst>
              <a:path extrusionOk="0" h="242" w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b09ae93c82_2_140"/>
          <p:cNvSpPr/>
          <p:nvPr/>
        </p:nvSpPr>
        <p:spPr>
          <a:xfrm>
            <a:off x="4649925" y="3839200"/>
            <a:ext cx="1118400" cy="1118400"/>
          </a:xfrm>
          <a:custGeom>
            <a:rect b="b" l="l" r="r" t="t"/>
            <a:pathLst>
              <a:path extrusionOk="0" h="242" w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09ae93c82_2_140"/>
          <p:cNvSpPr/>
          <p:nvPr/>
        </p:nvSpPr>
        <p:spPr>
          <a:xfrm>
            <a:off x="3537390" y="3839194"/>
            <a:ext cx="1112534" cy="1118399"/>
          </a:xfrm>
          <a:custGeom>
            <a:rect b="b" l="l" r="r" t="t"/>
            <a:pathLst>
              <a:path extrusionOk="0" h="242" w="241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09ae93c82_2_140"/>
          <p:cNvSpPr/>
          <p:nvPr/>
        </p:nvSpPr>
        <p:spPr>
          <a:xfrm>
            <a:off x="2851093" y="2722751"/>
            <a:ext cx="1112534" cy="1116444"/>
          </a:xfrm>
          <a:custGeom>
            <a:rect b="b" l="l" r="r" t="t"/>
            <a:pathLst>
              <a:path extrusionOk="0" h="242" w="241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09ae93c82_2_140"/>
          <p:cNvSpPr/>
          <p:nvPr/>
        </p:nvSpPr>
        <p:spPr>
          <a:xfrm>
            <a:off x="1734656" y="2722751"/>
            <a:ext cx="1118399" cy="1116444"/>
          </a:xfrm>
          <a:custGeom>
            <a:rect b="b" l="l" r="r" t="t"/>
            <a:pathLst>
              <a:path extrusionOk="0" h="242" w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09ae93c82_2_140"/>
          <p:cNvSpPr/>
          <p:nvPr/>
        </p:nvSpPr>
        <p:spPr>
          <a:xfrm>
            <a:off x="1052276" y="3839194"/>
            <a:ext cx="1112534" cy="1118399"/>
          </a:xfrm>
          <a:custGeom>
            <a:rect b="b" l="l" r="r" t="t"/>
            <a:pathLst>
              <a:path extrusionOk="0" h="242" w="241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09ae93c82_2_140"/>
          <p:cNvSpPr/>
          <p:nvPr/>
        </p:nvSpPr>
        <p:spPr>
          <a:xfrm>
            <a:off x="5854353" y="1447932"/>
            <a:ext cx="1196700" cy="119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843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09ae93c82_2_140"/>
          <p:cNvSpPr/>
          <p:nvPr/>
        </p:nvSpPr>
        <p:spPr>
          <a:xfrm>
            <a:off x="4053575" y="1447932"/>
            <a:ext cx="1196609" cy="119660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  Phase</a:t>
            </a:r>
            <a:endParaRPr b="0" i="0" sz="1600" u="none" cap="none" strike="noStrike">
              <a:solidFill>
                <a:srgbClr val="E843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09ae93c82_2_140"/>
          <p:cNvSpPr/>
          <p:nvPr/>
        </p:nvSpPr>
        <p:spPr>
          <a:xfrm>
            <a:off x="4053575" y="3238935"/>
            <a:ext cx="1196609" cy="119660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 Phase</a:t>
            </a:r>
            <a:endParaRPr b="1" i="0" sz="1600" u="none" cap="none" strike="noStrike">
              <a:solidFill>
                <a:srgbClr val="E843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09ae93c82_2_140"/>
          <p:cNvSpPr/>
          <p:nvPr/>
        </p:nvSpPr>
        <p:spPr>
          <a:xfrm>
            <a:off x="2252795" y="3238935"/>
            <a:ext cx="1196700" cy="119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 Phase</a:t>
            </a:r>
            <a:endParaRPr b="0" i="0" sz="1600" u="none" cap="none" strike="noStrike">
              <a:solidFill>
                <a:srgbClr val="E843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09ae93c82_2_140"/>
          <p:cNvSpPr/>
          <p:nvPr/>
        </p:nvSpPr>
        <p:spPr>
          <a:xfrm>
            <a:off x="8251482" y="921971"/>
            <a:ext cx="810537" cy="43522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b09ae93c82_2_140"/>
          <p:cNvSpPr txBox="1"/>
          <p:nvPr/>
        </p:nvSpPr>
        <p:spPr>
          <a:xfrm>
            <a:off x="5768328" y="3431877"/>
            <a:ext cx="2309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Intermediate Stage</a:t>
            </a:r>
            <a:endParaRPr b="1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09ae93c82_2_140"/>
          <p:cNvSpPr txBox="1"/>
          <p:nvPr/>
        </p:nvSpPr>
        <p:spPr>
          <a:xfrm>
            <a:off x="-48925" y="3912550"/>
            <a:ext cx="182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Recommend “most popular ” books to all customers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09ae93c82_2_140"/>
          <p:cNvSpPr txBox="1"/>
          <p:nvPr/>
        </p:nvSpPr>
        <p:spPr>
          <a:xfrm>
            <a:off x="8378" y="3668938"/>
            <a:ext cx="1713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09ae93c82_2_140"/>
          <p:cNvSpPr txBox="1"/>
          <p:nvPr/>
        </p:nvSpPr>
        <p:spPr>
          <a:xfrm>
            <a:off x="5766375" y="3708550"/>
            <a:ext cx="2214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Design marketing strategies to improve website performance and increase sales revenue </a:t>
            </a:r>
            <a:endParaRPr b="0" i="0" sz="105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b09ae93c82_2_140"/>
          <p:cNvSpPr txBox="1"/>
          <p:nvPr/>
        </p:nvSpPr>
        <p:spPr>
          <a:xfrm>
            <a:off x="5345400" y="1869700"/>
            <a:ext cx="2214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8432E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09ae93c82_2_140"/>
          <p:cNvSpPr txBox="1"/>
          <p:nvPr/>
        </p:nvSpPr>
        <p:spPr>
          <a:xfrm>
            <a:off x="1663625" y="921975"/>
            <a:ext cx="287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b09ae93c82_2_140"/>
          <p:cNvSpPr txBox="1"/>
          <p:nvPr/>
        </p:nvSpPr>
        <p:spPr>
          <a:xfrm>
            <a:off x="2325175" y="1162200"/>
            <a:ext cx="1893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A/B Testing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Collect more data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Further improve 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marketing plan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09ae93c82_2_140"/>
          <p:cNvSpPr txBox="1"/>
          <p:nvPr/>
        </p:nvSpPr>
        <p:spPr>
          <a:xfrm>
            <a:off x="7491450" y="1810750"/>
            <a:ext cx="1782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b09ae93c82_2_1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gb09ae93c82_2_140"/>
          <p:cNvSpPr txBox="1"/>
          <p:nvPr/>
        </p:nvSpPr>
        <p:spPr>
          <a:xfrm>
            <a:off x="615602" y="2143900"/>
            <a:ext cx="119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b09ae93c82_2_140"/>
          <p:cNvSpPr txBox="1"/>
          <p:nvPr/>
        </p:nvSpPr>
        <p:spPr>
          <a:xfrm>
            <a:off x="587050" y="2397688"/>
            <a:ext cx="2174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Analyze current dataset to understand customer behaviors and create new segments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b09ae93c82_2_168"/>
          <p:cNvGrpSpPr/>
          <p:nvPr/>
        </p:nvGrpSpPr>
        <p:grpSpPr>
          <a:xfrm>
            <a:off x="4397175" y="2989999"/>
            <a:ext cx="4135924" cy="788239"/>
            <a:chOff x="6170280" y="2999843"/>
            <a:chExt cx="5514566" cy="1415405"/>
          </a:xfrm>
        </p:grpSpPr>
        <p:sp>
          <p:nvSpPr>
            <p:cNvPr id="180" name="Google Shape;180;gb09ae93c82_2_168"/>
            <p:cNvSpPr txBox="1"/>
            <p:nvPr/>
          </p:nvSpPr>
          <p:spPr>
            <a:xfrm>
              <a:off x="6170280" y="2999848"/>
              <a:ext cx="4900500" cy="14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" sz="3300" u="none" cap="none" strike="noStrike">
                  <a:solidFill>
                    <a:srgbClr val="B5042B"/>
                  </a:solidFill>
                  <a:latin typeface="Arial"/>
                  <a:ea typeface="Arial"/>
                  <a:cs typeface="Arial"/>
                  <a:sym typeface="Arial"/>
                </a:rPr>
                <a:t>Data Analytics</a:t>
              </a:r>
              <a:endParaRPr b="1" i="0" sz="3300" u="none" cap="none" strike="noStrike">
                <a:solidFill>
                  <a:srgbClr val="B5042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b09ae93c82_2_168"/>
            <p:cNvSpPr txBox="1"/>
            <p:nvPr/>
          </p:nvSpPr>
          <p:spPr>
            <a:xfrm>
              <a:off x="6200246" y="2999843"/>
              <a:ext cx="5484600" cy="11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gb09ae93c82_2_168"/>
            <p:cNvCxnSpPr/>
            <p:nvPr/>
          </p:nvCxnSpPr>
          <p:spPr>
            <a:xfrm>
              <a:off x="6304418" y="4415180"/>
              <a:ext cx="914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3" name="Google Shape;183;gb09ae93c82_2_168"/>
          <p:cNvSpPr/>
          <p:nvPr/>
        </p:nvSpPr>
        <p:spPr>
          <a:xfrm>
            <a:off x="0" y="-2237"/>
            <a:ext cx="4085774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l" dist="190500">
              <a:srgbClr val="000000">
                <a:alpha val="290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09ae93c82_2_168"/>
          <p:cNvSpPr/>
          <p:nvPr/>
        </p:nvSpPr>
        <p:spPr>
          <a:xfrm>
            <a:off x="0" y="-2237"/>
            <a:ext cx="3626427" cy="5143500"/>
          </a:xfrm>
          <a:custGeom>
            <a:rect b="b" l="l" r="r" t="t"/>
            <a:pathLst>
              <a:path extrusionOk="0" h="6858000" w="4835236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09ae93c82_2_168"/>
          <p:cNvSpPr/>
          <p:nvPr/>
        </p:nvSpPr>
        <p:spPr>
          <a:xfrm>
            <a:off x="0" y="12651"/>
            <a:ext cx="8318506" cy="3302646"/>
          </a:xfrm>
          <a:custGeom>
            <a:rect b="b" l="l" r="r" t="t"/>
            <a:pathLst>
              <a:path extrusionOk="0" h="3796145" w="11091341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rotWithShape="0" algn="tl" dir="27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b09ae93c82_2_168"/>
          <p:cNvSpPr txBox="1"/>
          <p:nvPr/>
        </p:nvSpPr>
        <p:spPr>
          <a:xfrm>
            <a:off x="4434113" y="2625359"/>
            <a:ext cx="12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b09ae93c82_2_1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b09ae93c82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50" y="730325"/>
            <a:ext cx="4912465" cy="41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b09ae93c82_0_33"/>
          <p:cNvSpPr txBox="1"/>
          <p:nvPr/>
        </p:nvSpPr>
        <p:spPr>
          <a:xfrm>
            <a:off x="1805700" y="291725"/>
            <a:ext cx="553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and Design Methodology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b09ae93c82_0_33"/>
          <p:cNvSpPr txBox="1"/>
          <p:nvPr/>
        </p:nvSpPr>
        <p:spPr>
          <a:xfrm>
            <a:off x="5179525" y="840225"/>
            <a:ext cx="3592500" cy="4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Methodology: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→ Assign RFM Score →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Traits → Customize Book 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Clustering: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Ward’s Method: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 based, no need to specify numbers of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RFM Analysis: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Ranges cut off by the mean value of corresponding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score (1-6) to each group (e.g. r = 6 for the most recent customer group)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clients to proper groups based on their consumption behaviors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b09ae93c82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ae5eab4d_10_42"/>
          <p:cNvSpPr txBox="1"/>
          <p:nvPr/>
        </p:nvSpPr>
        <p:spPr>
          <a:xfrm>
            <a:off x="2490344" y="635513"/>
            <a:ext cx="41793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b0ae5eab4d_10_42"/>
          <p:cNvSpPr txBox="1"/>
          <p:nvPr/>
        </p:nvSpPr>
        <p:spPr>
          <a:xfrm>
            <a:off x="2642744" y="787913"/>
            <a:ext cx="41793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b0ae5eab4d_10_42"/>
          <p:cNvSpPr txBox="1"/>
          <p:nvPr/>
        </p:nvSpPr>
        <p:spPr>
          <a:xfrm>
            <a:off x="2419524" y="441575"/>
            <a:ext cx="417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b0ae5eab4d_1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b0ae5eab4d_1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00" y="1190000"/>
            <a:ext cx="8123050" cy="25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b0ae5eab4d_10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b0ae5eab4d_10_42"/>
          <p:cNvSpPr/>
          <p:nvPr/>
        </p:nvSpPr>
        <p:spPr>
          <a:xfrm>
            <a:off x="518500" y="2046225"/>
            <a:ext cx="8123100" cy="103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b0ae5eab4d_10_42"/>
          <p:cNvSpPr txBox="1"/>
          <p:nvPr/>
        </p:nvSpPr>
        <p:spPr>
          <a:xfrm>
            <a:off x="527125" y="3906450"/>
            <a:ext cx="8123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Champions/Loyal Customers received the highest scores in each category (e.g. rfm = 666)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Customers from the middle segments (~40%) have exhibited different book preferences than the most popular item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Others: we need further investigation into their consumption pattern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包图主题2">
  <a:themeElements>
    <a:clrScheme name="自定义 17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E1126"/>
      </a:accent1>
      <a:accent2>
        <a:srgbClr val="CE1126"/>
      </a:accent2>
      <a:accent3>
        <a:srgbClr val="CE1126"/>
      </a:accent3>
      <a:accent4>
        <a:srgbClr val="CE1126"/>
      </a:accent4>
      <a:accent5>
        <a:srgbClr val="CE1126"/>
      </a:accent5>
      <a:accent6>
        <a:srgbClr val="CE1126"/>
      </a:accent6>
      <a:hlink>
        <a:srgbClr val="0085C3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