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handoutMasterIdLst>
    <p:handoutMasterId r:id="rId25"/>
  </p:handoutMasterIdLst>
  <p:sldIdLst>
    <p:sldId id="256" r:id="rId4"/>
    <p:sldId id="261" r:id="rId5"/>
    <p:sldId id="264" r:id="rId6"/>
    <p:sldId id="302" r:id="rId7"/>
    <p:sldId id="303" r:id="rId8"/>
    <p:sldId id="304" r:id="rId9"/>
    <p:sldId id="306" r:id="rId10"/>
    <p:sldId id="299" r:id="rId11"/>
    <p:sldId id="277" r:id="rId12"/>
    <p:sldId id="305" r:id="rId13"/>
    <p:sldId id="300" r:id="rId14"/>
    <p:sldId id="308" r:id="rId15"/>
    <p:sldId id="309" r:id="rId16"/>
    <p:sldId id="310" r:id="rId17"/>
    <p:sldId id="311" r:id="rId18"/>
    <p:sldId id="312" r:id="rId19"/>
    <p:sldId id="301" r:id="rId20"/>
    <p:sldId id="313" r:id="rId21"/>
    <p:sldId id="314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142" d="100"/>
          <a:sy n="142" d="100"/>
        </p:scale>
        <p:origin x="714" y="11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5992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2.2.0/mllib-collaborative-filtering.html#collaborative-filtering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yusa-imit/cse20_bigdata_recommender/tree/main/results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yusa-imit/cse20_bigdata_recommender/tree/main/results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ner.steamgames.com/doc/webapi_overview" TargetMode="External"/><Relationship Id="rId2" Type="http://schemas.openxmlformats.org/officeDocument/2006/relationships/hyperlink" Target="https://steamcommunity.com/dev?l=koreana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developer.valvesoftware.com/wiki/Steam_Web_AP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utora.org/s/6MYXWdZ3MpZmw3f" TargetMode="External"/><Relationship Id="rId2" Type="http://schemas.openxmlformats.org/officeDocument/2006/relationships/hyperlink" Target="https://drive.google.com/file/d/10vaEmYkahxF5Vs40OHkPLWZcnI1TFvvx/view?usp=sharin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CAU CSE</a:t>
            </a:r>
          </a:p>
          <a:p>
            <a:r>
              <a:rPr lang="en-US" altLang="ko-KR" dirty="0">
                <a:ea typeface="맑은 고딕" pitchFamily="50" charset="-127"/>
              </a:rPr>
              <a:t>Big Data 2020-2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000" b="1" dirty="0"/>
              <a:t>Term Project #1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9188" y="3363838"/>
            <a:ext cx="200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cs typeface="Arial" pitchFamily="34" charset="0"/>
              </a:rPr>
              <a:t>20134652 </a:t>
            </a:r>
            <a:r>
              <a:rPr lang="ko-KR" altLang="en-US" sz="1600" dirty="0">
                <a:solidFill>
                  <a:schemeClr val="bg1"/>
                </a:solidFill>
                <a:cs typeface="Arial" pitchFamily="34" charset="0"/>
              </a:rPr>
              <a:t>이제홍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EC77A5-AD67-4475-9C86-A106CECF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FAB9-57DF-4D0B-96FE-B99964947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details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9C39-EE04-40FD-9E65-4A57EC9EE146}"/>
              </a:ext>
            </a:extLst>
          </p:cNvPr>
          <p:cNvSpPr txBox="1"/>
          <p:nvPr/>
        </p:nvSpPr>
        <p:spPr>
          <a:xfrm>
            <a:off x="1763688" y="1131590"/>
            <a:ext cx="70567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3"/>
                </a:solidFill>
              </a:rPr>
              <a:t>Game_Detail</a:t>
            </a:r>
            <a:r>
              <a:rPr lang="en-US" altLang="ko-KR" sz="1400" dirty="0">
                <a:solidFill>
                  <a:schemeClr val="accent3"/>
                </a:solidFill>
              </a:rPr>
              <a:t> : Contains game’s information such as game’s name, images, videos, description etc.,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>
                <a:solidFill>
                  <a:schemeClr val="accent3"/>
                </a:solidFill>
              </a:rPr>
              <a:t>User_Idx</a:t>
            </a:r>
            <a:r>
              <a:rPr lang="en-US" altLang="ko-KR" sz="1400" dirty="0">
                <a:solidFill>
                  <a:schemeClr val="accent3"/>
                </a:solidFill>
              </a:rPr>
              <a:t> : Get 14000user set from Steam’s community and give them id for processing purpose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>
                <a:solidFill>
                  <a:schemeClr val="accent3"/>
                </a:solidFill>
              </a:rPr>
              <a:t>User_Summary</a:t>
            </a:r>
            <a:r>
              <a:rPr lang="en-US" altLang="ko-KR" sz="1400" dirty="0">
                <a:solidFill>
                  <a:schemeClr val="accent3"/>
                </a:solidFill>
              </a:rPr>
              <a:t> : Contains user’s information such as name, region, etc.,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>
                <a:solidFill>
                  <a:schemeClr val="accent3"/>
                </a:solidFill>
              </a:rPr>
              <a:t>User_Friend_List</a:t>
            </a:r>
            <a:r>
              <a:rPr lang="en-US" altLang="ko-KR" sz="1400" dirty="0">
                <a:solidFill>
                  <a:schemeClr val="accent3"/>
                </a:solidFill>
              </a:rPr>
              <a:t> : Contains user’s friends as form of list. If user does not have any friend, then list returns []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>
                <a:solidFill>
                  <a:schemeClr val="accent3"/>
                </a:solidFill>
              </a:rPr>
              <a:t>User_Owned_Games</a:t>
            </a:r>
            <a:r>
              <a:rPr lang="en-US" altLang="ko-KR" sz="1400" dirty="0">
                <a:solidFill>
                  <a:schemeClr val="accent3"/>
                </a:solidFill>
              </a:rPr>
              <a:t> : Contains user’s owned games number, and that list as form of list.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 err="1">
                <a:solidFill>
                  <a:schemeClr val="accent3"/>
                </a:solidFill>
              </a:rPr>
              <a:t>User_Recently_Played_Games</a:t>
            </a:r>
            <a:r>
              <a:rPr lang="en-US" altLang="ko-KR" sz="1400" dirty="0">
                <a:solidFill>
                  <a:schemeClr val="accent3"/>
                </a:solidFill>
              </a:rPr>
              <a:t> : Contains user’s recently played game data(minute). This contains user id, game id as </a:t>
            </a:r>
            <a:r>
              <a:rPr lang="en-US" altLang="ko-KR" sz="1400" dirty="0" err="1">
                <a:solidFill>
                  <a:schemeClr val="accent3"/>
                </a:solidFill>
              </a:rPr>
              <a:t>app_id</a:t>
            </a:r>
            <a:r>
              <a:rPr lang="en-US" altLang="ko-KR" sz="1400" dirty="0">
                <a:solidFill>
                  <a:schemeClr val="accent3"/>
                </a:solidFill>
              </a:rPr>
              <a:t>, and time. If user played multiple games in 2 weeks. This will return  the list.</a:t>
            </a:r>
          </a:p>
        </p:txBody>
      </p:sp>
    </p:spTree>
    <p:extLst>
      <p:ext uri="{BB962C8B-B14F-4D97-AF65-F5344CB8AC3E}">
        <p14:creationId xmlns:p14="http://schemas.microsoft.com/office/powerpoint/2010/main" val="306857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Learning 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07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01459-C227-4A03-AAB1-55DFAAA696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06DA3-3D3C-43CD-9640-147B5DDCE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Using Spark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B1CC-F38B-48C1-80ED-EB1D8DA0E632}"/>
              </a:ext>
            </a:extLst>
          </p:cNvPr>
          <p:cNvSpPr txBox="1"/>
          <p:nvPr/>
        </p:nvSpPr>
        <p:spPr>
          <a:xfrm>
            <a:off x="1771637" y="3795886"/>
            <a:ext cx="684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We are using apache’s </a:t>
            </a:r>
            <a:r>
              <a:rPr lang="en-US" altLang="ko-KR" sz="1400" dirty="0" err="1">
                <a:solidFill>
                  <a:schemeClr val="accent3"/>
                </a:solidFill>
              </a:rPr>
              <a:t>pyspark</a:t>
            </a:r>
            <a:r>
              <a:rPr lang="en-US" altLang="ko-KR" sz="1400" dirty="0">
                <a:solidFill>
                  <a:schemeClr val="accent3"/>
                </a:solidFill>
              </a:rPr>
              <a:t> to implement our recommender system.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Which helps us interface with Resilient Distributed Datasets 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PySpark Programming | What is PySpark? | Introduction To PySpark | Edureka">
            <a:extLst>
              <a:ext uri="{FF2B5EF4-FFF2-40B4-BE49-F238E27FC236}">
                <a16:creationId xmlns:a16="http://schemas.microsoft.com/office/drawing/2014/main" id="{2529C810-463F-4663-9DAC-0C13CA6E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26328"/>
            <a:ext cx="5190438" cy="181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82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01459-C227-4A03-AAB1-55DFAAA696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06DA3-3D3C-43CD-9640-147B5DDCE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Collaborative Filtering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B1CC-F38B-48C1-80ED-EB1D8DA0E632}"/>
              </a:ext>
            </a:extLst>
          </p:cNvPr>
          <p:cNvSpPr txBox="1"/>
          <p:nvPr/>
        </p:nvSpPr>
        <p:spPr>
          <a:xfrm>
            <a:off x="1755467" y="3160304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Our basic think was there’s user A who has played one game called Z, then the Man B who play that game called Z played another game called Y, then system recommends game Y to user A.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And user C who played game Z, plays More time in game X than user B played in game Z, then game X gets more weight to calculate matrix.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And implement this principle with Collaborative Filtering.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</p:txBody>
      </p:sp>
      <p:pic>
        <p:nvPicPr>
          <p:cNvPr id="2050" name="Picture 2" descr="Collaborative Filtering · Recommendation.jl">
            <a:extLst>
              <a:ext uri="{FF2B5EF4-FFF2-40B4-BE49-F238E27FC236}">
                <a16:creationId xmlns:a16="http://schemas.microsoft.com/office/drawing/2014/main" id="{5033E535-98BB-45DD-A80F-8CED193B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20" y="1018776"/>
            <a:ext cx="4892912" cy="209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14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01459-C227-4A03-AAB1-55DFAAA696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06DA3-3D3C-43CD-9640-147B5DDCE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Collaborative Filtering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B1CC-F38B-48C1-80ED-EB1D8DA0E632}"/>
              </a:ext>
            </a:extLst>
          </p:cNvPr>
          <p:cNvSpPr txBox="1"/>
          <p:nvPr/>
        </p:nvSpPr>
        <p:spPr>
          <a:xfrm>
            <a:off x="1907704" y="1707654"/>
            <a:ext cx="6840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In Collaboration Filtering techniques, we need to fill in the missing components of user-item associated matrix.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For that, Spark supports Alternating Least Squares algorithms(</a:t>
            </a:r>
            <a:r>
              <a:rPr lang="en-US" altLang="ko-KR" sz="1400" dirty="0" err="1">
                <a:solidFill>
                  <a:schemeClr val="accent3"/>
                </a:solidFill>
              </a:rPr>
              <a:t>a.k.a</a:t>
            </a:r>
            <a:r>
              <a:rPr lang="en-US" altLang="ko-KR" sz="1400" dirty="0">
                <a:solidFill>
                  <a:schemeClr val="accent3"/>
                </a:solidFill>
              </a:rPr>
              <a:t> ALS) to predict those missing entries.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Here’s some references about Spark’s collaborative filtering document :</a:t>
            </a:r>
          </a:p>
          <a:p>
            <a:r>
              <a:rPr lang="en-US" altLang="ko-KR" sz="14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https://spark.apache.org/docs/2.2.0/mllib-collaborative-filtering.html#collaborative-filtering</a:t>
            </a:r>
            <a:endParaRPr lang="en-US" altLang="ko-KR" sz="1400" dirty="0">
              <a:solidFill>
                <a:schemeClr val="accent3"/>
              </a:solidFill>
            </a:endParaRPr>
          </a:p>
          <a:p>
            <a:endParaRPr lang="en-US" altLang="ko-KR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5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01459-C227-4A03-AAB1-55DFAAA696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06DA3-3D3C-43CD-9640-147B5DDCE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Cold Start Problem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B1CC-F38B-48C1-80ED-EB1D8DA0E632}"/>
              </a:ext>
            </a:extLst>
          </p:cNvPr>
          <p:cNvSpPr txBox="1"/>
          <p:nvPr/>
        </p:nvSpPr>
        <p:spPr>
          <a:xfrm>
            <a:off x="1907704" y="3400616"/>
            <a:ext cx="68407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Also, this model doesn’t return the list of recommendation when the player did not played any game.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This is Cold Start Problem.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To solve this problem, We need to find the game’s that globally popular games. 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3A7724E-9667-4F9D-9364-575983E9A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275606"/>
            <a:ext cx="259116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1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01459-C227-4A03-AAB1-55DFAAA696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06DA3-3D3C-43CD-9640-147B5DDCE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 Way Recommendation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B1CC-F38B-48C1-80ED-EB1D8DA0E632}"/>
              </a:ext>
            </a:extLst>
          </p:cNvPr>
          <p:cNvSpPr txBox="1"/>
          <p:nvPr/>
        </p:nvSpPr>
        <p:spPr>
          <a:xfrm>
            <a:off x="1907704" y="3204140"/>
            <a:ext cx="6840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And also, steam’s </a:t>
            </a:r>
            <a:r>
              <a:rPr lang="en-US" altLang="ko-KR" sz="1400" dirty="0" err="1">
                <a:solidFill>
                  <a:schemeClr val="accent3"/>
                </a:solidFill>
              </a:rPr>
              <a:t>api</a:t>
            </a:r>
            <a:r>
              <a:rPr lang="en-US" altLang="ko-KR" sz="1400" dirty="0">
                <a:solidFill>
                  <a:schemeClr val="accent3"/>
                </a:solidFill>
              </a:rPr>
              <a:t> offers some information about game play time in recent 2 weeks.</a:t>
            </a:r>
          </a:p>
          <a:p>
            <a:r>
              <a:rPr lang="en-US" altLang="ko-KR" sz="1400" dirty="0">
                <a:solidFill>
                  <a:schemeClr val="accent3"/>
                </a:solidFill>
              </a:rPr>
              <a:t>Life-time played time is also important because this prefers that user’s love on that game.</a:t>
            </a:r>
          </a:p>
          <a:p>
            <a:r>
              <a:rPr lang="en-US" altLang="ko-KR" sz="1400" dirty="0">
                <a:solidFill>
                  <a:schemeClr val="accent3"/>
                </a:solidFill>
              </a:rPr>
              <a:t>But recent-2week information is also important that this user recently interested in this recent-played game.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So, Our system offers 2-way recommendation about game.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3B55258-94B8-4DB7-A321-B475E0FA5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12" y="1131590"/>
            <a:ext cx="2010600" cy="192853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6E598BA-32A5-4353-814A-16721A70E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25406"/>
            <a:ext cx="2018044" cy="1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8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3057" y="2499742"/>
            <a:ext cx="5004048" cy="576064"/>
          </a:xfrm>
        </p:spPr>
        <p:txBody>
          <a:bodyPr/>
          <a:lstStyle/>
          <a:p>
            <a:r>
              <a:rPr lang="en-US" altLang="ko-KR" dirty="0"/>
              <a:t>Recommendation</a:t>
            </a:r>
          </a:p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39952" y="3363838"/>
            <a:ext cx="5004048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3614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01459-C227-4A03-AAB1-55DFAAA696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Recommendation Result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06DA3-3D3C-43CD-9640-147B5DDCE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Result Example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B1CC-F38B-48C1-80ED-EB1D8DA0E632}"/>
              </a:ext>
            </a:extLst>
          </p:cNvPr>
          <p:cNvSpPr txBox="1"/>
          <p:nvPr/>
        </p:nvSpPr>
        <p:spPr>
          <a:xfrm>
            <a:off x="1907704" y="3419584"/>
            <a:ext cx="68407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Our system offers simple format of recommendation set.</a:t>
            </a:r>
          </a:p>
          <a:p>
            <a:r>
              <a:rPr lang="en-US" altLang="ko-KR" sz="1400" dirty="0">
                <a:solidFill>
                  <a:schemeClr val="accent3"/>
                </a:solidFill>
              </a:rPr>
              <a:t>Result set contains all user’s recommendation and if you have </a:t>
            </a:r>
            <a:r>
              <a:rPr lang="en-US" altLang="ko-KR" sz="1400" dirty="0" err="1">
                <a:solidFill>
                  <a:schemeClr val="accent3"/>
                </a:solidFill>
              </a:rPr>
              <a:t>rdd</a:t>
            </a:r>
            <a:r>
              <a:rPr lang="en-US" altLang="ko-KR" sz="1400" dirty="0">
                <a:solidFill>
                  <a:schemeClr val="accent3"/>
                </a:solidFill>
              </a:rPr>
              <a:t> about </a:t>
            </a:r>
            <a:r>
              <a:rPr lang="en-US" altLang="ko-KR" sz="1400" dirty="0" err="1">
                <a:solidFill>
                  <a:schemeClr val="accent3"/>
                </a:solidFill>
              </a:rPr>
              <a:t>game_id</a:t>
            </a:r>
            <a:r>
              <a:rPr lang="en-US" altLang="ko-KR" sz="1400" dirty="0">
                <a:solidFill>
                  <a:schemeClr val="accent3"/>
                </a:solidFill>
              </a:rPr>
              <a:t> or </a:t>
            </a:r>
            <a:r>
              <a:rPr lang="en-US" altLang="ko-KR" sz="1400" dirty="0" err="1">
                <a:solidFill>
                  <a:schemeClr val="accent3"/>
                </a:solidFill>
              </a:rPr>
              <a:t>user_idx</a:t>
            </a:r>
            <a:r>
              <a:rPr lang="en-US" altLang="ko-KR" sz="1400" dirty="0">
                <a:solidFill>
                  <a:schemeClr val="accent3"/>
                </a:solidFill>
              </a:rPr>
              <a:t> you can easily find the recommendations.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This is filed into JSON</a:t>
            </a:r>
          </a:p>
          <a:p>
            <a:r>
              <a:rPr lang="en-US" altLang="ko-KR" sz="1400" dirty="0">
                <a:solidFill>
                  <a:schemeClr val="accent3"/>
                </a:solidFill>
              </a:rPr>
              <a:t>You can find it in our </a:t>
            </a:r>
            <a:r>
              <a:rPr lang="en-US" altLang="ko-KR" sz="1400" dirty="0" err="1">
                <a:solidFill>
                  <a:schemeClr val="accent3"/>
                </a:solidFill>
              </a:rPr>
              <a:t>github</a:t>
            </a:r>
            <a:r>
              <a:rPr lang="en-US" altLang="ko-KR" sz="1400" dirty="0">
                <a:solidFill>
                  <a:schemeClr val="accent3"/>
                </a:solidFill>
              </a:rPr>
              <a:t> : </a:t>
            </a:r>
          </a:p>
          <a:p>
            <a:r>
              <a:rPr lang="en-US" altLang="ko-KR" sz="14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https://github.com/yusa-imit/cse20_bigdata_recommender/tree/main/results</a:t>
            </a:r>
            <a:endParaRPr lang="en-US" altLang="ko-KR" sz="1400" dirty="0">
              <a:solidFill>
                <a:schemeClr val="accent3"/>
              </a:solidFill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1D0FBEC-FC82-4C2B-94AE-1122B820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03284"/>
            <a:ext cx="1609950" cy="2105319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448C8552-2A08-4064-99E4-27BD2E150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44" y="1066948"/>
            <a:ext cx="160042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9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01459-C227-4A03-AAB1-55DFAAA696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Recommendation Result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06DA3-3D3C-43CD-9640-147B5DDCE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Result Example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B1CC-F38B-48C1-80ED-EB1D8DA0E632}"/>
              </a:ext>
            </a:extLst>
          </p:cNvPr>
          <p:cNvSpPr txBox="1"/>
          <p:nvPr/>
        </p:nvSpPr>
        <p:spPr>
          <a:xfrm>
            <a:off x="1907704" y="3707220"/>
            <a:ext cx="68407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Our system also offers complicate version of result sets.</a:t>
            </a:r>
          </a:p>
          <a:p>
            <a:r>
              <a:rPr lang="en-US" altLang="ko-KR" sz="1400" dirty="0">
                <a:solidFill>
                  <a:schemeClr val="accent3"/>
                </a:solidFill>
              </a:rPr>
              <a:t>Which have pretty much information of both users and games.</a:t>
            </a:r>
          </a:p>
          <a:p>
            <a:endParaRPr lang="en-US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>
                <a:solidFill>
                  <a:schemeClr val="accent3"/>
                </a:solidFill>
              </a:rPr>
              <a:t>This also filed into JSON but it is shred into 100~ish files.</a:t>
            </a:r>
          </a:p>
          <a:p>
            <a:r>
              <a:rPr lang="en-US" altLang="ko-KR" sz="1400" dirty="0">
                <a:solidFill>
                  <a:schemeClr val="accent3"/>
                </a:solidFill>
              </a:rPr>
              <a:t>You can find it in our </a:t>
            </a:r>
            <a:r>
              <a:rPr lang="en-US" altLang="ko-KR" sz="1400" dirty="0" err="1">
                <a:solidFill>
                  <a:schemeClr val="accent3"/>
                </a:solidFill>
              </a:rPr>
              <a:t>github</a:t>
            </a:r>
            <a:r>
              <a:rPr lang="en-US" altLang="ko-KR" sz="1400" dirty="0">
                <a:solidFill>
                  <a:schemeClr val="accent3"/>
                </a:solidFill>
              </a:rPr>
              <a:t> : </a:t>
            </a:r>
          </a:p>
          <a:p>
            <a:r>
              <a:rPr lang="en-US" altLang="ko-KR" sz="14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https://github.com/yusa-imit/cse20_bigdata_recommender/tree/main/results</a:t>
            </a:r>
            <a:endParaRPr lang="en-US" altLang="ko-KR" sz="1400" dirty="0">
              <a:solidFill>
                <a:schemeClr val="accent3"/>
              </a:solidFill>
            </a:endParaRPr>
          </a:p>
          <a:p>
            <a:endParaRPr lang="en-US" altLang="ko-KR" sz="1400" dirty="0">
              <a:solidFill>
                <a:schemeClr val="accent3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14DAAC8-DF40-41CB-B300-CE3D5A7BF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744761"/>
            <a:ext cx="3953864" cy="124711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F8EF228-81D0-4732-A0E2-F8EF8F6B4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1991878"/>
            <a:ext cx="3960440" cy="12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7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536274"/>
            <a:ext cx="194421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cs typeface="Arial" pitchFamily="34" charset="0"/>
              </a:rPr>
              <a:t>INDEX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10"/>
          <p:cNvSpPr txBox="1"/>
          <p:nvPr/>
        </p:nvSpPr>
        <p:spPr bwMode="auto">
          <a:xfrm>
            <a:off x="2595980" y="486098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DATA COLLECT</a:t>
            </a:r>
          </a:p>
        </p:txBody>
      </p:sp>
      <p:sp>
        <p:nvSpPr>
          <p:cNvPr id="27" name="TextBox 10"/>
          <p:cNvSpPr txBox="1"/>
          <p:nvPr/>
        </p:nvSpPr>
        <p:spPr bwMode="auto">
          <a:xfrm>
            <a:off x="2595980" y="1596852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Data Model</a:t>
            </a:r>
          </a:p>
        </p:txBody>
      </p:sp>
      <p:sp>
        <p:nvSpPr>
          <p:cNvPr id="30" name="TextBox 10"/>
          <p:cNvSpPr txBox="1"/>
          <p:nvPr/>
        </p:nvSpPr>
        <p:spPr bwMode="auto">
          <a:xfrm>
            <a:off x="2595980" y="2707606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Learning Model</a:t>
            </a:r>
          </a:p>
        </p:txBody>
      </p:sp>
      <p:sp>
        <p:nvSpPr>
          <p:cNvPr id="33" name="TextBox 10"/>
          <p:cNvSpPr txBox="1"/>
          <p:nvPr/>
        </p:nvSpPr>
        <p:spPr bwMode="auto">
          <a:xfrm>
            <a:off x="2595980" y="3818359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Recommendation Result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3179169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EC77A5-AD67-4475-9C86-A106CECF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FAB9-57DF-4D0B-96FE-B99964947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Which data we collect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9C39-EE04-40FD-9E65-4A57EC9EE146}"/>
              </a:ext>
            </a:extLst>
          </p:cNvPr>
          <p:cNvSpPr txBox="1"/>
          <p:nvPr/>
        </p:nvSpPr>
        <p:spPr>
          <a:xfrm>
            <a:off x="2267744" y="386789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We are trying to make the Recommendation System that recommends steam’s game based on user’s information.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Free Steam Game Available Now--But Only For A Short Time - GameSpot">
            <a:extLst>
              <a:ext uri="{FF2B5EF4-FFF2-40B4-BE49-F238E27FC236}">
                <a16:creationId xmlns:a16="http://schemas.microsoft.com/office/drawing/2014/main" id="{80871A95-0D9C-433B-ADFB-2112E8A6E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64956"/>
            <a:ext cx="4828028" cy="271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EC77A5-AD67-4475-9C86-A106CECF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FAB9-57DF-4D0B-96FE-B99964947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How to collect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9C39-EE04-40FD-9E65-4A57EC9EE146}"/>
              </a:ext>
            </a:extLst>
          </p:cNvPr>
          <p:cNvSpPr txBox="1"/>
          <p:nvPr/>
        </p:nvSpPr>
        <p:spPr>
          <a:xfrm>
            <a:off x="1763688" y="3075806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Steam offers some API that developers can access to their data.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You can find the API reference from down below:</a:t>
            </a:r>
          </a:p>
          <a:p>
            <a:r>
              <a:rPr lang="en-US" altLang="ko-KR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https://steamcommunity.com/dev?l=koreana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https://partner.steamgames.com/doc/webapi_overview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https://developer.valvesoftware.com/wiki/Steam_Web_API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pic>
        <p:nvPicPr>
          <p:cNvPr id="6" name="그림 5" descr="텍스트, 실내, 모니터, 스크린샷이(가) 표시된 사진&#10;&#10;자동 생성된 설명">
            <a:extLst>
              <a:ext uri="{FF2B5EF4-FFF2-40B4-BE49-F238E27FC236}">
                <a16:creationId xmlns:a16="http://schemas.microsoft.com/office/drawing/2014/main" id="{B39B6745-94A2-4274-9E81-6ED58F960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47614"/>
            <a:ext cx="4443472" cy="15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0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EC77A5-AD67-4475-9C86-A106CECF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FAB9-57DF-4D0B-96FE-B99964947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How to collect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9C39-EE04-40FD-9E65-4A57EC9EE146}"/>
              </a:ext>
            </a:extLst>
          </p:cNvPr>
          <p:cNvSpPr txBox="1"/>
          <p:nvPr/>
        </p:nvSpPr>
        <p:spPr>
          <a:xfrm>
            <a:off x="1763688" y="2931790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But Steam doesn’t offers some specific data like game’s details, user’s info etc.,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So, I did crawling the steam’s website to get those data by using python.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It took literally 3 days for crawling data.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809E3E4-B6AC-4E72-8077-240ACAA31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75547"/>
            <a:ext cx="2286319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9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EC77A5-AD67-4475-9C86-A106CECF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Collect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FAB9-57DF-4D0B-96FE-B99964947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Access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9C39-EE04-40FD-9E65-4A57EC9EE146}"/>
              </a:ext>
            </a:extLst>
          </p:cNvPr>
          <p:cNvSpPr txBox="1"/>
          <p:nvPr/>
        </p:nvSpPr>
        <p:spPr>
          <a:xfrm>
            <a:off x="1763688" y="1564387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You can get our dataset from here: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Download from </a:t>
            </a:r>
            <a:r>
              <a:rPr lang="en-US" altLang="ko-KR" dirty="0" err="1">
                <a:solidFill>
                  <a:schemeClr val="accent3"/>
                </a:solidFill>
              </a:rPr>
              <a:t>GoogleDrive</a:t>
            </a:r>
            <a:r>
              <a:rPr lang="en-US" altLang="ko-KR" dirty="0">
                <a:solidFill>
                  <a:schemeClr val="accent3"/>
                </a:solidFill>
              </a:rPr>
              <a:t> : </a:t>
            </a:r>
          </a:p>
          <a:p>
            <a:r>
              <a:rPr lang="en-US" altLang="ko-KR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https://drive.google.com/file/d/10vaEmYkahxF5Vs40OHkPLWZcnI1TFvvx/view?usp=sharing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3"/>
                </a:solidFill>
              </a:rPr>
              <a:t>Download from Personal server : </a:t>
            </a:r>
          </a:p>
          <a:p>
            <a:r>
              <a:rPr lang="en-US" altLang="ko-KR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https://cloud.sutora.org/s/6MYXWdZ3MpZmw3f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0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251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Data Infographics</a:t>
            </a:r>
          </a:p>
        </p:txBody>
      </p:sp>
      <p:sp>
        <p:nvSpPr>
          <p:cNvPr id="4" name="Right Triangle 3"/>
          <p:cNvSpPr/>
          <p:nvPr/>
        </p:nvSpPr>
        <p:spPr>
          <a:xfrm rot="13500000">
            <a:off x="5994548" y="2301891"/>
            <a:ext cx="1476603" cy="14766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3400725" y="1336067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816549" y="2006650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536629" y="2659412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1108802" y="3347816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762224" y="4018400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endCxn id="5" idx="6"/>
          </p:cNvCxnSpPr>
          <p:nvPr/>
        </p:nvCxnSpPr>
        <p:spPr>
          <a:xfrm rot="10800000">
            <a:off x="4120805" y="1696108"/>
            <a:ext cx="2612044" cy="956481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6"/>
          </p:cNvCxnSpPr>
          <p:nvPr/>
        </p:nvCxnSpPr>
        <p:spPr>
          <a:xfrm rot="10800000">
            <a:off x="2536630" y="2366691"/>
            <a:ext cx="4204171" cy="4767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6"/>
          </p:cNvCxnSpPr>
          <p:nvPr/>
        </p:nvCxnSpPr>
        <p:spPr>
          <a:xfrm flipH="1" flipV="1">
            <a:off x="3256709" y="3019452"/>
            <a:ext cx="3476141" cy="2074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9" idx="6"/>
          </p:cNvCxnSpPr>
          <p:nvPr/>
        </p:nvCxnSpPr>
        <p:spPr>
          <a:xfrm rot="10800000" flipV="1">
            <a:off x="1828882" y="3225082"/>
            <a:ext cx="4896016" cy="482774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0" idx="6"/>
          </p:cNvCxnSpPr>
          <p:nvPr/>
        </p:nvCxnSpPr>
        <p:spPr>
          <a:xfrm rot="10800000" flipV="1">
            <a:off x="4482304" y="3397312"/>
            <a:ext cx="2239404" cy="981127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53418" y="2906467"/>
            <a:ext cx="1443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3"/>
                </a:solidFill>
                <a:cs typeface="Arial" pitchFamily="34" charset="0"/>
              </a:rPr>
              <a:t>Recommender</a:t>
            </a:r>
            <a:endParaRPr lang="ko-KR" altLang="en-US" sz="11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2743025" y="2873265"/>
            <a:ext cx="307287" cy="30638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Pie 24"/>
          <p:cNvSpPr/>
          <p:nvPr/>
        </p:nvSpPr>
        <p:spPr>
          <a:xfrm>
            <a:off x="3933442" y="4205489"/>
            <a:ext cx="347828" cy="34590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39952" y="1347614"/>
            <a:ext cx="156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Game’s Detail Data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49647" y="2056512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User Summary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59740" y="2701179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User’s Friend ID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38579" y="3715230"/>
            <a:ext cx="204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User’s Recent Played Game Data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14107" y="4412891"/>
            <a:ext cx="143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User’s Owned Game List Data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Group 110">
            <a:extLst>
              <a:ext uri="{FF2B5EF4-FFF2-40B4-BE49-F238E27FC236}">
                <a16:creationId xmlns:a16="http://schemas.microsoft.com/office/drawing/2014/main" id="{CB1829BF-3819-4C5E-9150-A4029002D0D2}"/>
              </a:ext>
            </a:extLst>
          </p:cNvPr>
          <p:cNvGrpSpPr/>
          <p:nvPr/>
        </p:nvGrpSpPr>
        <p:grpSpPr>
          <a:xfrm>
            <a:off x="1989857" y="2178284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30" name="Freeform 111">
              <a:extLst>
                <a:ext uri="{FF2B5EF4-FFF2-40B4-BE49-F238E27FC236}">
                  <a16:creationId xmlns:a16="http://schemas.microsoft.com/office/drawing/2014/main" id="{163E6F26-60D3-4803-AB76-98393ADC2B4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85F1DA17-8FC3-4E1E-B692-1E61BEA167E6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래픽 11" descr="게임 컨트롤러">
            <a:extLst>
              <a:ext uri="{FF2B5EF4-FFF2-40B4-BE49-F238E27FC236}">
                <a16:creationId xmlns:a16="http://schemas.microsoft.com/office/drawing/2014/main" id="{4B89DFD3-9602-40E9-A448-640A2C7C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1137" y="1381645"/>
            <a:ext cx="579256" cy="579256"/>
          </a:xfrm>
          <a:prstGeom prst="rect">
            <a:avLst/>
          </a:prstGeom>
        </p:spPr>
      </p:pic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DAB9D4A5-682F-4AEE-98DD-C9FC246A8240}"/>
              </a:ext>
            </a:extLst>
          </p:cNvPr>
          <p:cNvSpPr>
            <a:spLocks noChangeAspect="1"/>
          </p:cNvSpPr>
          <p:nvPr/>
        </p:nvSpPr>
        <p:spPr>
          <a:xfrm rot="2160000">
            <a:off x="1324811" y="3522381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5125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825</Words>
  <Application>Microsoft Office PowerPoint</Application>
  <PresentationFormat>화면 슬라이드 쇼(16:9)</PresentationFormat>
  <Paragraphs>119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TC Kanade</cp:lastModifiedBy>
  <cp:revision>88</cp:revision>
  <dcterms:created xsi:type="dcterms:W3CDTF">2016-12-05T23:26:54Z</dcterms:created>
  <dcterms:modified xsi:type="dcterms:W3CDTF">2020-12-14T13:18:30Z</dcterms:modified>
</cp:coreProperties>
</file>