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63" r:id="rId6"/>
    <p:sldId id="262" r:id="rId7"/>
    <p:sldId id="266" r:id="rId8"/>
    <p:sldId id="267" r:id="rId9"/>
    <p:sldId id="256" r:id="rId10"/>
    <p:sldId id="257" r:id="rId11"/>
    <p:sldId id="261" r:id="rId12"/>
    <p:sldId id="260" r:id="rId13"/>
    <p:sldId id="268" r:id="rId14"/>
    <p:sldId id="264" r:id="rId15"/>
    <p:sldId id="265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BF57C-EA4F-46FA-9726-10D6EA1E4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BE10D2-2896-4276-AA0A-6AC810F8D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5635F-E237-44D6-96BE-828CCF54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CFC3-2A12-4CBC-A855-612FC36A8A7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084D7-532D-4C56-85B7-7ACA060C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4A11D-990D-42A5-8EF9-83236E1F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7A85-E341-41D3-BBFF-439EC8967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18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42DC1-5DFC-4A22-8B79-461AF022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DB1E90-D453-4189-87AB-0088F4167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73B46-2EDD-4E27-B093-D9AED72B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CFC3-2A12-4CBC-A855-612FC36A8A7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29D63-1078-4E4C-AC62-2ADB1BB7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03F2B-CCEA-4977-86DD-95DE61EC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7A85-E341-41D3-BBFF-439EC8967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0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553AF6-F9F9-4B70-B75F-12FDBCFAE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0AA8D-4A66-4780-BC33-BA7B1B0B5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327D9-4EBC-487C-8D45-7CECAFB2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CFC3-2A12-4CBC-A855-612FC36A8A7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913CD-2012-45AE-8BD8-0896A898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336F9-D307-4C57-A2C6-AC0AD970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7A85-E341-41D3-BBFF-439EC8967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0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C0C66-5BBF-471D-A93C-12670D45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D31F5-0CB7-4D67-81F7-397BE2EC0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62C93-ECB3-46C4-AB86-7B9A6B94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CFC3-2A12-4CBC-A855-612FC36A8A7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BA529-092A-4C9E-A42C-C243BD2B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B29F3-A44C-4DE1-B78C-D6801D33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7A85-E341-41D3-BBFF-439EC8967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CCB15-DD80-4174-9811-EE2DD1A1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04285E-E3EC-42D6-93AA-13CB4F22B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67DA6-76C7-43B2-8672-3ECFFD5C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CFC3-2A12-4CBC-A855-612FC36A8A7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31C5E-D2EA-401F-B236-1B2F186D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C4A6D-C09E-4CC6-B1CC-A36AD308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7A85-E341-41D3-BBFF-439EC8967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76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EBF42-EAEE-43ED-9DDB-2C1D7B5B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671BE-406A-4AF8-9679-B114A8397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7617CC-38A9-470D-99A7-0B4095BB1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E143D-5020-42A1-AFBE-F8F1B860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CFC3-2A12-4CBC-A855-612FC36A8A7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4A265E-4324-4AB1-846B-35594810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9F66F-4BCA-4F5D-B6E8-E975C785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7A85-E341-41D3-BBFF-439EC8967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7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E910F-2884-4723-8E10-7F7FF343A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2C5003-124F-46DB-AFA5-CE67F07D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ED261-4349-4902-9FD5-BC82444DC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A8B376-ADDE-4AA2-A44D-3D9837E31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A9884B-3128-431E-8DD6-778ADD0D6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A00B57-2973-49CD-8681-5A0B23C0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CFC3-2A12-4CBC-A855-612FC36A8A7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5590CD-BB5C-48A7-BD4B-51C16F74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B5109A-CE36-493D-8BDB-7154CC0F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7A85-E341-41D3-BBFF-439EC8967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94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93BEC-6FF5-4C63-AB01-4AB9C956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DA4187-8020-446C-948D-AD1304BD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CFC3-2A12-4CBC-A855-612FC36A8A7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62E05C-2656-4D89-9968-711503C6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077FCF-5875-4A96-A29E-C8518684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7A85-E341-41D3-BBFF-439EC8967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03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0CDA72-CCBC-41BB-B99F-F7B3C052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CFC3-2A12-4CBC-A855-612FC36A8A7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0D43B7-0389-45CD-ACFB-EF323F36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48FB62-9EC0-4826-981B-E6C70EF9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7A85-E341-41D3-BBFF-439EC8967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49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0CA07-3380-4AF7-BE0D-641A2574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98A64B-8A25-48AA-8463-88EFA7DB6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9BC41-AE8D-4138-AF1A-221E6C28C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87933-03D9-4577-B8DB-3AB22309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CFC3-2A12-4CBC-A855-612FC36A8A7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94F6BB-214D-4923-86C4-EE2564BE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2060D-BE99-45A9-877E-26B9D1C1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7A85-E341-41D3-BBFF-439EC8967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8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A129D-1E0B-4011-8146-B2CCB653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76251E-DE45-4DE3-986B-41DA70D6D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1BFABB-F50A-452C-B2AA-43A8407F5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9E3B05-FABB-4EFB-8AD4-681B00EE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CFC3-2A12-4CBC-A855-612FC36A8A7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6819D6-E670-4516-8570-1FC115D1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B72313-5EB0-49FA-BCE2-999325D5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7A85-E341-41D3-BBFF-439EC8967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32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C30878-355D-4426-95CF-29ACEB2B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4D547E-83B3-4CF9-8943-1232064A2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EBE05-6C5D-4AA3-9B2F-8ABCC9DEB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2CFC3-2A12-4CBC-A855-612FC36A8A7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E86BF-93FD-49FD-A7EE-DA909BD83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A1E80-2757-4D0A-ACD7-56D24068C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B7A85-E341-41D3-BBFF-439EC8967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5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rouplens.org/datasets/movielen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Term Project #1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Recommender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483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E2DD9-553E-4840-8350-5173169A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Data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3D3B69-409D-444A-AB74-70338092871D}"/>
              </a:ext>
            </a:extLst>
          </p:cNvPr>
          <p:cNvSpPr/>
          <p:nvPr/>
        </p:nvSpPr>
        <p:spPr>
          <a:xfrm>
            <a:off x="838200" y="1955359"/>
            <a:ext cx="8942294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YDIYGO320" panose="02030504000101010101" pitchFamily="18" charset="-127"/>
                <a:ea typeface="YDIYGO320" panose="02030504000101010101" pitchFamily="18" charset="-127"/>
              </a:rPr>
              <a:t>Data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ratings</a:t>
            </a:r>
            <a:r>
              <a:rPr lang="en-US" altLang="ko-KR" dirty="0">
                <a:latin typeface="YDIYGO320" panose="02030504000101010101" pitchFamily="18" charset="-127"/>
                <a:ea typeface="YDIYGO320" panose="02030504000101010101" pitchFamily="18" charset="-127"/>
              </a:rPr>
              <a:t> : about 6,000,000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YDIYGO320" panose="02030504000101010101" pitchFamily="18" charset="-127"/>
                <a:ea typeface="YDIYGO320" panose="02030504000101010101" pitchFamily="18" charset="-127"/>
              </a:rPr>
              <a:t>Size : 1.3GB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YDIYGO320" panose="02030504000101010101" pitchFamily="18" charset="-127"/>
                <a:ea typeface="YDIYGO320" panose="02030504000101010101" pitchFamily="18" charset="-127"/>
              </a:rPr>
              <a:t>Type : </a:t>
            </a:r>
            <a:r>
              <a:rPr lang="en-US" altLang="ko-KR" b="1" dirty="0" err="1">
                <a:latin typeface="YDIYGO320" panose="02030504000101010101" pitchFamily="18" charset="-127"/>
                <a:ea typeface="YDIYGO320" panose="02030504000101010101" pitchFamily="18" charset="-127"/>
              </a:rPr>
              <a:t>movie_name</a:t>
            </a:r>
            <a:r>
              <a:rPr lang="en-US" altLang="ko-KR" dirty="0">
                <a:latin typeface="YDIYGO320" panose="02030504000101010101" pitchFamily="18" charset="-127"/>
                <a:ea typeface="YDIYGO320" panose="02030504000101010101" pitchFamily="18" charset="-127"/>
              </a:rPr>
              <a:t>, date, </a:t>
            </a:r>
            <a:r>
              <a:rPr lang="en-US" altLang="ko-KR" dirty="0" err="1">
                <a:latin typeface="YDIYGO320" panose="02030504000101010101" pitchFamily="18" charset="-127"/>
                <a:ea typeface="YDIYGO320" panose="02030504000101010101" pitchFamily="18" charset="-127"/>
              </a:rPr>
              <a:t>review_date</a:t>
            </a:r>
            <a:r>
              <a:rPr lang="en-US" altLang="ko-KR" dirty="0">
                <a:latin typeface="YDIYGO320" panose="02030504000101010101" pitchFamily="18" charset="-127"/>
                <a:ea typeface="YDIYGO320" panose="02030504000101010101" pitchFamily="18" charset="-127"/>
              </a:rPr>
              <a:t>, </a:t>
            </a:r>
            <a:r>
              <a:rPr lang="en-US" altLang="ko-KR" b="1" dirty="0">
                <a:latin typeface="YDIYGO320" panose="02030504000101010101" pitchFamily="18" charset="-127"/>
                <a:ea typeface="YDIYGO320" panose="02030504000101010101" pitchFamily="18" charset="-127"/>
              </a:rPr>
              <a:t>type</a:t>
            </a:r>
            <a:r>
              <a:rPr lang="en-US" altLang="ko-KR" dirty="0">
                <a:latin typeface="YDIYGO320" panose="02030504000101010101" pitchFamily="18" charset="-127"/>
                <a:ea typeface="YDIYGO320" panose="02030504000101010101" pitchFamily="18" charset="-127"/>
              </a:rPr>
              <a:t>, director, actor, </a:t>
            </a:r>
            <a:r>
              <a:rPr lang="en-US" altLang="ko-KR" b="1" dirty="0">
                <a:latin typeface="YDIYGO320" panose="02030504000101010101" pitchFamily="18" charset="-127"/>
                <a:ea typeface="YDIYGO320" panose="02030504000101010101" pitchFamily="18" charset="-127"/>
              </a:rPr>
              <a:t>nickname</a:t>
            </a:r>
            <a:r>
              <a:rPr lang="en-US" altLang="ko-KR" dirty="0">
                <a:latin typeface="YDIYGO320" panose="02030504000101010101" pitchFamily="18" charset="-127"/>
                <a:ea typeface="YDIYGO320" panose="02030504000101010101" pitchFamily="18" charset="-127"/>
              </a:rPr>
              <a:t>, text, </a:t>
            </a:r>
            <a:r>
              <a:rPr lang="en-US" altLang="ko-KR" b="1" dirty="0">
                <a:latin typeface="YDIYGO320" panose="02030504000101010101" pitchFamily="18" charset="-127"/>
                <a:ea typeface="YDIYGO320" panose="02030504000101010101" pitchFamily="18" charset="-127"/>
              </a:rPr>
              <a:t>rate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YDIYGO320" panose="02030504000101010101" pitchFamily="18" charset="-127"/>
              <a:ea typeface="YDIYGO320" panose="02030504000101010101" pitchFamily="18" charset="-127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YDIYGO320" panose="02030504000101010101" pitchFamily="18" charset="-127"/>
              <a:ea typeface="YDIYGO320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59F62C-7D6B-42CA-B2BF-E261756D8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940" y="2046475"/>
            <a:ext cx="642860" cy="4248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3249E7-0A87-44BF-8AB2-CC036821D9AC}"/>
              </a:ext>
            </a:extLst>
          </p:cNvPr>
          <p:cNvSpPr txBox="1"/>
          <p:nvPr/>
        </p:nvSpPr>
        <p:spPr>
          <a:xfrm>
            <a:off x="10167275" y="6295262"/>
            <a:ext cx="173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err="1"/>
              <a:t>Nickname_data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35028A-9012-495E-A528-FE455C9A6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132" y="4257674"/>
            <a:ext cx="7686675" cy="1819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38EF03-39A5-497C-9322-4CB71A75340E}"/>
              </a:ext>
            </a:extLst>
          </p:cNvPr>
          <p:cNvSpPr txBox="1"/>
          <p:nvPr/>
        </p:nvSpPr>
        <p:spPr>
          <a:xfrm>
            <a:off x="1625132" y="6076949"/>
            <a:ext cx="7686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en-US" altLang="ko-KR" sz="1400" dirty="0" err="1"/>
              <a:t>Type_data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5381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4CF5A-78DF-4891-9A62-A8D31538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Model</a:t>
            </a:r>
            <a:endParaRPr lang="ko-KR" altLang="en-US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92DC05BB-F815-4F14-B87B-274485AF8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398" y="811380"/>
            <a:ext cx="7859861" cy="2341519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72F70D2F-BF24-4CA9-B06A-5A1AE71C4A5B}"/>
              </a:ext>
            </a:extLst>
          </p:cNvPr>
          <p:cNvSpPr/>
          <p:nvPr/>
        </p:nvSpPr>
        <p:spPr>
          <a:xfrm>
            <a:off x="157975" y="3152899"/>
            <a:ext cx="120340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P</a:t>
            </a:r>
            <a:r>
              <a:rPr lang="ko-KR" altLang="en-US" b="1" dirty="0" err="1"/>
              <a:t>roblem</a:t>
            </a:r>
            <a:endParaRPr lang="ko-KR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Users</a:t>
            </a:r>
            <a:r>
              <a:rPr lang="ko-KR" altLang="en-US" dirty="0"/>
              <a:t> </a:t>
            </a:r>
            <a:r>
              <a:rPr lang="ko-KR" altLang="en-US" dirty="0" err="1"/>
              <a:t>don't</a:t>
            </a:r>
            <a:r>
              <a:rPr lang="ko-KR" altLang="en-US" dirty="0"/>
              <a:t> </a:t>
            </a:r>
            <a:r>
              <a:rPr lang="ko-KR" altLang="en-US" dirty="0" err="1"/>
              <a:t>know</a:t>
            </a:r>
            <a:r>
              <a:rPr lang="ko-KR" altLang="en-US" dirty="0"/>
              <a:t> </a:t>
            </a:r>
            <a:r>
              <a:rPr lang="ko-KR" altLang="en-US" dirty="0" err="1"/>
              <a:t>what</a:t>
            </a:r>
            <a:r>
              <a:rPr lang="ko-KR" altLang="en-US" dirty="0"/>
              <a:t> </a:t>
            </a:r>
            <a:r>
              <a:rPr lang="ko-KR" altLang="en-US" dirty="0" err="1"/>
              <a:t>they</a:t>
            </a:r>
            <a:r>
              <a:rPr lang="ko-KR" altLang="en-US" dirty="0"/>
              <a:t> </a:t>
            </a:r>
            <a:r>
              <a:rPr lang="ko-KR" altLang="en-US" dirty="0" err="1"/>
              <a:t>like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Users</a:t>
            </a:r>
            <a:r>
              <a:rPr lang="ko-KR" altLang="en-US" dirty="0"/>
              <a:t> </a:t>
            </a:r>
            <a:r>
              <a:rPr lang="ko-KR" altLang="en-US" dirty="0" err="1"/>
              <a:t>themselves</a:t>
            </a:r>
            <a:r>
              <a:rPr lang="ko-KR" altLang="en-US" dirty="0"/>
              <a:t> </a:t>
            </a:r>
            <a:r>
              <a:rPr lang="ko-KR" altLang="en-US" dirty="0" err="1"/>
              <a:t>cannot</a:t>
            </a:r>
            <a:r>
              <a:rPr lang="ko-KR" altLang="en-US" dirty="0"/>
              <a:t> </a:t>
            </a:r>
            <a:r>
              <a:rPr lang="ko-KR" altLang="en-US" dirty="0" err="1"/>
              <a:t>accurately</a:t>
            </a:r>
            <a:r>
              <a:rPr lang="ko-KR" altLang="en-US" dirty="0"/>
              <a:t> </a:t>
            </a:r>
            <a:r>
              <a:rPr lang="ko-KR" altLang="en-US" dirty="0" err="1"/>
              <a:t>define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they</a:t>
            </a:r>
            <a:r>
              <a:rPr lang="ko-KR" altLang="en-US" dirty="0"/>
              <a:t> </a:t>
            </a:r>
            <a:r>
              <a:rPr lang="ko-KR" altLang="en-US" dirty="0" err="1"/>
              <a:t>like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much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0.7 </a:t>
            </a:r>
            <a:r>
              <a:rPr lang="ko-KR" altLang="en-US" dirty="0" err="1"/>
              <a:t>or</a:t>
            </a:r>
            <a:r>
              <a:rPr lang="ko-KR" altLang="en-US" dirty="0"/>
              <a:t> 0.6 -&gt;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why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star</a:t>
            </a:r>
            <a:r>
              <a:rPr lang="ko-KR" altLang="en-US" dirty="0"/>
              <a:t> </a:t>
            </a:r>
            <a:r>
              <a:rPr lang="ko-KR" altLang="en-US" dirty="0" err="1"/>
              <a:t>rating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biased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1 </a:t>
            </a:r>
            <a:r>
              <a:rPr lang="ko-KR" altLang="en-US" dirty="0" err="1"/>
              <a:t>or</a:t>
            </a:r>
            <a:r>
              <a:rPr lang="ko-KR" altLang="en-US" dirty="0"/>
              <a:t> 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Users</a:t>
            </a:r>
            <a:r>
              <a:rPr lang="ko-KR" altLang="en-US" dirty="0"/>
              <a:t> </a:t>
            </a:r>
            <a:r>
              <a:rPr lang="ko-KR" altLang="en-US" dirty="0" err="1"/>
              <a:t>like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lot</a:t>
            </a:r>
            <a:r>
              <a:rPr lang="ko-KR" altLang="en-US" dirty="0"/>
              <a:t>, </a:t>
            </a:r>
            <a:r>
              <a:rPr lang="ko-KR" altLang="en-US" dirty="0" err="1"/>
              <a:t>B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little</a:t>
            </a:r>
            <a:r>
              <a:rPr lang="ko-KR" altLang="en-US" dirty="0"/>
              <a:t>, and C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dislike</a:t>
            </a:r>
            <a:r>
              <a:rPr lang="ko-KR" altLang="en-US" dirty="0"/>
              <a:t>. (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classified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like</a:t>
            </a:r>
            <a:r>
              <a:rPr lang="ko-KR" altLang="en-US" dirty="0"/>
              <a:t> </a:t>
            </a:r>
            <a:r>
              <a:rPr lang="ko-KR" altLang="en-US" dirty="0" err="1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dislike</a:t>
            </a:r>
            <a:r>
              <a:rPr lang="ko-KR" altLang="en-US" dirty="0"/>
              <a:t>)</a:t>
            </a:r>
          </a:p>
          <a:p>
            <a:endParaRPr lang="en-US" altLang="ko-KR" dirty="0"/>
          </a:p>
          <a:p>
            <a:r>
              <a:rPr lang="en-US" altLang="ko-KR" b="1" dirty="0"/>
              <a:t>M</a:t>
            </a:r>
            <a:r>
              <a:rPr lang="ko-KR" altLang="en-US" b="1" dirty="0" err="1"/>
              <a:t>otivation</a:t>
            </a:r>
            <a:endParaRPr lang="ko-KR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applying</a:t>
            </a:r>
            <a:r>
              <a:rPr lang="ko-KR" altLang="en-US" dirty="0"/>
              <a:t> </a:t>
            </a:r>
            <a:r>
              <a:rPr lang="ko-KR" altLang="en-US" dirty="0" err="1"/>
              <a:t>fuzzy</a:t>
            </a:r>
            <a:r>
              <a:rPr lang="ko-KR" altLang="en-US" dirty="0"/>
              <a:t> </a:t>
            </a:r>
            <a:r>
              <a:rPr lang="ko-KR" altLang="en-US" dirty="0" err="1"/>
              <a:t>logic</a:t>
            </a:r>
            <a:r>
              <a:rPr lang="ko-KR" altLang="en-US" dirty="0"/>
              <a:t>, </a:t>
            </a:r>
            <a:r>
              <a:rPr lang="ko-KR" altLang="en-US" dirty="0" err="1"/>
              <a:t>you</a:t>
            </a:r>
            <a:r>
              <a:rPr lang="ko-KR" altLang="en-US" dirty="0"/>
              <a:t> </a:t>
            </a:r>
            <a:r>
              <a:rPr lang="ko-KR" altLang="en-US" dirty="0" err="1"/>
              <a:t>can</a:t>
            </a:r>
            <a:r>
              <a:rPr lang="ko-KR" altLang="en-US" dirty="0"/>
              <a:t> </a:t>
            </a:r>
            <a:r>
              <a:rPr lang="ko-KR" altLang="en-US" dirty="0" err="1"/>
              <a:t>configure</a:t>
            </a:r>
            <a:r>
              <a:rPr lang="ko-KR" altLang="en-US" dirty="0"/>
              <a:t> </a:t>
            </a:r>
            <a:r>
              <a:rPr lang="ko-KR" altLang="en-US" dirty="0" err="1"/>
              <a:t>clustering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reflects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user's</a:t>
            </a:r>
            <a:r>
              <a:rPr lang="ko-KR" altLang="en-US" dirty="0"/>
              <a:t> </a:t>
            </a:r>
            <a:r>
              <a:rPr lang="ko-KR" altLang="en-US" dirty="0" err="1"/>
              <a:t>taste</a:t>
            </a:r>
            <a:r>
              <a:rPr lang="ko-KR" altLang="en-US" dirty="0"/>
              <a:t> </a:t>
            </a:r>
            <a:r>
              <a:rPr lang="ko-KR" altLang="en-US" dirty="0" err="1"/>
              <a:t>more</a:t>
            </a:r>
            <a:r>
              <a:rPr lang="ko-KR" altLang="en-US" dirty="0"/>
              <a:t> </a:t>
            </a:r>
            <a:r>
              <a:rPr lang="ko-KR" altLang="en-US" dirty="0" err="1"/>
              <a:t>than</a:t>
            </a:r>
            <a:r>
              <a:rPr lang="ko-KR" altLang="en-US" dirty="0"/>
              <a:t> k-</a:t>
            </a:r>
            <a:r>
              <a:rPr lang="ko-KR" altLang="en-US" dirty="0" err="1"/>
              <a:t>means</a:t>
            </a:r>
            <a:r>
              <a:rPr lang="ko-KR" altLang="en-US" dirty="0"/>
              <a:t> </a:t>
            </a:r>
            <a:r>
              <a:rPr lang="ko-KR" altLang="en-US" dirty="0" err="1"/>
              <a:t>clustering</a:t>
            </a:r>
            <a:r>
              <a:rPr lang="ko-KR" altLang="en-US" dirty="0"/>
              <a:t> and </a:t>
            </a:r>
            <a:r>
              <a:rPr lang="ko-KR" altLang="en-US" dirty="0" err="1"/>
              <a:t>hierarchical</a:t>
            </a:r>
            <a:r>
              <a:rPr lang="ko-KR" altLang="en-US" dirty="0"/>
              <a:t> </a:t>
            </a:r>
            <a:r>
              <a:rPr lang="ko-KR" altLang="en-US" dirty="0" err="1"/>
              <a:t>clustering</a:t>
            </a:r>
            <a:r>
              <a:rPr lang="ko-KR" alt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You can discover tastes you don't even know.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Available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r>
              <a:rPr lang="ko-KR" altLang="en-US" dirty="0"/>
              <a:t> </a:t>
            </a:r>
            <a:r>
              <a:rPr lang="ko-KR" altLang="en-US" dirty="0" err="1"/>
              <a:t>has</a:t>
            </a:r>
            <a:r>
              <a:rPr lang="ko-KR" altLang="en-US" dirty="0"/>
              <a:t> </a:t>
            </a:r>
            <a:r>
              <a:rPr lang="ko-KR" altLang="en-US" dirty="0" err="1"/>
              <a:t>increased</a:t>
            </a:r>
            <a:r>
              <a:rPr lang="ko-KR" altLang="en-US" dirty="0"/>
              <a:t> </a:t>
            </a:r>
            <a:r>
              <a:rPr lang="ko-KR" altLang="en-US" dirty="0" err="1"/>
              <a:t>due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explosive</a:t>
            </a:r>
            <a:r>
              <a:rPr lang="ko-KR" altLang="en-US" dirty="0"/>
              <a:t> </a:t>
            </a:r>
            <a:r>
              <a:rPr lang="ko-KR" altLang="en-US" dirty="0" err="1"/>
              <a:t>increase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r>
              <a:rPr lang="ko-KR" altLang="en-US" dirty="0"/>
              <a:t>. </a:t>
            </a:r>
            <a:r>
              <a:rPr lang="ko-KR" altLang="en-US" dirty="0" err="1"/>
              <a:t>However</a:t>
            </a:r>
            <a:r>
              <a:rPr lang="ko-KR" altLang="en-US" dirty="0"/>
              <a:t>, </a:t>
            </a:r>
            <a:r>
              <a:rPr lang="ko-KR" altLang="en-US" dirty="0" err="1"/>
              <a:t>only</a:t>
            </a:r>
            <a:r>
              <a:rPr lang="ko-KR" altLang="en-US" dirty="0"/>
              <a:t> user-</a:t>
            </a:r>
            <a:r>
              <a:rPr lang="ko-KR" altLang="en-US" dirty="0" err="1"/>
              <a:t>star</a:t>
            </a:r>
            <a:r>
              <a:rPr lang="ko-KR" altLang="en-US" dirty="0"/>
              <a:t> </a:t>
            </a:r>
            <a:r>
              <a:rPr lang="ko-KR" altLang="en-US" dirty="0" err="1"/>
              <a:t>information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used</a:t>
            </a:r>
            <a:r>
              <a:rPr lang="ko-KR" altLang="en-US" dirty="0"/>
              <a:t>. </a:t>
            </a:r>
            <a:r>
              <a:rPr lang="ko-KR" altLang="en-US" dirty="0" err="1"/>
              <a:t>Currently</a:t>
            </a:r>
            <a:r>
              <a:rPr lang="ko-KR" altLang="en-US" dirty="0"/>
              <a:t>, </a:t>
            </a:r>
            <a:r>
              <a:rPr lang="ko-KR" altLang="en-US" dirty="0" err="1"/>
              <a:t>various</a:t>
            </a:r>
            <a:r>
              <a:rPr lang="ko-KR" altLang="en-US" dirty="0"/>
              <a:t> </a:t>
            </a:r>
            <a:r>
              <a:rPr lang="ko-KR" altLang="en-US" dirty="0" err="1"/>
              <a:t>information</a:t>
            </a:r>
            <a:r>
              <a:rPr lang="ko-KR" altLang="en-US" dirty="0"/>
              <a:t> </a:t>
            </a:r>
            <a:r>
              <a:rPr lang="ko-KR" altLang="en-US" dirty="0" err="1"/>
              <a:t>such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user-</a:t>
            </a:r>
            <a:r>
              <a:rPr lang="ko-KR" altLang="en-US" dirty="0" err="1"/>
              <a:t>movie</a:t>
            </a:r>
            <a:r>
              <a:rPr lang="ko-KR" altLang="en-US" dirty="0"/>
              <a:t> </a:t>
            </a:r>
            <a:r>
              <a:rPr lang="ko-KR" altLang="en-US" dirty="0" err="1"/>
              <a:t>genre</a:t>
            </a:r>
            <a:r>
              <a:rPr lang="ko-KR" altLang="en-US" dirty="0"/>
              <a:t>, user-</a:t>
            </a:r>
            <a:r>
              <a:rPr lang="ko-KR" altLang="en-US" dirty="0" err="1"/>
              <a:t>director</a:t>
            </a:r>
            <a:r>
              <a:rPr lang="ko-KR" altLang="en-US" dirty="0"/>
              <a:t>, user-</a:t>
            </a:r>
            <a:r>
              <a:rPr lang="ko-KR" altLang="en-US" dirty="0" err="1"/>
              <a:t>actor</a:t>
            </a:r>
            <a:r>
              <a:rPr lang="ko-KR" altLang="en-US" dirty="0"/>
              <a:t>, </a:t>
            </a:r>
            <a:r>
              <a:rPr lang="ko-KR" altLang="en-US" dirty="0" err="1"/>
              <a:t>etc</a:t>
            </a:r>
            <a:r>
              <a:rPr lang="ko-KR" altLang="en-US" dirty="0"/>
              <a:t>.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being</a:t>
            </a:r>
            <a:r>
              <a:rPr lang="ko-KR" altLang="en-US" dirty="0"/>
              <a:t> </a:t>
            </a:r>
            <a:r>
              <a:rPr lang="ko-KR" altLang="en-US" dirty="0" err="1"/>
              <a:t>utilized</a:t>
            </a:r>
            <a:r>
              <a:rPr lang="ko-KR" altLang="en-US" dirty="0"/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2C158C-E7BC-475B-B317-BFFF37CD353E}"/>
              </a:ext>
            </a:extLst>
          </p:cNvPr>
          <p:cNvSpPr txBox="1"/>
          <p:nvPr/>
        </p:nvSpPr>
        <p:spPr>
          <a:xfrm>
            <a:off x="8417858" y="2562609"/>
            <a:ext cx="311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&lt;Fuzzy Clustering Model&gt;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02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E2DD9-553E-4840-8350-5173169A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Result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2C7ED5-034A-4620-A99B-C8805EA32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9016"/>
            <a:ext cx="5380952" cy="4457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18B97A-8BB6-4EC4-A041-9C6BF200F79D}"/>
              </a:ext>
            </a:extLst>
          </p:cNvPr>
          <p:cNvSpPr txBox="1"/>
          <p:nvPr/>
        </p:nvSpPr>
        <p:spPr>
          <a:xfrm>
            <a:off x="838200" y="6167718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&lt;Evaluation algorithm&gt;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B45DCB-31E4-4A1D-9664-7C5E261C0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223" y="2049203"/>
            <a:ext cx="5400000" cy="33333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B512C6-68F2-4629-9D2D-7E17A571FDDD}"/>
              </a:ext>
            </a:extLst>
          </p:cNvPr>
          <p:cNvSpPr txBox="1"/>
          <p:nvPr/>
        </p:nvSpPr>
        <p:spPr>
          <a:xfrm>
            <a:off x="6641223" y="617309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&lt;Accuracy of the proposed model&gt;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83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2228F-44CA-444A-A9AA-DC7AD7CB5438}"/>
              </a:ext>
            </a:extLst>
          </p:cNvPr>
          <p:cNvSpPr/>
          <p:nvPr/>
        </p:nvSpPr>
        <p:spPr>
          <a:xfrm>
            <a:off x="2892530" y="2565266"/>
            <a:ext cx="640694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/>
              <a:t>Word </a:t>
            </a:r>
            <a:r>
              <a:rPr lang="en-US" altLang="ko-KR" sz="4800" dirty="0" smtClean="0"/>
              <a:t>embedding</a:t>
            </a:r>
            <a:r>
              <a:rPr lang="en-US" altLang="ko-KR" sz="4800" dirty="0" smtClean="0">
                <a:latin typeface="YDIYGO320" panose="02030504000101010101" pitchFamily="18" charset="-127"/>
                <a:ea typeface="YDIYGO320" panose="02030504000101010101" pitchFamily="18" charset="-127"/>
              </a:rPr>
              <a:t> with </a:t>
            </a:r>
            <a:r>
              <a:rPr lang="en-US" altLang="ko-KR" sz="4800" dirty="0">
                <a:latin typeface="YDIYGO320" panose="02030504000101010101" pitchFamily="18" charset="-127"/>
                <a:ea typeface="YDIYGO320" panose="02030504000101010101" pitchFamily="18" charset="-127"/>
              </a:rPr>
              <a:t/>
            </a:r>
            <a:br>
              <a:rPr lang="en-US" altLang="ko-KR" sz="4800" dirty="0">
                <a:latin typeface="YDIYGO320" panose="02030504000101010101" pitchFamily="18" charset="-127"/>
                <a:ea typeface="YDIYGO320" panose="02030504000101010101" pitchFamily="18" charset="-127"/>
              </a:rPr>
            </a:br>
            <a:r>
              <a:rPr lang="en-US" altLang="ko-KR" sz="4800" dirty="0">
                <a:latin typeface="YDIYGO320" panose="02030504000101010101" pitchFamily="18" charset="-127"/>
                <a:ea typeface="YDIYGO320" panose="02030504000101010101" pitchFamily="18" charset="-127"/>
              </a:rPr>
              <a:t>word2vec</a:t>
            </a:r>
            <a:endParaRPr lang="ko-Kore-KR" altLang="ko-KR" sz="4800" dirty="0">
              <a:latin typeface="YDIYGO320" panose="02030504000101010101" pitchFamily="18" charset="-127"/>
              <a:ea typeface="YDIYGO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332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3834B-1967-4586-849B-6FB96DC9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Data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E16960-2E66-43B3-8499-A178D2127F30}"/>
              </a:ext>
            </a:extLst>
          </p:cNvPr>
          <p:cNvSpPr/>
          <p:nvPr/>
        </p:nvSpPr>
        <p:spPr>
          <a:xfrm>
            <a:off x="838200" y="1902351"/>
            <a:ext cx="8942294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YDIYGO320" panose="02030504000101010101" pitchFamily="18" charset="-127"/>
                <a:ea typeface="YDIYGO320" panose="02030504000101010101" pitchFamily="18" charset="-127"/>
              </a:rPr>
              <a:t>Data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YDIYGO320" panose="02030504000101010101" pitchFamily="18" charset="-127"/>
                <a:ea typeface="YDIYGO320" panose="02030504000101010101" pitchFamily="18" charset="-127"/>
              </a:rPr>
              <a:t>Number of document : about 587,425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YDIYGO320" panose="02030504000101010101" pitchFamily="18" charset="-127"/>
                <a:ea typeface="YDIYGO320" panose="02030504000101010101" pitchFamily="18" charset="-127"/>
              </a:rPr>
              <a:t>Size : 6.4GB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YDIYGO320" panose="02030504000101010101" pitchFamily="18" charset="-127"/>
                <a:ea typeface="YDIYGO320" panose="02030504000101010101" pitchFamily="18" charset="-127"/>
              </a:rPr>
              <a:t>Type : </a:t>
            </a:r>
            <a:r>
              <a:rPr lang="en-US" altLang="ko-KR" dirty="0" err="1">
                <a:latin typeface="YDIYGO320" panose="02030504000101010101" pitchFamily="18" charset="-127"/>
                <a:ea typeface="YDIYGO320" panose="02030504000101010101" pitchFamily="18" charset="-127"/>
              </a:rPr>
              <a:t>naver</a:t>
            </a:r>
            <a:r>
              <a:rPr lang="en-US" altLang="ko-KR" dirty="0">
                <a:latin typeface="YDIYGO320" panose="02030504000101010101" pitchFamily="18" charset="-127"/>
                <a:ea typeface="YDIYGO320" panose="02030504000101010101" pitchFamily="18" charset="-127"/>
              </a:rPr>
              <a:t> news text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YDIYGO320" panose="02030504000101010101" pitchFamily="18" charset="-127"/>
                <a:ea typeface="YDIYGO320" panose="02030504000101010101" pitchFamily="18" charset="-127"/>
              </a:rPr>
              <a:t>Period:</a:t>
            </a:r>
            <a:r>
              <a:rPr lang="ko-KR" altLang="en-US" dirty="0">
                <a:latin typeface="YDIYGO320" panose="02030504000101010101" pitchFamily="18" charset="-127"/>
                <a:ea typeface="YDIYGO320" panose="02030504000101010101" pitchFamily="18" charset="-127"/>
              </a:rPr>
              <a:t> </a:t>
            </a:r>
            <a:r>
              <a:rPr lang="en-US" altLang="ko-KR" dirty="0">
                <a:latin typeface="YDIYGO320" panose="02030504000101010101" pitchFamily="18" charset="-127"/>
                <a:ea typeface="YDIYGO320" panose="02030504000101010101" pitchFamily="18" charset="-127"/>
              </a:rPr>
              <a:t>2018.01.01 ~ 2019.12.31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YDIYGO320" panose="02030504000101010101" pitchFamily="18" charset="-127"/>
                <a:ea typeface="YDIYGO320" panose="02030504000101010101" pitchFamily="18" charset="-127"/>
              </a:rPr>
              <a:t>Collection method: python Selenium </a:t>
            </a:r>
            <a:r>
              <a:rPr lang="en-US" altLang="ko-KR" dirty="0" err="1">
                <a:latin typeface="YDIYGO320" panose="02030504000101010101" pitchFamily="18" charset="-127"/>
                <a:ea typeface="YDIYGO320" panose="02030504000101010101" pitchFamily="18" charset="-127"/>
              </a:rPr>
              <a:t>pakage</a:t>
            </a:r>
            <a:endParaRPr lang="en-US" altLang="ko-KR" dirty="0">
              <a:latin typeface="YDIYGO320" panose="02030504000101010101" pitchFamily="18" charset="-127"/>
              <a:ea typeface="YDIYGO320" panose="02030504000101010101" pitchFamily="18" charset="-127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YDIYGO320" panose="02030504000101010101" pitchFamily="18" charset="-127"/>
              <a:ea typeface="YDIYGO320" panose="02030504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YDIYGO320" panose="02030504000101010101" pitchFamily="18" charset="-127"/>
              <a:ea typeface="YDIYGO320" panose="02030504000101010101" pitchFamily="18" charset="-127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YDIYGO320" panose="02030504000101010101" pitchFamily="18" charset="-127"/>
              <a:ea typeface="YDIYGO320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C95216-0CB5-4D66-A757-3AE258538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17845"/>
            <a:ext cx="9114184" cy="2193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136F17-54B0-4C23-9E5F-1604B051B6CB}"/>
              </a:ext>
            </a:extLst>
          </p:cNvPr>
          <p:cNvSpPr txBox="1"/>
          <p:nvPr/>
        </p:nvSpPr>
        <p:spPr>
          <a:xfrm>
            <a:off x="9081247" y="6308209"/>
            <a:ext cx="311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&lt;text example&gt;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035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42A10-22C7-44BE-831F-63F7616E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Model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0EDC68-932C-4AD9-9453-886D0AEF7579}"/>
              </a:ext>
            </a:extLst>
          </p:cNvPr>
          <p:cNvSpPr/>
          <p:nvPr/>
        </p:nvSpPr>
        <p:spPr>
          <a:xfrm>
            <a:off x="157975" y="3152899"/>
            <a:ext cx="120340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P</a:t>
            </a:r>
            <a:r>
              <a:rPr lang="ko-KR" altLang="en-US" b="1" dirty="0" err="1"/>
              <a:t>roblem</a:t>
            </a:r>
            <a:endParaRPr lang="ko-KR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 a word is expressed numerically through a method such as one-hot encoding, it is expressed as a sparse matrix.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Unable to learn the positional expression of words and thus cannot express similarities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b="1" dirty="0"/>
              <a:t>M</a:t>
            </a:r>
            <a:r>
              <a:rPr lang="ko-KR" altLang="en-US" b="1" dirty="0" err="1"/>
              <a:t>otivation</a:t>
            </a:r>
            <a:endParaRPr lang="ko-KR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Words can be expressed in a fixed vector space and meaning similarities between words can be checked.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model expresses words as dense vectors rather than words expressed as sparse vectors.</a:t>
            </a:r>
            <a:endParaRPr lang="ko-KR" altLang="en-US" dirty="0"/>
          </a:p>
        </p:txBody>
      </p:sp>
      <p:grpSp>
        <p:nvGrpSpPr>
          <p:cNvPr id="78" name="Group 31735">
            <a:extLst>
              <a:ext uri="{FF2B5EF4-FFF2-40B4-BE49-F238E27FC236}">
                <a16:creationId xmlns:a16="http://schemas.microsoft.com/office/drawing/2014/main" id="{8110CF09-10F9-40F5-8EBB-D3E545F860B3}"/>
              </a:ext>
            </a:extLst>
          </p:cNvPr>
          <p:cNvGrpSpPr/>
          <p:nvPr/>
        </p:nvGrpSpPr>
        <p:grpSpPr>
          <a:xfrm>
            <a:off x="4726558" y="931208"/>
            <a:ext cx="6023420" cy="2000593"/>
            <a:chOff x="0" y="0"/>
            <a:chExt cx="3204405" cy="1668494"/>
          </a:xfrm>
        </p:grpSpPr>
        <p:sp>
          <p:nvSpPr>
            <p:cNvPr id="81" name="Shape 79">
              <a:extLst>
                <a:ext uri="{FF2B5EF4-FFF2-40B4-BE49-F238E27FC236}">
                  <a16:creationId xmlns:a16="http://schemas.microsoft.com/office/drawing/2014/main" id="{966B4472-2EB9-4F77-A0E4-6FF1BA6E5034}"/>
                </a:ext>
              </a:extLst>
            </p:cNvPr>
            <p:cNvSpPr/>
            <p:nvPr/>
          </p:nvSpPr>
          <p:spPr>
            <a:xfrm>
              <a:off x="191329" y="29831"/>
              <a:ext cx="125552" cy="1636071"/>
            </a:xfrm>
            <a:custGeom>
              <a:avLst/>
              <a:gdLst/>
              <a:ahLst/>
              <a:cxnLst/>
              <a:rect l="0" t="0" r="0" b="0"/>
              <a:pathLst>
                <a:path w="125552" h="1636071">
                  <a:moveTo>
                    <a:pt x="0" y="1636071"/>
                  </a:moveTo>
                  <a:lnTo>
                    <a:pt x="125552" y="1636071"/>
                  </a:lnTo>
                  <a:lnTo>
                    <a:pt x="125552" y="0"/>
                  </a:lnTo>
                  <a:lnTo>
                    <a:pt x="0" y="0"/>
                  </a:lnTo>
                  <a:close/>
                </a:path>
              </a:pathLst>
            </a:custGeom>
            <a:ln w="778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2" name="Shape 80">
              <a:extLst>
                <a:ext uri="{FF2B5EF4-FFF2-40B4-BE49-F238E27FC236}">
                  <a16:creationId xmlns:a16="http://schemas.microsoft.com/office/drawing/2014/main" id="{A0C4AA43-DB61-489A-9100-866557357EF1}"/>
                </a:ext>
              </a:extLst>
            </p:cNvPr>
            <p:cNvSpPr/>
            <p:nvPr/>
          </p:nvSpPr>
          <p:spPr>
            <a:xfrm>
              <a:off x="2902865" y="29831"/>
              <a:ext cx="126525" cy="1636071"/>
            </a:xfrm>
            <a:custGeom>
              <a:avLst/>
              <a:gdLst/>
              <a:ahLst/>
              <a:cxnLst/>
              <a:rect l="0" t="0" r="0" b="0"/>
              <a:pathLst>
                <a:path w="126525" h="1636071">
                  <a:moveTo>
                    <a:pt x="0" y="1636071"/>
                  </a:moveTo>
                  <a:lnTo>
                    <a:pt x="126525" y="1636071"/>
                  </a:lnTo>
                  <a:lnTo>
                    <a:pt x="126525" y="0"/>
                  </a:lnTo>
                  <a:lnTo>
                    <a:pt x="0" y="0"/>
                  </a:lnTo>
                  <a:close/>
                </a:path>
              </a:pathLst>
            </a:custGeom>
            <a:ln w="778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3" name="Shape 81">
              <a:extLst>
                <a:ext uri="{FF2B5EF4-FFF2-40B4-BE49-F238E27FC236}">
                  <a16:creationId xmlns:a16="http://schemas.microsoft.com/office/drawing/2014/main" id="{587393E1-880A-4B53-87E9-B1BF4DC6ACE7}"/>
                </a:ext>
              </a:extLst>
            </p:cNvPr>
            <p:cNvSpPr/>
            <p:nvPr/>
          </p:nvSpPr>
          <p:spPr>
            <a:xfrm>
              <a:off x="1543204" y="429846"/>
              <a:ext cx="130418" cy="841881"/>
            </a:xfrm>
            <a:custGeom>
              <a:avLst/>
              <a:gdLst/>
              <a:ahLst/>
              <a:cxnLst/>
              <a:rect l="0" t="0" r="0" b="0"/>
              <a:pathLst>
                <a:path w="130418" h="841881">
                  <a:moveTo>
                    <a:pt x="0" y="841881"/>
                  </a:moveTo>
                  <a:lnTo>
                    <a:pt x="130418" y="841881"/>
                  </a:lnTo>
                  <a:lnTo>
                    <a:pt x="130418" y="0"/>
                  </a:lnTo>
                  <a:lnTo>
                    <a:pt x="0" y="0"/>
                  </a:lnTo>
                  <a:close/>
                </a:path>
              </a:pathLst>
            </a:custGeom>
            <a:ln w="778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4" name="Shape 82">
              <a:extLst>
                <a:ext uri="{FF2B5EF4-FFF2-40B4-BE49-F238E27FC236}">
                  <a16:creationId xmlns:a16="http://schemas.microsoft.com/office/drawing/2014/main" id="{ABD3A7C7-BA3B-432C-9E9A-283C1BC0620B}"/>
                </a:ext>
              </a:extLst>
            </p:cNvPr>
            <p:cNvSpPr/>
            <p:nvPr/>
          </p:nvSpPr>
          <p:spPr>
            <a:xfrm>
              <a:off x="312988" y="29832"/>
              <a:ext cx="1229729" cy="399852"/>
            </a:xfrm>
            <a:custGeom>
              <a:avLst/>
              <a:gdLst/>
              <a:ahLst/>
              <a:cxnLst/>
              <a:rect l="0" t="0" r="0" b="0"/>
              <a:pathLst>
                <a:path w="1229729" h="399852">
                  <a:moveTo>
                    <a:pt x="0" y="0"/>
                  </a:moveTo>
                  <a:lnTo>
                    <a:pt x="1229729" y="399852"/>
                  </a:lnTo>
                </a:path>
              </a:pathLst>
            </a:custGeom>
            <a:ln w="3893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5" name="Shape 83">
              <a:extLst>
                <a:ext uri="{FF2B5EF4-FFF2-40B4-BE49-F238E27FC236}">
                  <a16:creationId xmlns:a16="http://schemas.microsoft.com/office/drawing/2014/main" id="{792EF394-E736-4C28-A838-23FD8DA9D3F3}"/>
                </a:ext>
              </a:extLst>
            </p:cNvPr>
            <p:cNvSpPr/>
            <p:nvPr/>
          </p:nvSpPr>
          <p:spPr>
            <a:xfrm>
              <a:off x="312988" y="1271727"/>
              <a:ext cx="1229729" cy="394581"/>
            </a:xfrm>
            <a:custGeom>
              <a:avLst/>
              <a:gdLst/>
              <a:ahLst/>
              <a:cxnLst/>
              <a:rect l="0" t="0" r="0" b="0"/>
              <a:pathLst>
                <a:path w="1229729" h="394581">
                  <a:moveTo>
                    <a:pt x="0" y="394581"/>
                  </a:moveTo>
                  <a:lnTo>
                    <a:pt x="1229729" y="0"/>
                  </a:lnTo>
                </a:path>
              </a:pathLst>
            </a:custGeom>
            <a:ln w="3893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6" name="Shape 84">
              <a:extLst>
                <a:ext uri="{FF2B5EF4-FFF2-40B4-BE49-F238E27FC236}">
                  <a16:creationId xmlns:a16="http://schemas.microsoft.com/office/drawing/2014/main" id="{D2957B8F-A764-4404-A5CB-8F41C3DA16EB}"/>
                </a:ext>
              </a:extLst>
            </p:cNvPr>
            <p:cNvSpPr/>
            <p:nvPr/>
          </p:nvSpPr>
          <p:spPr>
            <a:xfrm>
              <a:off x="1673623" y="29832"/>
              <a:ext cx="1225836" cy="399852"/>
            </a:xfrm>
            <a:custGeom>
              <a:avLst/>
              <a:gdLst/>
              <a:ahLst/>
              <a:cxnLst/>
              <a:rect l="0" t="0" r="0" b="0"/>
              <a:pathLst>
                <a:path w="1225836" h="399852">
                  <a:moveTo>
                    <a:pt x="0" y="399852"/>
                  </a:moveTo>
                  <a:lnTo>
                    <a:pt x="1225836" y="0"/>
                  </a:lnTo>
                </a:path>
              </a:pathLst>
            </a:custGeom>
            <a:ln w="3893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7" name="Shape 85">
              <a:extLst>
                <a:ext uri="{FF2B5EF4-FFF2-40B4-BE49-F238E27FC236}">
                  <a16:creationId xmlns:a16="http://schemas.microsoft.com/office/drawing/2014/main" id="{9BDF8035-79A8-4A7E-8E83-DC61CAB14671}"/>
                </a:ext>
              </a:extLst>
            </p:cNvPr>
            <p:cNvSpPr/>
            <p:nvPr/>
          </p:nvSpPr>
          <p:spPr>
            <a:xfrm>
              <a:off x="1673623" y="1271727"/>
              <a:ext cx="1225836" cy="394581"/>
            </a:xfrm>
            <a:custGeom>
              <a:avLst/>
              <a:gdLst/>
              <a:ahLst/>
              <a:cxnLst/>
              <a:rect l="0" t="0" r="0" b="0"/>
              <a:pathLst>
                <a:path w="1225836" h="394581">
                  <a:moveTo>
                    <a:pt x="0" y="0"/>
                  </a:moveTo>
                  <a:lnTo>
                    <a:pt x="1225836" y="394581"/>
                  </a:lnTo>
                </a:path>
              </a:pathLst>
            </a:custGeom>
            <a:ln w="3893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8" name="Shape 89">
              <a:extLst>
                <a:ext uri="{FF2B5EF4-FFF2-40B4-BE49-F238E27FC236}">
                  <a16:creationId xmlns:a16="http://schemas.microsoft.com/office/drawing/2014/main" id="{5F3C57AB-42F8-4357-811E-C4DE6FD81C41}"/>
                </a:ext>
              </a:extLst>
            </p:cNvPr>
            <p:cNvSpPr/>
            <p:nvPr/>
          </p:nvSpPr>
          <p:spPr>
            <a:xfrm>
              <a:off x="211768" y="71682"/>
              <a:ext cx="84675" cy="84675"/>
            </a:xfrm>
            <a:custGeom>
              <a:avLst/>
              <a:gdLst/>
              <a:ahLst/>
              <a:cxnLst/>
              <a:rect l="0" t="0" r="0" b="0"/>
              <a:pathLst>
                <a:path w="84675" h="84675">
                  <a:moveTo>
                    <a:pt x="0" y="42337"/>
                  </a:moveTo>
                  <a:cubicBezTo>
                    <a:pt x="0" y="18979"/>
                    <a:pt x="18979" y="0"/>
                    <a:pt x="42337" y="0"/>
                  </a:cubicBezTo>
                  <a:cubicBezTo>
                    <a:pt x="65696" y="0"/>
                    <a:pt x="84675" y="18979"/>
                    <a:pt x="84675" y="42337"/>
                  </a:cubicBezTo>
                  <a:cubicBezTo>
                    <a:pt x="84675" y="65696"/>
                    <a:pt x="65696" y="84675"/>
                    <a:pt x="42337" y="84675"/>
                  </a:cubicBezTo>
                  <a:cubicBezTo>
                    <a:pt x="18979" y="84675"/>
                    <a:pt x="0" y="65696"/>
                    <a:pt x="0" y="42337"/>
                  </a:cubicBezTo>
                  <a:close/>
                </a:path>
              </a:pathLst>
            </a:custGeom>
            <a:ln w="778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9" name="Shape 90">
              <a:extLst>
                <a:ext uri="{FF2B5EF4-FFF2-40B4-BE49-F238E27FC236}">
                  <a16:creationId xmlns:a16="http://schemas.microsoft.com/office/drawing/2014/main" id="{71729285-3BF0-482A-999A-1BE251688EE7}"/>
                </a:ext>
              </a:extLst>
            </p:cNvPr>
            <p:cNvSpPr/>
            <p:nvPr/>
          </p:nvSpPr>
          <p:spPr>
            <a:xfrm>
              <a:off x="210795" y="228379"/>
              <a:ext cx="84675" cy="85648"/>
            </a:xfrm>
            <a:custGeom>
              <a:avLst/>
              <a:gdLst/>
              <a:ahLst/>
              <a:cxnLst/>
              <a:rect l="0" t="0" r="0" b="0"/>
              <a:pathLst>
                <a:path w="84675" h="85648">
                  <a:moveTo>
                    <a:pt x="0" y="42824"/>
                  </a:moveTo>
                  <a:cubicBezTo>
                    <a:pt x="0" y="19141"/>
                    <a:pt x="18979" y="0"/>
                    <a:pt x="42337" y="0"/>
                  </a:cubicBezTo>
                  <a:cubicBezTo>
                    <a:pt x="65696" y="0"/>
                    <a:pt x="84675" y="19141"/>
                    <a:pt x="84675" y="42824"/>
                  </a:cubicBezTo>
                  <a:cubicBezTo>
                    <a:pt x="84675" y="66507"/>
                    <a:pt x="65696" y="85648"/>
                    <a:pt x="42337" y="85648"/>
                  </a:cubicBezTo>
                  <a:cubicBezTo>
                    <a:pt x="18979" y="85648"/>
                    <a:pt x="0" y="66507"/>
                    <a:pt x="0" y="42824"/>
                  </a:cubicBezTo>
                  <a:close/>
                </a:path>
              </a:pathLst>
            </a:custGeom>
            <a:ln w="778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0" name="Shape 91">
              <a:extLst>
                <a:ext uri="{FF2B5EF4-FFF2-40B4-BE49-F238E27FC236}">
                  <a16:creationId xmlns:a16="http://schemas.microsoft.com/office/drawing/2014/main" id="{E64B8A96-1205-4BB7-8C00-59FE30833433}"/>
                </a:ext>
              </a:extLst>
            </p:cNvPr>
            <p:cNvSpPr/>
            <p:nvPr/>
          </p:nvSpPr>
          <p:spPr>
            <a:xfrm>
              <a:off x="212741" y="387022"/>
              <a:ext cx="84675" cy="84675"/>
            </a:xfrm>
            <a:custGeom>
              <a:avLst/>
              <a:gdLst/>
              <a:ahLst/>
              <a:cxnLst/>
              <a:rect l="0" t="0" r="0" b="0"/>
              <a:pathLst>
                <a:path w="84675" h="84675">
                  <a:moveTo>
                    <a:pt x="0" y="42337"/>
                  </a:moveTo>
                  <a:cubicBezTo>
                    <a:pt x="0" y="18979"/>
                    <a:pt x="18979" y="0"/>
                    <a:pt x="42337" y="0"/>
                  </a:cubicBezTo>
                  <a:cubicBezTo>
                    <a:pt x="65696" y="0"/>
                    <a:pt x="84675" y="18979"/>
                    <a:pt x="84675" y="42337"/>
                  </a:cubicBezTo>
                  <a:cubicBezTo>
                    <a:pt x="84675" y="65696"/>
                    <a:pt x="65696" y="84675"/>
                    <a:pt x="42337" y="84675"/>
                  </a:cubicBezTo>
                  <a:cubicBezTo>
                    <a:pt x="18979" y="84675"/>
                    <a:pt x="0" y="65696"/>
                    <a:pt x="0" y="42337"/>
                  </a:cubicBezTo>
                  <a:close/>
                </a:path>
              </a:pathLst>
            </a:custGeom>
            <a:ln w="778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1" name="Shape 92">
              <a:extLst>
                <a:ext uri="{FF2B5EF4-FFF2-40B4-BE49-F238E27FC236}">
                  <a16:creationId xmlns:a16="http://schemas.microsoft.com/office/drawing/2014/main" id="{11E57CD9-869D-4926-870D-183C6F238E5E}"/>
                </a:ext>
              </a:extLst>
            </p:cNvPr>
            <p:cNvSpPr/>
            <p:nvPr/>
          </p:nvSpPr>
          <p:spPr>
            <a:xfrm>
              <a:off x="253132" y="567564"/>
              <a:ext cx="0" cy="142098"/>
            </a:xfrm>
            <a:custGeom>
              <a:avLst/>
              <a:gdLst/>
              <a:ahLst/>
              <a:cxnLst/>
              <a:rect l="0" t="0" r="0" b="0"/>
              <a:pathLst>
                <a:path h="142098">
                  <a:moveTo>
                    <a:pt x="0" y="0"/>
                  </a:moveTo>
                  <a:lnTo>
                    <a:pt x="0" y="142098"/>
                  </a:lnTo>
                </a:path>
              </a:pathLst>
            </a:custGeom>
            <a:ln w="24332" cap="flat">
              <a:custDash>
                <a:ds d="191589" sp="191589"/>
              </a:custDash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2" name="Shape 93">
              <a:extLst>
                <a:ext uri="{FF2B5EF4-FFF2-40B4-BE49-F238E27FC236}">
                  <a16:creationId xmlns:a16="http://schemas.microsoft.com/office/drawing/2014/main" id="{FF53818E-BE19-4266-8702-7D9DCDAA5185}"/>
                </a:ext>
              </a:extLst>
            </p:cNvPr>
            <p:cNvSpPr/>
            <p:nvPr/>
          </p:nvSpPr>
          <p:spPr>
            <a:xfrm>
              <a:off x="210795" y="829861"/>
              <a:ext cx="84675" cy="84675"/>
            </a:xfrm>
            <a:custGeom>
              <a:avLst/>
              <a:gdLst/>
              <a:ahLst/>
              <a:cxnLst/>
              <a:rect l="0" t="0" r="0" b="0"/>
              <a:pathLst>
                <a:path w="84675" h="84675">
                  <a:moveTo>
                    <a:pt x="0" y="42337"/>
                  </a:moveTo>
                  <a:cubicBezTo>
                    <a:pt x="0" y="18979"/>
                    <a:pt x="18979" y="0"/>
                    <a:pt x="42337" y="0"/>
                  </a:cubicBezTo>
                  <a:cubicBezTo>
                    <a:pt x="65696" y="0"/>
                    <a:pt x="84675" y="18979"/>
                    <a:pt x="84675" y="42337"/>
                  </a:cubicBezTo>
                  <a:cubicBezTo>
                    <a:pt x="84675" y="65696"/>
                    <a:pt x="65696" y="84675"/>
                    <a:pt x="42337" y="84675"/>
                  </a:cubicBezTo>
                  <a:cubicBezTo>
                    <a:pt x="18979" y="84675"/>
                    <a:pt x="0" y="65696"/>
                    <a:pt x="0" y="42337"/>
                  </a:cubicBezTo>
                  <a:close/>
                </a:path>
              </a:pathLst>
            </a:custGeom>
            <a:ln w="778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3" name="Shape 94">
              <a:extLst>
                <a:ext uri="{FF2B5EF4-FFF2-40B4-BE49-F238E27FC236}">
                  <a16:creationId xmlns:a16="http://schemas.microsoft.com/office/drawing/2014/main" id="{DC1CC79D-692D-44B5-929C-3DC254CA7D75}"/>
                </a:ext>
              </a:extLst>
            </p:cNvPr>
            <p:cNvSpPr/>
            <p:nvPr/>
          </p:nvSpPr>
          <p:spPr>
            <a:xfrm>
              <a:off x="252159" y="1130116"/>
              <a:ext cx="0" cy="142098"/>
            </a:xfrm>
            <a:custGeom>
              <a:avLst/>
              <a:gdLst/>
              <a:ahLst/>
              <a:cxnLst/>
              <a:rect l="0" t="0" r="0" b="0"/>
              <a:pathLst>
                <a:path h="142098">
                  <a:moveTo>
                    <a:pt x="0" y="0"/>
                  </a:moveTo>
                  <a:lnTo>
                    <a:pt x="0" y="142098"/>
                  </a:lnTo>
                </a:path>
              </a:pathLst>
            </a:custGeom>
            <a:ln w="24332" cap="flat">
              <a:custDash>
                <a:ds d="191589" sp="191589"/>
              </a:custDash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4" name="Shape 95">
              <a:extLst>
                <a:ext uri="{FF2B5EF4-FFF2-40B4-BE49-F238E27FC236}">
                  <a16:creationId xmlns:a16="http://schemas.microsoft.com/office/drawing/2014/main" id="{7589E1C7-F758-45F1-AB29-D06D634B2A27}"/>
                </a:ext>
              </a:extLst>
            </p:cNvPr>
            <p:cNvSpPr/>
            <p:nvPr/>
          </p:nvSpPr>
          <p:spPr>
            <a:xfrm>
              <a:off x="210795" y="1508232"/>
              <a:ext cx="84675" cy="84674"/>
            </a:xfrm>
            <a:custGeom>
              <a:avLst/>
              <a:gdLst/>
              <a:ahLst/>
              <a:cxnLst/>
              <a:rect l="0" t="0" r="0" b="0"/>
              <a:pathLst>
                <a:path w="84675" h="84674">
                  <a:moveTo>
                    <a:pt x="0" y="42337"/>
                  </a:moveTo>
                  <a:cubicBezTo>
                    <a:pt x="0" y="18979"/>
                    <a:pt x="18979" y="0"/>
                    <a:pt x="42337" y="0"/>
                  </a:cubicBezTo>
                  <a:cubicBezTo>
                    <a:pt x="65696" y="0"/>
                    <a:pt x="84675" y="18979"/>
                    <a:pt x="84675" y="42337"/>
                  </a:cubicBezTo>
                  <a:cubicBezTo>
                    <a:pt x="84675" y="65696"/>
                    <a:pt x="65696" y="84674"/>
                    <a:pt x="42337" y="84674"/>
                  </a:cubicBezTo>
                  <a:cubicBezTo>
                    <a:pt x="18979" y="84674"/>
                    <a:pt x="0" y="65696"/>
                    <a:pt x="0" y="42337"/>
                  </a:cubicBezTo>
                  <a:close/>
                </a:path>
              </a:pathLst>
            </a:custGeom>
            <a:ln w="778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5" name="Rectangle 96">
              <a:extLst>
                <a:ext uri="{FF2B5EF4-FFF2-40B4-BE49-F238E27FC236}">
                  <a16:creationId xmlns:a16="http://schemas.microsoft.com/office/drawing/2014/main" id="{1F6F7266-0513-42E7-81C9-B835DCED24AA}"/>
                </a:ext>
              </a:extLst>
            </p:cNvPr>
            <p:cNvSpPr/>
            <p:nvPr/>
          </p:nvSpPr>
          <p:spPr>
            <a:xfrm>
              <a:off x="8516" y="0"/>
              <a:ext cx="86181" cy="214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x</a:t>
              </a:r>
              <a:endParaRPr lang="ko-KR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96" name="Rectangle 97">
              <a:extLst>
                <a:ext uri="{FF2B5EF4-FFF2-40B4-BE49-F238E27FC236}">
                  <a16:creationId xmlns:a16="http://schemas.microsoft.com/office/drawing/2014/main" id="{75058ED1-AFAC-4AAB-9938-EC52C02B371C}"/>
                </a:ext>
              </a:extLst>
            </p:cNvPr>
            <p:cNvSpPr/>
            <p:nvPr/>
          </p:nvSpPr>
          <p:spPr>
            <a:xfrm>
              <a:off x="73725" y="79372"/>
              <a:ext cx="64723" cy="1432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1</a:t>
              </a:r>
              <a:endParaRPr lang="ko-KR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97" name="Rectangle 98">
              <a:extLst>
                <a:ext uri="{FF2B5EF4-FFF2-40B4-BE49-F238E27FC236}">
                  <a16:creationId xmlns:a16="http://schemas.microsoft.com/office/drawing/2014/main" id="{8B82F3E0-4972-4332-AED4-EB3DA588982D}"/>
                </a:ext>
              </a:extLst>
            </p:cNvPr>
            <p:cNvSpPr/>
            <p:nvPr/>
          </p:nvSpPr>
          <p:spPr>
            <a:xfrm>
              <a:off x="12815" y="150857"/>
              <a:ext cx="86181" cy="214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x</a:t>
              </a:r>
              <a:endParaRPr lang="ko-KR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98" name="Rectangle 99">
              <a:extLst>
                <a:ext uri="{FF2B5EF4-FFF2-40B4-BE49-F238E27FC236}">
                  <a16:creationId xmlns:a16="http://schemas.microsoft.com/office/drawing/2014/main" id="{954C99C5-DFA0-441C-8707-C5008A70334E}"/>
                </a:ext>
              </a:extLst>
            </p:cNvPr>
            <p:cNvSpPr/>
            <p:nvPr/>
          </p:nvSpPr>
          <p:spPr>
            <a:xfrm>
              <a:off x="78024" y="230227"/>
              <a:ext cx="64723" cy="1432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2</a:t>
              </a:r>
              <a:endParaRPr lang="ko-KR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99" name="Rectangle 100">
              <a:extLst>
                <a:ext uri="{FF2B5EF4-FFF2-40B4-BE49-F238E27FC236}">
                  <a16:creationId xmlns:a16="http://schemas.microsoft.com/office/drawing/2014/main" id="{9DA1B3B0-28F3-4988-AFE9-28364E63D414}"/>
                </a:ext>
              </a:extLst>
            </p:cNvPr>
            <p:cNvSpPr/>
            <p:nvPr/>
          </p:nvSpPr>
          <p:spPr>
            <a:xfrm>
              <a:off x="8516" y="307959"/>
              <a:ext cx="86181" cy="214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x</a:t>
              </a:r>
              <a:endParaRPr lang="ko-KR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00" name="Rectangle 101">
              <a:extLst>
                <a:ext uri="{FF2B5EF4-FFF2-40B4-BE49-F238E27FC236}">
                  <a16:creationId xmlns:a16="http://schemas.microsoft.com/office/drawing/2014/main" id="{080F6F25-75DE-464D-812F-C750D3F6B519}"/>
                </a:ext>
              </a:extLst>
            </p:cNvPr>
            <p:cNvSpPr/>
            <p:nvPr/>
          </p:nvSpPr>
          <p:spPr>
            <a:xfrm>
              <a:off x="73969" y="387331"/>
              <a:ext cx="64723" cy="1432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3</a:t>
              </a:r>
              <a:endParaRPr lang="ko-KR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01" name="Rectangle 102">
              <a:extLst>
                <a:ext uri="{FF2B5EF4-FFF2-40B4-BE49-F238E27FC236}">
                  <a16:creationId xmlns:a16="http://schemas.microsoft.com/office/drawing/2014/main" id="{4ADA9315-5900-41A1-B2B9-A5F0C22A3B83}"/>
                </a:ext>
              </a:extLst>
            </p:cNvPr>
            <p:cNvSpPr/>
            <p:nvPr/>
          </p:nvSpPr>
          <p:spPr>
            <a:xfrm>
              <a:off x="10463" y="745689"/>
              <a:ext cx="86181" cy="21494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x</a:t>
              </a:r>
              <a:endParaRPr lang="ko-KR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02" name="Rectangle 103">
              <a:extLst>
                <a:ext uri="{FF2B5EF4-FFF2-40B4-BE49-F238E27FC236}">
                  <a16:creationId xmlns:a16="http://schemas.microsoft.com/office/drawing/2014/main" id="{1F75925F-31BD-49EA-B033-8A2D70425E6F}"/>
                </a:ext>
              </a:extLst>
            </p:cNvPr>
            <p:cNvSpPr/>
            <p:nvPr/>
          </p:nvSpPr>
          <p:spPr>
            <a:xfrm>
              <a:off x="75672" y="825059"/>
              <a:ext cx="57454" cy="1432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k</a:t>
              </a:r>
              <a:endParaRPr lang="ko-KR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03" name="Rectangle 104">
              <a:extLst>
                <a:ext uri="{FF2B5EF4-FFF2-40B4-BE49-F238E27FC236}">
                  <a16:creationId xmlns:a16="http://schemas.microsoft.com/office/drawing/2014/main" id="{0F21B7F9-247D-4517-9321-D10B5E4D21F3}"/>
                </a:ext>
              </a:extLst>
            </p:cNvPr>
            <p:cNvSpPr/>
            <p:nvPr/>
          </p:nvSpPr>
          <p:spPr>
            <a:xfrm>
              <a:off x="0" y="1427628"/>
              <a:ext cx="86181" cy="214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x</a:t>
              </a:r>
              <a:endParaRPr lang="ko-KR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04" name="Rectangle 105">
              <a:extLst>
                <a:ext uri="{FF2B5EF4-FFF2-40B4-BE49-F238E27FC236}">
                  <a16:creationId xmlns:a16="http://schemas.microsoft.com/office/drawing/2014/main" id="{99F2679D-5944-44AE-9AB1-12F901789600}"/>
                </a:ext>
              </a:extLst>
            </p:cNvPr>
            <p:cNvSpPr/>
            <p:nvPr/>
          </p:nvSpPr>
          <p:spPr>
            <a:xfrm>
              <a:off x="65209" y="1506999"/>
              <a:ext cx="79070" cy="1432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V</a:t>
              </a:r>
              <a:endParaRPr lang="ko-KR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05" name="Shape 106">
              <a:extLst>
                <a:ext uri="{FF2B5EF4-FFF2-40B4-BE49-F238E27FC236}">
                  <a16:creationId xmlns:a16="http://schemas.microsoft.com/office/drawing/2014/main" id="{9F780844-9741-4E7B-B53F-8BFDBA9ECE0A}"/>
                </a:ext>
              </a:extLst>
            </p:cNvPr>
            <p:cNvSpPr/>
            <p:nvPr/>
          </p:nvSpPr>
          <p:spPr>
            <a:xfrm>
              <a:off x="2922331" y="71682"/>
              <a:ext cx="84675" cy="84675"/>
            </a:xfrm>
            <a:custGeom>
              <a:avLst/>
              <a:gdLst/>
              <a:ahLst/>
              <a:cxnLst/>
              <a:rect l="0" t="0" r="0" b="0"/>
              <a:pathLst>
                <a:path w="84675" h="84675">
                  <a:moveTo>
                    <a:pt x="0" y="42337"/>
                  </a:moveTo>
                  <a:cubicBezTo>
                    <a:pt x="0" y="18979"/>
                    <a:pt x="18978" y="0"/>
                    <a:pt x="42337" y="0"/>
                  </a:cubicBezTo>
                  <a:cubicBezTo>
                    <a:pt x="65696" y="0"/>
                    <a:pt x="84675" y="18979"/>
                    <a:pt x="84675" y="42337"/>
                  </a:cubicBezTo>
                  <a:cubicBezTo>
                    <a:pt x="84675" y="65696"/>
                    <a:pt x="65696" y="84675"/>
                    <a:pt x="42337" y="84675"/>
                  </a:cubicBezTo>
                  <a:cubicBezTo>
                    <a:pt x="18978" y="84675"/>
                    <a:pt x="0" y="65696"/>
                    <a:pt x="0" y="42337"/>
                  </a:cubicBezTo>
                  <a:close/>
                </a:path>
              </a:pathLst>
            </a:custGeom>
            <a:ln w="778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6" name="Shape 107">
              <a:extLst>
                <a:ext uri="{FF2B5EF4-FFF2-40B4-BE49-F238E27FC236}">
                  <a16:creationId xmlns:a16="http://schemas.microsoft.com/office/drawing/2014/main" id="{2AF7FFD6-9C21-4A2F-9C74-E96D7FF1BAEB}"/>
                </a:ext>
              </a:extLst>
            </p:cNvPr>
            <p:cNvSpPr/>
            <p:nvPr/>
          </p:nvSpPr>
          <p:spPr>
            <a:xfrm>
              <a:off x="2921357" y="228379"/>
              <a:ext cx="84675" cy="85648"/>
            </a:xfrm>
            <a:custGeom>
              <a:avLst/>
              <a:gdLst/>
              <a:ahLst/>
              <a:cxnLst/>
              <a:rect l="0" t="0" r="0" b="0"/>
              <a:pathLst>
                <a:path w="84675" h="85648">
                  <a:moveTo>
                    <a:pt x="0" y="42824"/>
                  </a:moveTo>
                  <a:cubicBezTo>
                    <a:pt x="0" y="19141"/>
                    <a:pt x="18979" y="0"/>
                    <a:pt x="42338" y="0"/>
                  </a:cubicBezTo>
                  <a:cubicBezTo>
                    <a:pt x="65696" y="0"/>
                    <a:pt x="84675" y="19141"/>
                    <a:pt x="84675" y="42824"/>
                  </a:cubicBezTo>
                  <a:cubicBezTo>
                    <a:pt x="84675" y="66507"/>
                    <a:pt x="65696" y="85648"/>
                    <a:pt x="42338" y="85648"/>
                  </a:cubicBezTo>
                  <a:cubicBezTo>
                    <a:pt x="18979" y="85648"/>
                    <a:pt x="0" y="66507"/>
                    <a:pt x="0" y="42824"/>
                  </a:cubicBezTo>
                  <a:close/>
                </a:path>
              </a:pathLst>
            </a:custGeom>
            <a:ln w="778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7" name="Shape 108">
              <a:extLst>
                <a:ext uri="{FF2B5EF4-FFF2-40B4-BE49-F238E27FC236}">
                  <a16:creationId xmlns:a16="http://schemas.microsoft.com/office/drawing/2014/main" id="{525EC848-AA7F-406E-A6E9-508EDF48BD88}"/>
                </a:ext>
              </a:extLst>
            </p:cNvPr>
            <p:cNvSpPr/>
            <p:nvPr/>
          </p:nvSpPr>
          <p:spPr>
            <a:xfrm>
              <a:off x="2923304" y="387022"/>
              <a:ext cx="84675" cy="84675"/>
            </a:xfrm>
            <a:custGeom>
              <a:avLst/>
              <a:gdLst/>
              <a:ahLst/>
              <a:cxnLst/>
              <a:rect l="0" t="0" r="0" b="0"/>
              <a:pathLst>
                <a:path w="84675" h="84675">
                  <a:moveTo>
                    <a:pt x="0" y="42337"/>
                  </a:moveTo>
                  <a:cubicBezTo>
                    <a:pt x="0" y="18979"/>
                    <a:pt x="18978" y="0"/>
                    <a:pt x="42337" y="0"/>
                  </a:cubicBezTo>
                  <a:cubicBezTo>
                    <a:pt x="65696" y="0"/>
                    <a:pt x="84675" y="18979"/>
                    <a:pt x="84675" y="42337"/>
                  </a:cubicBezTo>
                  <a:cubicBezTo>
                    <a:pt x="84675" y="65696"/>
                    <a:pt x="65696" y="84675"/>
                    <a:pt x="42337" y="84675"/>
                  </a:cubicBezTo>
                  <a:cubicBezTo>
                    <a:pt x="18978" y="84675"/>
                    <a:pt x="0" y="65696"/>
                    <a:pt x="0" y="42337"/>
                  </a:cubicBezTo>
                  <a:close/>
                </a:path>
              </a:pathLst>
            </a:custGeom>
            <a:ln w="778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Shape 109">
              <a:extLst>
                <a:ext uri="{FF2B5EF4-FFF2-40B4-BE49-F238E27FC236}">
                  <a16:creationId xmlns:a16="http://schemas.microsoft.com/office/drawing/2014/main" id="{88952578-CA01-481E-A638-650BAEBA48BB}"/>
                </a:ext>
              </a:extLst>
            </p:cNvPr>
            <p:cNvSpPr/>
            <p:nvPr/>
          </p:nvSpPr>
          <p:spPr>
            <a:xfrm>
              <a:off x="2963695" y="567564"/>
              <a:ext cx="0" cy="142098"/>
            </a:xfrm>
            <a:custGeom>
              <a:avLst/>
              <a:gdLst/>
              <a:ahLst/>
              <a:cxnLst/>
              <a:rect l="0" t="0" r="0" b="0"/>
              <a:pathLst>
                <a:path h="142098">
                  <a:moveTo>
                    <a:pt x="0" y="0"/>
                  </a:moveTo>
                  <a:lnTo>
                    <a:pt x="0" y="142098"/>
                  </a:lnTo>
                </a:path>
              </a:pathLst>
            </a:custGeom>
            <a:ln w="24332" cap="flat">
              <a:custDash>
                <a:ds d="191589" sp="191589"/>
              </a:custDash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9" name="Shape 110">
              <a:extLst>
                <a:ext uri="{FF2B5EF4-FFF2-40B4-BE49-F238E27FC236}">
                  <a16:creationId xmlns:a16="http://schemas.microsoft.com/office/drawing/2014/main" id="{C9E023F7-3403-4EEA-BCB8-223DF9A493A3}"/>
                </a:ext>
              </a:extLst>
            </p:cNvPr>
            <p:cNvSpPr/>
            <p:nvPr/>
          </p:nvSpPr>
          <p:spPr>
            <a:xfrm>
              <a:off x="2921357" y="829861"/>
              <a:ext cx="84675" cy="84675"/>
            </a:xfrm>
            <a:custGeom>
              <a:avLst/>
              <a:gdLst/>
              <a:ahLst/>
              <a:cxnLst/>
              <a:rect l="0" t="0" r="0" b="0"/>
              <a:pathLst>
                <a:path w="84675" h="84675">
                  <a:moveTo>
                    <a:pt x="0" y="42337"/>
                  </a:moveTo>
                  <a:cubicBezTo>
                    <a:pt x="0" y="18979"/>
                    <a:pt x="18979" y="0"/>
                    <a:pt x="42338" y="0"/>
                  </a:cubicBezTo>
                  <a:cubicBezTo>
                    <a:pt x="65696" y="0"/>
                    <a:pt x="84675" y="18979"/>
                    <a:pt x="84675" y="42337"/>
                  </a:cubicBezTo>
                  <a:cubicBezTo>
                    <a:pt x="84675" y="65696"/>
                    <a:pt x="65696" y="84675"/>
                    <a:pt x="42338" y="84675"/>
                  </a:cubicBezTo>
                  <a:cubicBezTo>
                    <a:pt x="18979" y="84675"/>
                    <a:pt x="0" y="65696"/>
                    <a:pt x="0" y="42337"/>
                  </a:cubicBezTo>
                  <a:close/>
                </a:path>
              </a:pathLst>
            </a:custGeom>
            <a:ln w="778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10" name="Shape 111">
              <a:extLst>
                <a:ext uri="{FF2B5EF4-FFF2-40B4-BE49-F238E27FC236}">
                  <a16:creationId xmlns:a16="http://schemas.microsoft.com/office/drawing/2014/main" id="{1CE62033-0C74-4C73-8DD9-B6990ACEC7CF}"/>
                </a:ext>
              </a:extLst>
            </p:cNvPr>
            <p:cNvSpPr/>
            <p:nvPr/>
          </p:nvSpPr>
          <p:spPr>
            <a:xfrm>
              <a:off x="2962722" y="1130116"/>
              <a:ext cx="0" cy="142098"/>
            </a:xfrm>
            <a:custGeom>
              <a:avLst/>
              <a:gdLst/>
              <a:ahLst/>
              <a:cxnLst/>
              <a:rect l="0" t="0" r="0" b="0"/>
              <a:pathLst>
                <a:path h="142098">
                  <a:moveTo>
                    <a:pt x="0" y="0"/>
                  </a:moveTo>
                  <a:lnTo>
                    <a:pt x="0" y="142098"/>
                  </a:lnTo>
                </a:path>
              </a:pathLst>
            </a:custGeom>
            <a:ln w="24332" cap="flat">
              <a:custDash>
                <a:ds d="191589" sp="191589"/>
              </a:custDash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11" name="Shape 112">
              <a:extLst>
                <a:ext uri="{FF2B5EF4-FFF2-40B4-BE49-F238E27FC236}">
                  <a16:creationId xmlns:a16="http://schemas.microsoft.com/office/drawing/2014/main" id="{33393948-14E2-46C9-957D-6525B9702FEA}"/>
                </a:ext>
              </a:extLst>
            </p:cNvPr>
            <p:cNvSpPr/>
            <p:nvPr/>
          </p:nvSpPr>
          <p:spPr>
            <a:xfrm>
              <a:off x="2921357" y="1508232"/>
              <a:ext cx="84675" cy="84674"/>
            </a:xfrm>
            <a:custGeom>
              <a:avLst/>
              <a:gdLst/>
              <a:ahLst/>
              <a:cxnLst/>
              <a:rect l="0" t="0" r="0" b="0"/>
              <a:pathLst>
                <a:path w="84675" h="84674">
                  <a:moveTo>
                    <a:pt x="0" y="42337"/>
                  </a:moveTo>
                  <a:cubicBezTo>
                    <a:pt x="0" y="18979"/>
                    <a:pt x="18979" y="0"/>
                    <a:pt x="42338" y="0"/>
                  </a:cubicBezTo>
                  <a:cubicBezTo>
                    <a:pt x="65696" y="0"/>
                    <a:pt x="84675" y="18979"/>
                    <a:pt x="84675" y="42337"/>
                  </a:cubicBezTo>
                  <a:cubicBezTo>
                    <a:pt x="84675" y="65696"/>
                    <a:pt x="65696" y="84674"/>
                    <a:pt x="42338" y="84674"/>
                  </a:cubicBezTo>
                  <a:cubicBezTo>
                    <a:pt x="18979" y="84674"/>
                    <a:pt x="0" y="65696"/>
                    <a:pt x="0" y="42337"/>
                  </a:cubicBezTo>
                  <a:close/>
                </a:path>
              </a:pathLst>
            </a:custGeom>
            <a:ln w="778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12" name="Rectangle 113">
              <a:extLst>
                <a:ext uri="{FF2B5EF4-FFF2-40B4-BE49-F238E27FC236}">
                  <a16:creationId xmlns:a16="http://schemas.microsoft.com/office/drawing/2014/main" id="{82EF2BDD-82B1-46F4-BCCA-8B9B5D9D2A07}"/>
                </a:ext>
              </a:extLst>
            </p:cNvPr>
            <p:cNvSpPr/>
            <p:nvPr/>
          </p:nvSpPr>
          <p:spPr>
            <a:xfrm>
              <a:off x="3068727" y="18331"/>
              <a:ext cx="86181" cy="21494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y</a:t>
              </a:r>
              <a:endParaRPr lang="ko-KR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13" name="Rectangle 114">
              <a:extLst>
                <a:ext uri="{FF2B5EF4-FFF2-40B4-BE49-F238E27FC236}">
                  <a16:creationId xmlns:a16="http://schemas.microsoft.com/office/drawing/2014/main" id="{5A65D331-8C3F-41F0-A3E7-596BA370D7CC}"/>
                </a:ext>
              </a:extLst>
            </p:cNvPr>
            <p:cNvSpPr/>
            <p:nvPr/>
          </p:nvSpPr>
          <p:spPr>
            <a:xfrm>
              <a:off x="3133936" y="97701"/>
              <a:ext cx="64723" cy="1432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1</a:t>
              </a:r>
              <a:endParaRPr lang="ko-KR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14" name="Rectangle 115">
              <a:extLst>
                <a:ext uri="{FF2B5EF4-FFF2-40B4-BE49-F238E27FC236}">
                  <a16:creationId xmlns:a16="http://schemas.microsoft.com/office/drawing/2014/main" id="{625343D7-A5A4-4AFA-AE8F-94C27DA1EB40}"/>
                </a:ext>
              </a:extLst>
            </p:cNvPr>
            <p:cNvSpPr/>
            <p:nvPr/>
          </p:nvSpPr>
          <p:spPr>
            <a:xfrm>
              <a:off x="3073025" y="169187"/>
              <a:ext cx="86181" cy="214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y</a:t>
              </a:r>
              <a:endParaRPr lang="ko-KR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15" name="Rectangle 116">
              <a:extLst>
                <a:ext uri="{FF2B5EF4-FFF2-40B4-BE49-F238E27FC236}">
                  <a16:creationId xmlns:a16="http://schemas.microsoft.com/office/drawing/2014/main" id="{149D1E7D-B118-41B3-B00E-E082E882C759}"/>
                </a:ext>
              </a:extLst>
            </p:cNvPr>
            <p:cNvSpPr/>
            <p:nvPr/>
          </p:nvSpPr>
          <p:spPr>
            <a:xfrm>
              <a:off x="3138235" y="248558"/>
              <a:ext cx="64723" cy="1432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2</a:t>
              </a:r>
              <a:endParaRPr lang="ko-KR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16" name="Rectangle 117">
              <a:extLst>
                <a:ext uri="{FF2B5EF4-FFF2-40B4-BE49-F238E27FC236}">
                  <a16:creationId xmlns:a16="http://schemas.microsoft.com/office/drawing/2014/main" id="{9D976CDD-C368-44D2-B282-2FD3D13F85F2}"/>
                </a:ext>
              </a:extLst>
            </p:cNvPr>
            <p:cNvSpPr/>
            <p:nvPr/>
          </p:nvSpPr>
          <p:spPr>
            <a:xfrm>
              <a:off x="3068727" y="326209"/>
              <a:ext cx="86181" cy="214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y</a:t>
              </a:r>
              <a:endParaRPr lang="ko-KR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17" name="Rectangle 118">
              <a:extLst>
                <a:ext uri="{FF2B5EF4-FFF2-40B4-BE49-F238E27FC236}">
                  <a16:creationId xmlns:a16="http://schemas.microsoft.com/office/drawing/2014/main" id="{E273447A-7244-4170-9B9B-DE8BE3C79790}"/>
                </a:ext>
              </a:extLst>
            </p:cNvPr>
            <p:cNvSpPr/>
            <p:nvPr/>
          </p:nvSpPr>
          <p:spPr>
            <a:xfrm>
              <a:off x="3133936" y="405579"/>
              <a:ext cx="64723" cy="1432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3</a:t>
              </a:r>
              <a:endParaRPr lang="ko-KR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18" name="Rectangle 119">
              <a:extLst>
                <a:ext uri="{FF2B5EF4-FFF2-40B4-BE49-F238E27FC236}">
                  <a16:creationId xmlns:a16="http://schemas.microsoft.com/office/drawing/2014/main" id="{1ED128A2-5280-4E47-A765-3D1CD26A7932}"/>
                </a:ext>
              </a:extLst>
            </p:cNvPr>
            <p:cNvSpPr/>
            <p:nvPr/>
          </p:nvSpPr>
          <p:spPr>
            <a:xfrm>
              <a:off x="3070674" y="763856"/>
              <a:ext cx="86181" cy="214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y</a:t>
              </a:r>
              <a:endParaRPr lang="ko-KR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19" name="Rectangle 120">
              <a:extLst>
                <a:ext uri="{FF2B5EF4-FFF2-40B4-BE49-F238E27FC236}">
                  <a16:creationId xmlns:a16="http://schemas.microsoft.com/office/drawing/2014/main" id="{9839BC38-1ADE-4118-A8B6-183F98E32549}"/>
                </a:ext>
              </a:extLst>
            </p:cNvPr>
            <p:cNvSpPr/>
            <p:nvPr/>
          </p:nvSpPr>
          <p:spPr>
            <a:xfrm>
              <a:off x="3135883" y="843227"/>
              <a:ext cx="35964" cy="1432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j</a:t>
              </a:r>
              <a:endParaRPr lang="ko-KR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20" name="Rectangle 121">
              <a:extLst>
                <a:ext uri="{FF2B5EF4-FFF2-40B4-BE49-F238E27FC236}">
                  <a16:creationId xmlns:a16="http://schemas.microsoft.com/office/drawing/2014/main" id="{A2A19270-891A-4F62-AD6D-4ECFFB4CC966}"/>
                </a:ext>
              </a:extLst>
            </p:cNvPr>
            <p:cNvSpPr/>
            <p:nvPr/>
          </p:nvSpPr>
          <p:spPr>
            <a:xfrm>
              <a:off x="3059968" y="1445542"/>
              <a:ext cx="86296" cy="2152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y</a:t>
              </a:r>
              <a:endParaRPr lang="ko-KR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21" name="Rectangle 122">
              <a:extLst>
                <a:ext uri="{FF2B5EF4-FFF2-40B4-BE49-F238E27FC236}">
                  <a16:creationId xmlns:a16="http://schemas.microsoft.com/office/drawing/2014/main" id="{573BE461-1FCE-4FCC-AFF1-2E8AFC413281}"/>
                </a:ext>
              </a:extLst>
            </p:cNvPr>
            <p:cNvSpPr/>
            <p:nvPr/>
          </p:nvSpPr>
          <p:spPr>
            <a:xfrm>
              <a:off x="3125176" y="1524912"/>
              <a:ext cx="79229" cy="1435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V</a:t>
              </a:r>
              <a:endParaRPr lang="ko-KR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22" name="Shape 123">
              <a:extLst>
                <a:ext uri="{FF2B5EF4-FFF2-40B4-BE49-F238E27FC236}">
                  <a16:creationId xmlns:a16="http://schemas.microsoft.com/office/drawing/2014/main" id="{27330D64-9F7B-421C-98CC-7F031A753469}"/>
                </a:ext>
              </a:extLst>
            </p:cNvPr>
            <p:cNvSpPr/>
            <p:nvPr/>
          </p:nvSpPr>
          <p:spPr>
            <a:xfrm>
              <a:off x="1565589" y="471697"/>
              <a:ext cx="84675" cy="84675"/>
            </a:xfrm>
            <a:custGeom>
              <a:avLst/>
              <a:gdLst/>
              <a:ahLst/>
              <a:cxnLst/>
              <a:rect l="0" t="0" r="0" b="0"/>
              <a:pathLst>
                <a:path w="84675" h="84675">
                  <a:moveTo>
                    <a:pt x="0" y="42337"/>
                  </a:moveTo>
                  <a:cubicBezTo>
                    <a:pt x="0" y="18979"/>
                    <a:pt x="18979" y="0"/>
                    <a:pt x="42337" y="0"/>
                  </a:cubicBezTo>
                  <a:cubicBezTo>
                    <a:pt x="65696" y="0"/>
                    <a:pt x="84675" y="18979"/>
                    <a:pt x="84675" y="42337"/>
                  </a:cubicBezTo>
                  <a:cubicBezTo>
                    <a:pt x="84675" y="65696"/>
                    <a:pt x="65696" y="84675"/>
                    <a:pt x="42337" y="84675"/>
                  </a:cubicBezTo>
                  <a:cubicBezTo>
                    <a:pt x="18979" y="84675"/>
                    <a:pt x="0" y="65696"/>
                    <a:pt x="0" y="42337"/>
                  </a:cubicBezTo>
                  <a:close/>
                </a:path>
              </a:pathLst>
            </a:custGeom>
            <a:ln w="778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3" name="Shape 124">
              <a:extLst>
                <a:ext uri="{FF2B5EF4-FFF2-40B4-BE49-F238E27FC236}">
                  <a16:creationId xmlns:a16="http://schemas.microsoft.com/office/drawing/2014/main" id="{CD067723-4373-4CDF-9751-BA533D153E31}"/>
                </a:ext>
              </a:extLst>
            </p:cNvPr>
            <p:cNvSpPr/>
            <p:nvPr/>
          </p:nvSpPr>
          <p:spPr>
            <a:xfrm>
              <a:off x="1565589" y="599195"/>
              <a:ext cx="84675" cy="84675"/>
            </a:xfrm>
            <a:custGeom>
              <a:avLst/>
              <a:gdLst/>
              <a:ahLst/>
              <a:cxnLst/>
              <a:rect l="0" t="0" r="0" b="0"/>
              <a:pathLst>
                <a:path w="84675" h="84675">
                  <a:moveTo>
                    <a:pt x="0" y="42337"/>
                  </a:moveTo>
                  <a:cubicBezTo>
                    <a:pt x="0" y="18979"/>
                    <a:pt x="18979" y="0"/>
                    <a:pt x="42337" y="0"/>
                  </a:cubicBezTo>
                  <a:cubicBezTo>
                    <a:pt x="65696" y="0"/>
                    <a:pt x="84675" y="18979"/>
                    <a:pt x="84675" y="42337"/>
                  </a:cubicBezTo>
                  <a:cubicBezTo>
                    <a:pt x="84675" y="65696"/>
                    <a:pt x="65696" y="84675"/>
                    <a:pt x="42337" y="84675"/>
                  </a:cubicBezTo>
                  <a:cubicBezTo>
                    <a:pt x="18979" y="84675"/>
                    <a:pt x="0" y="65696"/>
                    <a:pt x="0" y="42337"/>
                  </a:cubicBezTo>
                  <a:close/>
                </a:path>
              </a:pathLst>
            </a:custGeom>
            <a:ln w="778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4" name="Shape 125">
              <a:extLst>
                <a:ext uri="{FF2B5EF4-FFF2-40B4-BE49-F238E27FC236}">
                  <a16:creationId xmlns:a16="http://schemas.microsoft.com/office/drawing/2014/main" id="{41CA68A9-F004-434F-BEEF-5826776C7FDE}"/>
                </a:ext>
              </a:extLst>
            </p:cNvPr>
            <p:cNvSpPr/>
            <p:nvPr/>
          </p:nvSpPr>
          <p:spPr>
            <a:xfrm>
              <a:off x="1565589" y="893124"/>
              <a:ext cx="84675" cy="84675"/>
            </a:xfrm>
            <a:custGeom>
              <a:avLst/>
              <a:gdLst/>
              <a:ahLst/>
              <a:cxnLst/>
              <a:rect l="0" t="0" r="0" b="0"/>
              <a:pathLst>
                <a:path w="84675" h="84675">
                  <a:moveTo>
                    <a:pt x="0" y="42337"/>
                  </a:moveTo>
                  <a:cubicBezTo>
                    <a:pt x="0" y="18979"/>
                    <a:pt x="18979" y="0"/>
                    <a:pt x="42337" y="0"/>
                  </a:cubicBezTo>
                  <a:cubicBezTo>
                    <a:pt x="65696" y="0"/>
                    <a:pt x="84675" y="18979"/>
                    <a:pt x="84675" y="42337"/>
                  </a:cubicBezTo>
                  <a:cubicBezTo>
                    <a:pt x="84675" y="65696"/>
                    <a:pt x="65696" y="84675"/>
                    <a:pt x="42337" y="84675"/>
                  </a:cubicBezTo>
                  <a:cubicBezTo>
                    <a:pt x="18979" y="84675"/>
                    <a:pt x="0" y="65696"/>
                    <a:pt x="0" y="42337"/>
                  </a:cubicBezTo>
                  <a:close/>
                </a:path>
              </a:pathLst>
            </a:custGeom>
            <a:ln w="778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5" name="Shape 126">
              <a:extLst>
                <a:ext uri="{FF2B5EF4-FFF2-40B4-BE49-F238E27FC236}">
                  <a16:creationId xmlns:a16="http://schemas.microsoft.com/office/drawing/2014/main" id="{39C58B07-7A1D-4A7C-9054-A85B381213F9}"/>
                </a:ext>
              </a:extLst>
            </p:cNvPr>
            <p:cNvSpPr/>
            <p:nvPr/>
          </p:nvSpPr>
          <p:spPr>
            <a:xfrm>
              <a:off x="1565589" y="1157854"/>
              <a:ext cx="84675" cy="84675"/>
            </a:xfrm>
            <a:custGeom>
              <a:avLst/>
              <a:gdLst/>
              <a:ahLst/>
              <a:cxnLst/>
              <a:rect l="0" t="0" r="0" b="0"/>
              <a:pathLst>
                <a:path w="84675" h="84675">
                  <a:moveTo>
                    <a:pt x="0" y="42337"/>
                  </a:moveTo>
                  <a:cubicBezTo>
                    <a:pt x="0" y="18979"/>
                    <a:pt x="18979" y="0"/>
                    <a:pt x="42337" y="0"/>
                  </a:cubicBezTo>
                  <a:cubicBezTo>
                    <a:pt x="65696" y="0"/>
                    <a:pt x="84675" y="18979"/>
                    <a:pt x="84675" y="42337"/>
                  </a:cubicBezTo>
                  <a:cubicBezTo>
                    <a:pt x="84675" y="65696"/>
                    <a:pt x="65696" y="84675"/>
                    <a:pt x="42337" y="84675"/>
                  </a:cubicBezTo>
                  <a:cubicBezTo>
                    <a:pt x="18979" y="84675"/>
                    <a:pt x="0" y="65696"/>
                    <a:pt x="0" y="42337"/>
                  </a:cubicBezTo>
                  <a:close/>
                </a:path>
              </a:pathLst>
            </a:custGeom>
            <a:ln w="778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6" name="Shape 127">
              <a:extLst>
                <a:ext uri="{FF2B5EF4-FFF2-40B4-BE49-F238E27FC236}">
                  <a16:creationId xmlns:a16="http://schemas.microsoft.com/office/drawing/2014/main" id="{B89EDB83-CC42-48EA-BB55-59B56C3F88CD}"/>
                </a:ext>
              </a:extLst>
            </p:cNvPr>
            <p:cNvSpPr/>
            <p:nvPr/>
          </p:nvSpPr>
          <p:spPr>
            <a:xfrm>
              <a:off x="1607927" y="730101"/>
              <a:ext cx="0" cy="142098"/>
            </a:xfrm>
            <a:custGeom>
              <a:avLst/>
              <a:gdLst/>
              <a:ahLst/>
              <a:cxnLst/>
              <a:rect l="0" t="0" r="0" b="0"/>
              <a:pathLst>
                <a:path h="142098">
                  <a:moveTo>
                    <a:pt x="0" y="0"/>
                  </a:moveTo>
                  <a:lnTo>
                    <a:pt x="0" y="142098"/>
                  </a:lnTo>
                </a:path>
              </a:pathLst>
            </a:custGeom>
            <a:ln w="24332" cap="flat">
              <a:custDash>
                <a:ds d="191589" sp="191589"/>
              </a:custDash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7" name="Shape 128">
              <a:extLst>
                <a:ext uri="{FF2B5EF4-FFF2-40B4-BE49-F238E27FC236}">
                  <a16:creationId xmlns:a16="http://schemas.microsoft.com/office/drawing/2014/main" id="{3A9F1DC3-79EF-4BC5-9D69-CF27636F40D8}"/>
                </a:ext>
              </a:extLst>
            </p:cNvPr>
            <p:cNvSpPr/>
            <p:nvPr/>
          </p:nvSpPr>
          <p:spPr>
            <a:xfrm>
              <a:off x="1607927" y="1000670"/>
              <a:ext cx="0" cy="142098"/>
            </a:xfrm>
            <a:custGeom>
              <a:avLst/>
              <a:gdLst/>
              <a:ahLst/>
              <a:cxnLst/>
              <a:rect l="0" t="0" r="0" b="0"/>
              <a:pathLst>
                <a:path h="142098">
                  <a:moveTo>
                    <a:pt x="0" y="0"/>
                  </a:moveTo>
                  <a:lnTo>
                    <a:pt x="0" y="142098"/>
                  </a:lnTo>
                </a:path>
              </a:pathLst>
            </a:custGeom>
            <a:ln w="24332" cap="flat">
              <a:custDash>
                <a:ds d="191589" sp="191589"/>
              </a:custDash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8" name="Rectangle 129">
              <a:extLst>
                <a:ext uri="{FF2B5EF4-FFF2-40B4-BE49-F238E27FC236}">
                  <a16:creationId xmlns:a16="http://schemas.microsoft.com/office/drawing/2014/main" id="{5882CB80-5958-47E3-B440-D767E5737552}"/>
                </a:ext>
              </a:extLst>
            </p:cNvPr>
            <p:cNvSpPr/>
            <p:nvPr/>
          </p:nvSpPr>
          <p:spPr>
            <a:xfrm>
              <a:off x="1405810" y="403573"/>
              <a:ext cx="97213" cy="2152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h</a:t>
              </a:r>
              <a:endParaRPr lang="ko-KR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29" name="Rectangle 130">
              <a:extLst>
                <a:ext uri="{FF2B5EF4-FFF2-40B4-BE49-F238E27FC236}">
                  <a16:creationId xmlns:a16="http://schemas.microsoft.com/office/drawing/2014/main" id="{922FAA65-2D07-4CDC-860A-CC4E75BBACBF}"/>
                </a:ext>
              </a:extLst>
            </p:cNvPr>
            <p:cNvSpPr/>
            <p:nvPr/>
          </p:nvSpPr>
          <p:spPr>
            <a:xfrm>
              <a:off x="1478806" y="483116"/>
              <a:ext cx="64723" cy="1432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1</a:t>
              </a:r>
              <a:endParaRPr lang="ko-KR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30" name="Rectangle 131">
              <a:extLst>
                <a:ext uri="{FF2B5EF4-FFF2-40B4-BE49-F238E27FC236}">
                  <a16:creationId xmlns:a16="http://schemas.microsoft.com/office/drawing/2014/main" id="{5BDA5474-F65D-44EB-B7DA-FA554F5D033A}"/>
                </a:ext>
              </a:extLst>
            </p:cNvPr>
            <p:cNvSpPr/>
            <p:nvPr/>
          </p:nvSpPr>
          <p:spPr>
            <a:xfrm>
              <a:off x="1398024" y="552819"/>
              <a:ext cx="97084" cy="214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h</a:t>
              </a:r>
              <a:endParaRPr lang="ko-KR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31" name="Rectangle 132">
              <a:extLst>
                <a:ext uri="{FF2B5EF4-FFF2-40B4-BE49-F238E27FC236}">
                  <a16:creationId xmlns:a16="http://schemas.microsoft.com/office/drawing/2014/main" id="{F40D6DA4-3956-4424-ACA8-34EE46108046}"/>
                </a:ext>
              </a:extLst>
            </p:cNvPr>
            <p:cNvSpPr/>
            <p:nvPr/>
          </p:nvSpPr>
          <p:spPr>
            <a:xfrm>
              <a:off x="1471020" y="632189"/>
              <a:ext cx="64723" cy="1432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2</a:t>
              </a:r>
              <a:endParaRPr lang="ko-KR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32" name="Rectangle 133">
              <a:extLst>
                <a:ext uri="{FF2B5EF4-FFF2-40B4-BE49-F238E27FC236}">
                  <a16:creationId xmlns:a16="http://schemas.microsoft.com/office/drawing/2014/main" id="{B19F16DE-6179-4631-967D-C39B4FDA216A}"/>
                </a:ext>
              </a:extLst>
            </p:cNvPr>
            <p:cNvSpPr/>
            <p:nvPr/>
          </p:nvSpPr>
          <p:spPr>
            <a:xfrm>
              <a:off x="1400701" y="807979"/>
              <a:ext cx="97084" cy="214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h</a:t>
              </a:r>
              <a:endParaRPr lang="ko-KR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33" name="Rectangle 134">
              <a:extLst>
                <a:ext uri="{FF2B5EF4-FFF2-40B4-BE49-F238E27FC236}">
                  <a16:creationId xmlns:a16="http://schemas.microsoft.com/office/drawing/2014/main" id="{8D26CC70-AAD4-4D13-AA45-913CDB90D3DE}"/>
                </a:ext>
              </a:extLst>
            </p:cNvPr>
            <p:cNvSpPr/>
            <p:nvPr/>
          </p:nvSpPr>
          <p:spPr>
            <a:xfrm>
              <a:off x="1473697" y="887349"/>
              <a:ext cx="35964" cy="1432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i</a:t>
              </a:r>
              <a:endParaRPr lang="ko-KR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34" name="Rectangle 135">
              <a:extLst>
                <a:ext uri="{FF2B5EF4-FFF2-40B4-BE49-F238E27FC236}">
                  <a16:creationId xmlns:a16="http://schemas.microsoft.com/office/drawing/2014/main" id="{27DC1890-DC4D-49CE-9429-031DD8BDA3AD}"/>
                </a:ext>
              </a:extLst>
            </p:cNvPr>
            <p:cNvSpPr/>
            <p:nvPr/>
          </p:nvSpPr>
          <p:spPr>
            <a:xfrm>
              <a:off x="1388292" y="1091606"/>
              <a:ext cx="97084" cy="214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h</a:t>
              </a:r>
              <a:endParaRPr lang="ko-KR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35" name="Rectangle 136">
              <a:extLst>
                <a:ext uri="{FF2B5EF4-FFF2-40B4-BE49-F238E27FC236}">
                  <a16:creationId xmlns:a16="http://schemas.microsoft.com/office/drawing/2014/main" id="{F5BDA3E6-74FC-4AFB-867A-46B6D6B7B4AE}"/>
                </a:ext>
              </a:extLst>
            </p:cNvPr>
            <p:cNvSpPr/>
            <p:nvPr/>
          </p:nvSpPr>
          <p:spPr>
            <a:xfrm>
              <a:off x="1461287" y="1170976"/>
              <a:ext cx="86339" cy="1432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N</a:t>
              </a:r>
              <a:endParaRPr lang="ko-KR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36" name="Shape 137">
              <a:extLst>
                <a:ext uri="{FF2B5EF4-FFF2-40B4-BE49-F238E27FC236}">
                  <a16:creationId xmlns:a16="http://schemas.microsoft.com/office/drawing/2014/main" id="{AC12EC3A-F504-43F6-8F2B-FD88E31F30F2}"/>
                </a:ext>
              </a:extLst>
            </p:cNvPr>
            <p:cNvSpPr/>
            <p:nvPr/>
          </p:nvSpPr>
          <p:spPr>
            <a:xfrm>
              <a:off x="673099" y="563509"/>
              <a:ext cx="385983" cy="208118"/>
            </a:xfrm>
            <a:custGeom>
              <a:avLst/>
              <a:gdLst/>
              <a:ahLst/>
              <a:cxnLst/>
              <a:rect l="0" t="0" r="0" b="0"/>
              <a:pathLst>
                <a:path w="385983" h="208118">
                  <a:moveTo>
                    <a:pt x="3893" y="0"/>
                  </a:moveTo>
                  <a:lnTo>
                    <a:pt x="344966" y="181699"/>
                  </a:lnTo>
                  <a:lnTo>
                    <a:pt x="354514" y="163753"/>
                  </a:lnTo>
                  <a:lnTo>
                    <a:pt x="385983" y="208118"/>
                  </a:lnTo>
                  <a:lnTo>
                    <a:pt x="331643" y="206739"/>
                  </a:lnTo>
                  <a:lnTo>
                    <a:pt x="341165" y="188843"/>
                  </a:lnTo>
                  <a:lnTo>
                    <a:pt x="0" y="7137"/>
                  </a:lnTo>
                  <a:lnTo>
                    <a:pt x="389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7" name="Shape 138">
              <a:extLst>
                <a:ext uri="{FF2B5EF4-FFF2-40B4-BE49-F238E27FC236}">
                  <a16:creationId xmlns:a16="http://schemas.microsoft.com/office/drawing/2014/main" id="{43CB3569-12CB-480F-BED9-79A7F0AF84B3}"/>
                </a:ext>
              </a:extLst>
            </p:cNvPr>
            <p:cNvSpPr/>
            <p:nvPr/>
          </p:nvSpPr>
          <p:spPr>
            <a:xfrm>
              <a:off x="673423" y="596924"/>
              <a:ext cx="385659" cy="178190"/>
            </a:xfrm>
            <a:custGeom>
              <a:avLst/>
              <a:gdLst/>
              <a:ahLst/>
              <a:cxnLst/>
              <a:rect l="0" t="0" r="0" b="0"/>
              <a:pathLst>
                <a:path w="385659" h="178190">
                  <a:moveTo>
                    <a:pt x="331318" y="0"/>
                  </a:moveTo>
                  <a:lnTo>
                    <a:pt x="385659" y="2271"/>
                  </a:lnTo>
                  <a:lnTo>
                    <a:pt x="351189" y="44365"/>
                  </a:lnTo>
                  <a:lnTo>
                    <a:pt x="342902" y="25864"/>
                  </a:lnTo>
                  <a:lnTo>
                    <a:pt x="3244" y="178190"/>
                  </a:lnTo>
                  <a:lnTo>
                    <a:pt x="0" y="170809"/>
                  </a:lnTo>
                  <a:lnTo>
                    <a:pt x="339594" y="18476"/>
                  </a:lnTo>
                  <a:lnTo>
                    <a:pt x="33131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8" name="Shape 139">
              <a:extLst>
                <a:ext uri="{FF2B5EF4-FFF2-40B4-BE49-F238E27FC236}">
                  <a16:creationId xmlns:a16="http://schemas.microsoft.com/office/drawing/2014/main" id="{202F16D1-4544-4F90-B22F-7A4CF657FCFF}"/>
                </a:ext>
              </a:extLst>
            </p:cNvPr>
            <p:cNvSpPr/>
            <p:nvPr/>
          </p:nvSpPr>
          <p:spPr>
            <a:xfrm>
              <a:off x="2092130" y="561562"/>
              <a:ext cx="385983" cy="208118"/>
            </a:xfrm>
            <a:custGeom>
              <a:avLst/>
              <a:gdLst/>
              <a:ahLst/>
              <a:cxnLst/>
              <a:rect l="0" t="0" r="0" b="0"/>
              <a:pathLst>
                <a:path w="385983" h="208118">
                  <a:moveTo>
                    <a:pt x="3812" y="0"/>
                  </a:moveTo>
                  <a:lnTo>
                    <a:pt x="344965" y="181699"/>
                  </a:lnTo>
                  <a:lnTo>
                    <a:pt x="354514" y="163753"/>
                  </a:lnTo>
                  <a:lnTo>
                    <a:pt x="385983" y="208118"/>
                  </a:lnTo>
                  <a:lnTo>
                    <a:pt x="331642" y="206739"/>
                  </a:lnTo>
                  <a:lnTo>
                    <a:pt x="341164" y="188843"/>
                  </a:lnTo>
                  <a:lnTo>
                    <a:pt x="0" y="7137"/>
                  </a:lnTo>
                  <a:lnTo>
                    <a:pt x="381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9" name="Shape 140">
              <a:extLst>
                <a:ext uri="{FF2B5EF4-FFF2-40B4-BE49-F238E27FC236}">
                  <a16:creationId xmlns:a16="http://schemas.microsoft.com/office/drawing/2014/main" id="{859A843D-755E-4DC7-B73F-5828E7471BF9}"/>
                </a:ext>
              </a:extLst>
            </p:cNvPr>
            <p:cNvSpPr/>
            <p:nvPr/>
          </p:nvSpPr>
          <p:spPr>
            <a:xfrm>
              <a:off x="2092454" y="595951"/>
              <a:ext cx="385659" cy="178190"/>
            </a:xfrm>
            <a:custGeom>
              <a:avLst/>
              <a:gdLst/>
              <a:ahLst/>
              <a:cxnLst/>
              <a:rect l="0" t="0" r="0" b="0"/>
              <a:pathLst>
                <a:path w="385659" h="178190">
                  <a:moveTo>
                    <a:pt x="331318" y="0"/>
                  </a:moveTo>
                  <a:lnTo>
                    <a:pt x="385659" y="2271"/>
                  </a:lnTo>
                  <a:lnTo>
                    <a:pt x="351189" y="44365"/>
                  </a:lnTo>
                  <a:lnTo>
                    <a:pt x="342903" y="25864"/>
                  </a:lnTo>
                  <a:lnTo>
                    <a:pt x="3244" y="178190"/>
                  </a:lnTo>
                  <a:lnTo>
                    <a:pt x="0" y="170809"/>
                  </a:lnTo>
                  <a:lnTo>
                    <a:pt x="339594" y="18476"/>
                  </a:lnTo>
                  <a:lnTo>
                    <a:pt x="33131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40" name="Rectangle 141">
              <a:extLst>
                <a:ext uri="{FF2B5EF4-FFF2-40B4-BE49-F238E27FC236}">
                  <a16:creationId xmlns:a16="http://schemas.microsoft.com/office/drawing/2014/main" id="{5C286BF9-08CA-4296-AEAF-21C18E07BF00}"/>
                </a:ext>
              </a:extLst>
            </p:cNvPr>
            <p:cNvSpPr/>
            <p:nvPr/>
          </p:nvSpPr>
          <p:spPr>
            <a:xfrm>
              <a:off x="722756" y="982842"/>
              <a:ext cx="194168" cy="214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b="1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W</a:t>
              </a:r>
              <a:endParaRPr lang="ko-KR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41" name="Rectangle 142">
              <a:extLst>
                <a:ext uri="{FF2B5EF4-FFF2-40B4-BE49-F238E27FC236}">
                  <a16:creationId xmlns:a16="http://schemas.microsoft.com/office/drawing/2014/main" id="{05E113B9-6B3E-45DF-AC02-1709523FB736}"/>
                </a:ext>
              </a:extLst>
            </p:cNvPr>
            <p:cNvSpPr/>
            <p:nvPr/>
          </p:nvSpPr>
          <p:spPr>
            <a:xfrm>
              <a:off x="868746" y="1062214"/>
              <a:ext cx="79070" cy="1432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V</a:t>
              </a:r>
              <a:endParaRPr lang="ko-KR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42" name="Rectangle 143">
              <a:extLst>
                <a:ext uri="{FF2B5EF4-FFF2-40B4-BE49-F238E27FC236}">
                  <a16:creationId xmlns:a16="http://schemas.microsoft.com/office/drawing/2014/main" id="{5E18FCC8-2D07-4701-BB0F-EF485B0EB28B}"/>
                </a:ext>
              </a:extLst>
            </p:cNvPr>
            <p:cNvSpPr/>
            <p:nvPr/>
          </p:nvSpPr>
          <p:spPr>
            <a:xfrm>
              <a:off x="934497" y="1081450"/>
              <a:ext cx="73007" cy="11775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×</a:t>
              </a:r>
              <a:endParaRPr lang="ko-KR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43" name="Rectangle 144">
              <a:extLst>
                <a:ext uri="{FF2B5EF4-FFF2-40B4-BE49-F238E27FC236}">
                  <a16:creationId xmlns:a16="http://schemas.microsoft.com/office/drawing/2014/main" id="{49E38662-141A-45E0-93B3-BB3E52CDD7A3}"/>
                </a:ext>
              </a:extLst>
            </p:cNvPr>
            <p:cNvSpPr/>
            <p:nvPr/>
          </p:nvSpPr>
          <p:spPr>
            <a:xfrm>
              <a:off x="982618" y="1062214"/>
              <a:ext cx="86339" cy="1432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N</a:t>
              </a:r>
              <a:endParaRPr lang="ko-KR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44" name="Rectangle 146">
              <a:extLst>
                <a:ext uri="{FF2B5EF4-FFF2-40B4-BE49-F238E27FC236}">
                  <a16:creationId xmlns:a16="http://schemas.microsoft.com/office/drawing/2014/main" id="{DECC0837-3107-4180-8C04-5C2E5214495B}"/>
                </a:ext>
              </a:extLst>
            </p:cNvPr>
            <p:cNvSpPr/>
            <p:nvPr/>
          </p:nvSpPr>
          <p:spPr>
            <a:xfrm>
              <a:off x="1034750" y="982842"/>
              <a:ext cx="129508" cy="214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endParaRPr lang="ko-KR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45" name="Rectangle 148">
              <a:extLst>
                <a:ext uri="{FF2B5EF4-FFF2-40B4-BE49-F238E27FC236}">
                  <a16:creationId xmlns:a16="http://schemas.microsoft.com/office/drawing/2014/main" id="{47A78DC3-FEC6-4975-B7F4-85416F89B0D1}"/>
                </a:ext>
              </a:extLst>
            </p:cNvPr>
            <p:cNvSpPr/>
            <p:nvPr/>
          </p:nvSpPr>
          <p:spPr>
            <a:xfrm>
              <a:off x="1202153" y="982842"/>
              <a:ext cx="93197" cy="214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endParaRPr lang="ko-KR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46" name="Rectangle 149">
              <a:extLst>
                <a:ext uri="{FF2B5EF4-FFF2-40B4-BE49-F238E27FC236}">
                  <a16:creationId xmlns:a16="http://schemas.microsoft.com/office/drawing/2014/main" id="{28A6F649-35B1-43E9-9415-275F06F869CF}"/>
                </a:ext>
              </a:extLst>
            </p:cNvPr>
            <p:cNvSpPr/>
            <p:nvPr/>
          </p:nvSpPr>
          <p:spPr>
            <a:xfrm>
              <a:off x="2137486" y="994522"/>
              <a:ext cx="194168" cy="21494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b="1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W</a:t>
              </a:r>
              <a:endParaRPr lang="ko-KR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47" name="Rectangle 150">
              <a:extLst>
                <a:ext uri="{FF2B5EF4-FFF2-40B4-BE49-F238E27FC236}">
                  <a16:creationId xmlns:a16="http://schemas.microsoft.com/office/drawing/2014/main" id="{97B649FF-0D4D-48B9-9E6E-674EDC3BF5D7}"/>
                </a:ext>
              </a:extLst>
            </p:cNvPr>
            <p:cNvSpPr/>
            <p:nvPr/>
          </p:nvSpPr>
          <p:spPr>
            <a:xfrm>
              <a:off x="2257957" y="994522"/>
              <a:ext cx="41526" cy="21494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'</a:t>
              </a:r>
              <a:endParaRPr lang="ko-KR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48" name="Rectangle 151">
              <a:extLst>
                <a:ext uri="{FF2B5EF4-FFF2-40B4-BE49-F238E27FC236}">
                  <a16:creationId xmlns:a16="http://schemas.microsoft.com/office/drawing/2014/main" id="{D1C9DE3B-4E4C-4005-895B-8E0104F116CB}"/>
                </a:ext>
              </a:extLst>
            </p:cNvPr>
            <p:cNvSpPr/>
            <p:nvPr/>
          </p:nvSpPr>
          <p:spPr>
            <a:xfrm>
              <a:off x="2295481" y="1073892"/>
              <a:ext cx="86339" cy="1432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N</a:t>
              </a:r>
              <a:endParaRPr lang="ko-KR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49" name="Rectangle 152">
              <a:extLst>
                <a:ext uri="{FF2B5EF4-FFF2-40B4-BE49-F238E27FC236}">
                  <a16:creationId xmlns:a16="http://schemas.microsoft.com/office/drawing/2014/main" id="{75D954BB-7316-4DE1-8739-E0E84DF0C964}"/>
                </a:ext>
              </a:extLst>
            </p:cNvPr>
            <p:cNvSpPr/>
            <p:nvPr/>
          </p:nvSpPr>
          <p:spPr>
            <a:xfrm>
              <a:off x="2360691" y="1093129"/>
              <a:ext cx="73007" cy="11775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×</a:t>
              </a:r>
              <a:endParaRPr lang="ko-KR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50" name="Rectangle 153">
              <a:extLst>
                <a:ext uri="{FF2B5EF4-FFF2-40B4-BE49-F238E27FC236}">
                  <a16:creationId xmlns:a16="http://schemas.microsoft.com/office/drawing/2014/main" id="{C510466D-D68B-43FD-9CAB-835C154CF72F}"/>
                </a:ext>
              </a:extLst>
            </p:cNvPr>
            <p:cNvSpPr/>
            <p:nvPr/>
          </p:nvSpPr>
          <p:spPr>
            <a:xfrm>
              <a:off x="2415193" y="1073892"/>
              <a:ext cx="79070" cy="1432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" marR="1428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i="1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mbria" panose="02040503050406030204" pitchFamily="18" charset="0"/>
                </a:rPr>
                <a:t>V</a:t>
              </a:r>
              <a:endParaRPr lang="ko-KR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</p:grpSp>
      <p:sp>
        <p:nvSpPr>
          <p:cNvPr id="79" name="TextBox 75">
            <a:extLst>
              <a:ext uri="{FF2B5EF4-FFF2-40B4-BE49-F238E27FC236}">
                <a16:creationId xmlns:a16="http://schemas.microsoft.com/office/drawing/2014/main" id="{7540A6AD-2A53-4580-9FDC-A06B190D0F0E}"/>
              </a:ext>
            </a:extLst>
          </p:cNvPr>
          <p:cNvSpPr txBox="1"/>
          <p:nvPr/>
        </p:nvSpPr>
        <p:spPr>
          <a:xfrm>
            <a:off x="3548122" y="1472421"/>
            <a:ext cx="1636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input</a:t>
            </a:r>
          </a:p>
          <a:p>
            <a:r>
              <a:rPr lang="en-US" altLang="ko-KR" dirty="0"/>
              <a:t>[1,0,0,0]</a:t>
            </a:r>
            <a:endParaRPr lang="ko-KR" altLang="en-US" dirty="0"/>
          </a:p>
        </p:txBody>
      </p:sp>
      <p:sp>
        <p:nvSpPr>
          <p:cNvPr id="80" name="TextBox 76">
            <a:extLst>
              <a:ext uri="{FF2B5EF4-FFF2-40B4-BE49-F238E27FC236}">
                <a16:creationId xmlns:a16="http://schemas.microsoft.com/office/drawing/2014/main" id="{21CF4791-5653-49E1-8E84-DD5914530BBE}"/>
              </a:ext>
            </a:extLst>
          </p:cNvPr>
          <p:cNvSpPr txBox="1"/>
          <p:nvPr/>
        </p:nvSpPr>
        <p:spPr>
          <a:xfrm>
            <a:off x="10956273" y="1520662"/>
            <a:ext cx="1636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output</a:t>
            </a:r>
          </a:p>
          <a:p>
            <a:r>
              <a:rPr lang="en-US" altLang="ko-KR" dirty="0"/>
              <a:t>[0,1,0,0]</a:t>
            </a:r>
            <a:endParaRPr lang="ko-KR" alt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B59185C-2543-48A9-B35C-39DF06878145}"/>
              </a:ext>
            </a:extLst>
          </p:cNvPr>
          <p:cNvSpPr txBox="1"/>
          <p:nvPr/>
        </p:nvSpPr>
        <p:spPr>
          <a:xfrm>
            <a:off x="6354575" y="3035235"/>
            <a:ext cx="311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&lt;simple CBOW model&gt;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513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16A0D-B61D-4508-A3C2-D7FA024D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53BF8-A4D4-41E9-A86E-6A93B2BBC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55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Preprocessing – tokenize, </a:t>
            </a:r>
            <a:r>
              <a:rPr lang="en-US" altLang="ko-KR" sz="1800" dirty="0" err="1"/>
              <a:t>stopwords</a:t>
            </a:r>
            <a:r>
              <a:rPr lang="en-US" altLang="ko-KR" sz="1800" dirty="0"/>
              <a:t>, nouns, different on your way..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Word2vec model result</a:t>
            </a:r>
          </a:p>
          <a:p>
            <a:pPr lvl="1"/>
            <a:r>
              <a:rPr lang="en-US" altLang="ko-KR" sz="1400" dirty="0"/>
              <a:t>Similar words observed</a:t>
            </a:r>
          </a:p>
          <a:p>
            <a:pPr lvl="1"/>
            <a:r>
              <a:rPr lang="en-US" altLang="ko-KR" sz="1400" dirty="0"/>
              <a:t>Depending on the disaster, the 2nd and 3rd disaster words are observed</a:t>
            </a:r>
          </a:p>
          <a:p>
            <a:pPr lvl="1"/>
            <a:r>
              <a:rPr lang="en-US" altLang="ko-KR" sz="1400" dirty="0"/>
              <a:t>Observe accompanying disaster and damage words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A6123E-CEB4-4FA6-A65C-A4D79723F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99" y="1782803"/>
            <a:ext cx="6931602" cy="1362367"/>
          </a:xfrm>
          <a:prstGeom prst="rect">
            <a:avLst/>
          </a:prstGeom>
        </p:spPr>
      </p:pic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D08AF4B-8163-4A6D-85FB-E1171E9899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160235"/>
              </p:ext>
            </p:extLst>
          </p:nvPr>
        </p:nvGraphicFramePr>
        <p:xfrm>
          <a:off x="233360" y="4599653"/>
          <a:ext cx="9885218" cy="2077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4095">
                  <a:extLst>
                    <a:ext uri="{9D8B030D-6E8A-4147-A177-3AD203B41FA5}">
                      <a16:colId xmlns:a16="http://schemas.microsoft.com/office/drawing/2014/main" val="3104460569"/>
                    </a:ext>
                  </a:extLst>
                </a:gridCol>
                <a:gridCol w="7381123">
                  <a:extLst>
                    <a:ext uri="{9D8B030D-6E8A-4147-A177-3AD203B41FA5}">
                      <a16:colId xmlns:a16="http://schemas.microsoft.com/office/drawing/2014/main" val="324139662"/>
                    </a:ext>
                  </a:extLst>
                </a:gridCol>
              </a:tblGrid>
              <a:tr h="205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Query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Similarity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858133"/>
                  </a:ext>
                </a:extLst>
              </a:tr>
              <a:tr h="2054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저지대</a:t>
                      </a:r>
                      <a:r>
                        <a:rPr lang="en-US" altLang="ko-KR" sz="1500" dirty="0"/>
                        <a:t>(0.63), </a:t>
                      </a:r>
                      <a:r>
                        <a:rPr lang="ko-KR" altLang="en-US" sz="1500" dirty="0" err="1"/>
                        <a:t>농지도로</a:t>
                      </a:r>
                      <a:r>
                        <a:rPr lang="en-US" altLang="ko-KR" sz="1500" dirty="0"/>
                        <a:t>(0.61), </a:t>
                      </a:r>
                      <a:r>
                        <a:rPr lang="ko-KR" altLang="en-US" sz="1500" dirty="0"/>
                        <a:t>범람</a:t>
                      </a:r>
                      <a:r>
                        <a:rPr lang="en-US" altLang="ko-KR" sz="1500" dirty="0"/>
                        <a:t>(0.58),…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193327"/>
                  </a:ext>
                </a:extLst>
              </a:tr>
              <a:tr h="3594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미세먼지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초미세먼지</a:t>
                      </a:r>
                      <a:r>
                        <a:rPr lang="en-US" altLang="ko-KR" sz="1500" dirty="0"/>
                        <a:t>(0.75),   </a:t>
                      </a:r>
                      <a:r>
                        <a:rPr lang="ko-KR" altLang="en-US" sz="1500" dirty="0"/>
                        <a:t>황사</a:t>
                      </a:r>
                      <a:r>
                        <a:rPr lang="en-US" altLang="ko-KR" sz="1500" dirty="0"/>
                        <a:t>(0.64), </a:t>
                      </a:r>
                      <a:r>
                        <a:rPr lang="ko-KR" altLang="en-US" sz="1500" dirty="0"/>
                        <a:t>황사마스크</a:t>
                      </a:r>
                      <a:r>
                        <a:rPr lang="en-US" altLang="ko-KR" sz="1500" dirty="0"/>
                        <a:t>(0.65),…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132859"/>
                  </a:ext>
                </a:extLst>
              </a:tr>
              <a:tr h="3594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폭염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더위</a:t>
                      </a:r>
                      <a:r>
                        <a:rPr lang="en-US" altLang="ko-KR" sz="1500" dirty="0"/>
                        <a:t>(0.64), </a:t>
                      </a:r>
                      <a:r>
                        <a:rPr lang="ko-KR" altLang="en-US" sz="1500" dirty="0"/>
                        <a:t>불볕더위</a:t>
                      </a:r>
                      <a:r>
                        <a:rPr lang="en-US" altLang="ko-KR" sz="1500" dirty="0"/>
                        <a:t>(0.59), </a:t>
                      </a:r>
                      <a:r>
                        <a:rPr lang="ko-KR" altLang="en-US" sz="1500" dirty="0"/>
                        <a:t>폭염특보</a:t>
                      </a:r>
                      <a:r>
                        <a:rPr lang="en-US" altLang="ko-KR" sz="1500" dirty="0"/>
                        <a:t>(0.53), </a:t>
                      </a:r>
                      <a:r>
                        <a:rPr lang="ko-KR" altLang="en-US" sz="1500" dirty="0"/>
                        <a:t>고온</a:t>
                      </a:r>
                      <a:r>
                        <a:rPr lang="en-US" altLang="ko-KR" sz="1500" dirty="0"/>
                        <a:t>(0.51), </a:t>
                      </a:r>
                      <a:r>
                        <a:rPr lang="ko-KR" altLang="en-US" sz="1500" dirty="0" err="1"/>
                        <a:t>온열질환</a:t>
                      </a:r>
                      <a:r>
                        <a:rPr lang="en-US" altLang="ko-KR" sz="1500" dirty="0"/>
                        <a:t>(0.50), </a:t>
                      </a:r>
                      <a:r>
                        <a:rPr lang="ko-KR" altLang="en-US" sz="1500" dirty="0" err="1"/>
                        <a:t>온열</a:t>
                      </a:r>
                      <a:r>
                        <a:rPr lang="en-US" altLang="ko-KR" sz="1500" dirty="0"/>
                        <a:t>(0.49),…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63465"/>
                  </a:ext>
                </a:extLst>
              </a:tr>
              <a:tr h="3594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한파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추위</a:t>
                      </a:r>
                      <a:r>
                        <a:rPr lang="en-US" altLang="ko-KR" sz="1500" dirty="0"/>
                        <a:t>(0.62), </a:t>
                      </a:r>
                      <a:r>
                        <a:rPr lang="ko-KR" altLang="en-US" sz="1500" dirty="0"/>
                        <a:t>폭설</a:t>
                      </a:r>
                      <a:r>
                        <a:rPr lang="en-US" altLang="ko-KR" sz="1500" dirty="0"/>
                        <a:t>(0.57), </a:t>
                      </a:r>
                      <a:r>
                        <a:rPr lang="ko-KR" altLang="en-US" sz="1500" dirty="0"/>
                        <a:t>대설</a:t>
                      </a:r>
                      <a:r>
                        <a:rPr lang="en-US" altLang="ko-KR" sz="1500" dirty="0"/>
                        <a:t>(0.57), </a:t>
                      </a:r>
                      <a:r>
                        <a:rPr lang="ko-KR" altLang="en-US" sz="1500" dirty="0"/>
                        <a:t>강추위</a:t>
                      </a:r>
                      <a:r>
                        <a:rPr lang="en-US" altLang="ko-KR" sz="1500" dirty="0"/>
                        <a:t>(0.51), </a:t>
                      </a:r>
                      <a:r>
                        <a:rPr lang="ko-KR" altLang="en-US" sz="1500" dirty="0"/>
                        <a:t>혹한</a:t>
                      </a:r>
                      <a:r>
                        <a:rPr lang="en-US" altLang="ko-KR" sz="1500" dirty="0"/>
                        <a:t>(0.49), </a:t>
                      </a:r>
                      <a:r>
                        <a:rPr lang="ko-KR" altLang="en-US" sz="1500" dirty="0"/>
                        <a:t>겨울</a:t>
                      </a:r>
                      <a:r>
                        <a:rPr lang="en-US" altLang="ko-KR" sz="1500" dirty="0"/>
                        <a:t>(0.49),…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552161"/>
                  </a:ext>
                </a:extLst>
              </a:tr>
              <a:tr h="3594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지진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지진발생</a:t>
                      </a:r>
                      <a:r>
                        <a:rPr lang="en-US" altLang="ko-KR" sz="1500" dirty="0"/>
                        <a:t>(0.60), </a:t>
                      </a:r>
                      <a:r>
                        <a:rPr lang="ko-KR" altLang="en-US" sz="1500" dirty="0"/>
                        <a:t>여진</a:t>
                      </a:r>
                      <a:r>
                        <a:rPr lang="en-US" altLang="ko-KR" sz="1500" dirty="0"/>
                        <a:t>(0.56), </a:t>
                      </a:r>
                      <a:r>
                        <a:rPr lang="ko-KR" altLang="en-US" sz="1500" dirty="0"/>
                        <a:t>강진</a:t>
                      </a:r>
                      <a:r>
                        <a:rPr lang="en-US" altLang="ko-KR" sz="1500" dirty="0"/>
                        <a:t>(0.55), </a:t>
                      </a:r>
                      <a:r>
                        <a:rPr lang="ko-KR" altLang="en-US" sz="1500" dirty="0"/>
                        <a:t>포항</a:t>
                      </a:r>
                      <a:r>
                        <a:rPr lang="en-US" altLang="ko-KR" sz="1500" dirty="0"/>
                        <a:t>(0.48), </a:t>
                      </a:r>
                      <a:r>
                        <a:rPr lang="ko-KR" altLang="en-US" sz="1500" dirty="0"/>
                        <a:t>지진해일</a:t>
                      </a:r>
                      <a:r>
                        <a:rPr lang="en-US" altLang="ko-KR" sz="1500" dirty="0"/>
                        <a:t>(0.46), </a:t>
                      </a:r>
                      <a:r>
                        <a:rPr lang="ko-KR" altLang="en-US" sz="1500" dirty="0"/>
                        <a:t>쓰나미</a:t>
                      </a:r>
                      <a:r>
                        <a:rPr lang="en-US" altLang="ko-KR" sz="1500" dirty="0"/>
                        <a:t>(0.45),…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7881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1E73DAF-FBCB-4DD0-809B-79D6A657136A}"/>
              </a:ext>
            </a:extLst>
          </p:cNvPr>
          <p:cNvSpPr txBox="1"/>
          <p:nvPr/>
        </p:nvSpPr>
        <p:spPr>
          <a:xfrm>
            <a:off x="10118578" y="6308209"/>
            <a:ext cx="311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&lt;similarity result&gt;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33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 for Term Project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Number of Members : 4-5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Organizing Teams : ~11/18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Plan with data model : 11/30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Deadline &amp; Presentation : 12/14 </a:t>
            </a:r>
          </a:p>
        </p:txBody>
      </p:sp>
    </p:spTree>
    <p:extLst>
      <p:ext uri="{BB962C8B-B14F-4D97-AF65-F5344CB8AC3E}">
        <p14:creationId xmlns:p14="http://schemas.microsoft.com/office/powerpoint/2010/main" val="256338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Requirements for Recommendations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Collect Data for Recommender System</a:t>
            </a:r>
          </a:p>
          <a:p>
            <a:pPr lvl="1"/>
            <a:r>
              <a:rPr lang="en-US" altLang="ko-KR" dirty="0" err="1" smtClean="0"/>
              <a:t>Naver</a:t>
            </a:r>
            <a:r>
              <a:rPr lang="en-US" altLang="ko-KR" dirty="0" smtClean="0"/>
              <a:t> Movie or News, </a:t>
            </a:r>
            <a:r>
              <a:rPr lang="en-US" altLang="ko-KR" dirty="0" err="1" smtClean="0"/>
              <a:t>Movielens</a:t>
            </a:r>
            <a:r>
              <a:rPr lang="en-US" altLang="ko-KR" dirty="0" smtClean="0"/>
              <a:t>, DBLP</a:t>
            </a:r>
          </a:p>
          <a:p>
            <a:r>
              <a:rPr lang="en-US" altLang="ko-KR" dirty="0" smtClean="0"/>
              <a:t>Describe a Data Model</a:t>
            </a:r>
          </a:p>
          <a:p>
            <a:pPr lvl="1"/>
            <a:r>
              <a:rPr lang="en-US" altLang="ko-KR" dirty="0" smtClean="0"/>
              <a:t>Relationship between Data</a:t>
            </a:r>
          </a:p>
          <a:p>
            <a:r>
              <a:rPr lang="en-US" altLang="ko-KR" dirty="0" smtClean="0"/>
              <a:t>Describe a Learning Model</a:t>
            </a:r>
          </a:p>
          <a:p>
            <a:pPr lvl="1"/>
            <a:r>
              <a:rPr lang="en-US" altLang="ko-KR" dirty="0" smtClean="0"/>
              <a:t>CF</a:t>
            </a:r>
          </a:p>
          <a:p>
            <a:pPr lvl="1"/>
            <a:r>
              <a:rPr lang="en-US" altLang="ko-KR" dirty="0" smtClean="0"/>
              <a:t>Word Embedding</a:t>
            </a:r>
          </a:p>
          <a:p>
            <a:r>
              <a:rPr lang="en-US" altLang="ko-KR" dirty="0" smtClean="0"/>
              <a:t>Measurement </a:t>
            </a:r>
          </a:p>
          <a:p>
            <a:pPr lvl="1"/>
            <a:r>
              <a:rPr lang="en-US" altLang="ko-KR" dirty="0" smtClean="0"/>
              <a:t>Precision/Recall</a:t>
            </a:r>
          </a:p>
          <a:p>
            <a:pPr lvl="1"/>
            <a:r>
              <a:rPr lang="en-US" altLang="ko-KR" dirty="0" smtClean="0"/>
              <a:t>ROC Curve</a:t>
            </a:r>
          </a:p>
          <a:p>
            <a:r>
              <a:rPr lang="en-US" altLang="ko-KR" dirty="0" smtClean="0"/>
              <a:t>(Optional) </a:t>
            </a:r>
            <a:r>
              <a:rPr lang="en-US" altLang="ko-KR" dirty="0" smtClean="0"/>
              <a:t>Visualization</a:t>
            </a:r>
          </a:p>
          <a:p>
            <a:r>
              <a:rPr lang="en-US" altLang="ko-KR" dirty="0" smtClean="0"/>
              <a:t>Using GitHub for Project Management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26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7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2228F-44CA-444A-A9AA-DC7AD7CB5438}"/>
              </a:ext>
            </a:extLst>
          </p:cNvPr>
          <p:cNvSpPr/>
          <p:nvPr/>
        </p:nvSpPr>
        <p:spPr>
          <a:xfrm>
            <a:off x="2180601" y="2565266"/>
            <a:ext cx="78307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latin typeface="YDIYGO320" panose="02030504000101010101" pitchFamily="18" charset="-127"/>
                <a:ea typeface="YDIYGO320" panose="02030504000101010101" pitchFamily="18" charset="-127"/>
              </a:rPr>
              <a:t>Collaborative </a:t>
            </a:r>
            <a:r>
              <a:rPr lang="en-US" altLang="ko-KR" sz="4800" dirty="0" smtClean="0">
                <a:latin typeface="YDIYGO320" panose="02030504000101010101" pitchFamily="18" charset="-127"/>
                <a:ea typeface="YDIYGO320" panose="02030504000101010101" pitchFamily="18" charset="-127"/>
              </a:rPr>
              <a:t>Filtering with </a:t>
            </a:r>
            <a:r>
              <a:rPr lang="en-US" altLang="ko-KR" sz="4800" dirty="0">
                <a:latin typeface="YDIYGO320" panose="02030504000101010101" pitchFamily="18" charset="-127"/>
                <a:ea typeface="YDIYGO320" panose="02030504000101010101" pitchFamily="18" charset="-127"/>
              </a:rPr>
              <a:t>KNN</a:t>
            </a:r>
            <a:endParaRPr lang="ko-Kore-KR" altLang="ko-KR" sz="4800" dirty="0">
              <a:latin typeface="YDIYGO320" panose="02030504000101010101" pitchFamily="18" charset="-127"/>
              <a:ea typeface="YDIYGO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26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2D2E1-884D-4E67-9790-D36CEE84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1F927-8AE6-4593-828C-13DA50D20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849"/>
            <a:ext cx="10515600" cy="4351338"/>
          </a:xfrm>
        </p:spPr>
        <p:txBody>
          <a:bodyPr/>
          <a:lstStyle/>
          <a:p>
            <a:r>
              <a:rPr lang="en-US" altLang="ko-KR" sz="1800" dirty="0"/>
              <a:t>Below is the dataset to be entered(</a:t>
            </a:r>
            <a:r>
              <a:rPr lang="en-US" altLang="ko-KR" sz="1800" dirty="0">
                <a:hlinkClick r:id="rId2"/>
              </a:rPr>
              <a:t>https://grouplens.org/datasets/movielens/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It contains 20000263 </a:t>
            </a:r>
            <a:r>
              <a:rPr lang="en-US" altLang="ko-KR" sz="1800" b="1" dirty="0"/>
              <a:t>ratings</a:t>
            </a:r>
            <a:r>
              <a:rPr lang="en-US" altLang="ko-KR" sz="1800" dirty="0"/>
              <a:t> and 465564 </a:t>
            </a:r>
            <a:r>
              <a:rPr lang="en-US" altLang="ko-KR" sz="1800" b="1" dirty="0"/>
              <a:t>tag</a:t>
            </a:r>
            <a:r>
              <a:rPr lang="en-US" altLang="ko-KR" sz="1800" dirty="0"/>
              <a:t> applications across 27278 movies.</a:t>
            </a:r>
          </a:p>
          <a:p>
            <a:r>
              <a:rPr lang="en-US" altLang="ko-KR" sz="1800" dirty="0"/>
              <a:t>Movie score range: </a:t>
            </a:r>
            <a:r>
              <a:rPr lang="en-US" altLang="ko-KR" sz="1800" b="1" dirty="0"/>
              <a:t>5-star rating</a:t>
            </a:r>
          </a:p>
          <a:p>
            <a:r>
              <a:rPr lang="en-US" altLang="ko-KR" sz="1800" dirty="0"/>
              <a:t>Each user is represented by an id. </a:t>
            </a:r>
          </a:p>
          <a:p>
            <a:r>
              <a:rPr lang="en-US" altLang="ko-KR" sz="1800" dirty="0"/>
              <a:t>All selected users had rated </a:t>
            </a:r>
            <a:r>
              <a:rPr lang="en-US" altLang="ko-KR" sz="1800" b="1" dirty="0"/>
              <a:t>at least 20 movies.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DFCC67-9736-408A-AD7B-CAA5F80E7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24" y="3526799"/>
            <a:ext cx="7343914" cy="3119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90D33-0D73-4B32-9001-357192CAB0E9}"/>
              </a:ext>
            </a:extLst>
          </p:cNvPr>
          <p:cNvSpPr txBox="1"/>
          <p:nvPr/>
        </p:nvSpPr>
        <p:spPr>
          <a:xfrm>
            <a:off x="5051670" y="6338986"/>
            <a:ext cx="7686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&lt;data example&gt;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929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C3254-12D4-45F4-90C3-06097C15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D6AED-C836-4777-B86B-CF8D57FCC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KNN(K Nearest Neighbor) - utilization</a:t>
            </a:r>
          </a:p>
          <a:p>
            <a:r>
              <a:rPr lang="en-US" altLang="ko-KR" sz="1800" dirty="0"/>
              <a:t>When new data is entered, it is processed by judging what is closet to it.</a:t>
            </a:r>
          </a:p>
          <a:p>
            <a:r>
              <a:rPr lang="en-US" altLang="ko-KR" sz="1800" b="1" dirty="0"/>
              <a:t>Motive</a:t>
            </a:r>
            <a:r>
              <a:rPr lang="en-US" altLang="ko-KR" sz="1800" dirty="0"/>
              <a:t> - Because it is simple and efficient, it is already widely used, so it is used to understand the recommendation system more directly.</a:t>
            </a:r>
          </a:p>
          <a:p>
            <a:r>
              <a:rPr lang="en-US" altLang="ko-KR" sz="1800" b="1" dirty="0"/>
              <a:t>Process</a:t>
            </a:r>
            <a:r>
              <a:rPr lang="en-US" altLang="ko-KR" sz="1800" dirty="0"/>
              <a:t> - It is algorithm to classify the data and classify this new data by preempting the K nearest pointers and categorizing the most selected point when determining the category of the new data.</a:t>
            </a:r>
            <a:endParaRPr lang="ko-KR" altLang="en-US" sz="1800" dirty="0"/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9727E211-388C-4C71-B7E2-D4C528479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70" y="3874154"/>
            <a:ext cx="4126230" cy="28232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E339B8-D508-4B59-A851-0BCAD8078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74154"/>
            <a:ext cx="3870250" cy="24790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AE1D98-D100-4C1C-BB3B-92B1C7B9EBE5}"/>
              </a:ext>
            </a:extLst>
          </p:cNvPr>
          <p:cNvSpPr txBox="1"/>
          <p:nvPr/>
        </p:nvSpPr>
        <p:spPr>
          <a:xfrm>
            <a:off x="9398663" y="6353175"/>
            <a:ext cx="252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&lt;simple KNN model&gt;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3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703B8-252E-4E8F-AA78-23BFD04B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A3AE4-1FE1-4B8A-97CA-02717DDC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For movie recommendation, the below result shows </a:t>
            </a:r>
            <a:r>
              <a:rPr lang="en-US" altLang="ko-KR" sz="1800" dirty="0">
                <a:solidFill>
                  <a:srgbClr val="0070C0"/>
                </a:solidFill>
              </a:rPr>
              <a:t>the probability of matching with the distance value</a:t>
            </a:r>
            <a:r>
              <a:rPr lang="en-US" altLang="ko-KR" sz="1800" dirty="0"/>
              <a:t> as</a:t>
            </a:r>
            <a:r>
              <a:rPr lang="ko-KR" altLang="en-US" sz="1800" dirty="0"/>
              <a:t> </a:t>
            </a:r>
            <a:r>
              <a:rPr lang="en-US" altLang="ko-KR" sz="1800" dirty="0"/>
              <a:t>the</a:t>
            </a:r>
            <a:r>
              <a:rPr lang="ko-KR" altLang="en-US" sz="1800" dirty="0"/>
              <a:t> </a:t>
            </a:r>
            <a:r>
              <a:rPr lang="en-US" altLang="ko-KR" sz="1800" dirty="0"/>
              <a:t>probability when entering “Iron Man” as input value.</a:t>
            </a:r>
          </a:p>
          <a:p>
            <a:r>
              <a:rPr lang="en-US" altLang="ko-KR" sz="1800" dirty="0"/>
              <a:t>The below results recommend the 10 movies with the largest distance.</a:t>
            </a:r>
          </a:p>
          <a:p>
            <a:r>
              <a:rPr lang="en-US" altLang="ko-KR" sz="1800" dirty="0"/>
              <a:t>This means that the higher the distance value, the higher the matching probability.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27FCF2-4E87-4FDE-9815-1AF9C4EB3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106" y="3562953"/>
            <a:ext cx="6985788" cy="24134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5CBC81-CC56-43CC-9C95-F46097332BF8}"/>
              </a:ext>
            </a:extLst>
          </p:cNvPr>
          <p:cNvSpPr txBox="1"/>
          <p:nvPr/>
        </p:nvSpPr>
        <p:spPr>
          <a:xfrm>
            <a:off x="2252662" y="6023074"/>
            <a:ext cx="7686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&lt;KNN recommendation</a:t>
            </a:r>
            <a:r>
              <a:rPr lang="ko-KR" altLang="en-US" sz="1400" dirty="0"/>
              <a:t> </a:t>
            </a:r>
            <a:r>
              <a:rPr lang="en-US" altLang="ko-KR" sz="1400" dirty="0"/>
              <a:t>result&gt;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686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2228F-44CA-444A-A9AA-DC7AD7CB5438}"/>
              </a:ext>
            </a:extLst>
          </p:cNvPr>
          <p:cNvSpPr/>
          <p:nvPr/>
        </p:nvSpPr>
        <p:spPr>
          <a:xfrm>
            <a:off x="2922792" y="2565266"/>
            <a:ext cx="634641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latin typeface="YDIYGO320" panose="02030504000101010101" pitchFamily="18" charset="-127"/>
                <a:ea typeface="YDIYGO320" panose="02030504000101010101" pitchFamily="18" charset="-127"/>
              </a:rPr>
              <a:t>Collaborative </a:t>
            </a:r>
            <a:r>
              <a:rPr lang="en-US" altLang="ko-KR" sz="4800" dirty="0" smtClean="0">
                <a:latin typeface="YDIYGO320" panose="02030504000101010101" pitchFamily="18" charset="-127"/>
                <a:ea typeface="YDIYGO320" panose="02030504000101010101" pitchFamily="18" charset="-127"/>
              </a:rPr>
              <a:t>Filtering with</a:t>
            </a:r>
            <a:endParaRPr lang="en-US" altLang="ko-KR" sz="4800" dirty="0">
              <a:latin typeface="YDIYGO320" panose="02030504000101010101" pitchFamily="18" charset="-127"/>
              <a:ea typeface="YDIYGO320" panose="02030504000101010101" pitchFamily="18" charset="-127"/>
            </a:endParaRPr>
          </a:p>
          <a:p>
            <a:pPr algn="ctr"/>
            <a:r>
              <a:rPr lang="en-US" altLang="ko-KR" sz="4800" dirty="0">
                <a:latin typeface="YDIYGO320" panose="02030504000101010101" pitchFamily="18" charset="-127"/>
                <a:ea typeface="YDIYGO320" panose="02030504000101010101" pitchFamily="18" charset="-127"/>
              </a:rPr>
              <a:t>Fuzzy Clustering</a:t>
            </a:r>
            <a:endParaRPr lang="ko-Kore-KR" altLang="ko-KR" sz="4800" dirty="0">
              <a:latin typeface="YDIYGO320" panose="02030504000101010101" pitchFamily="18" charset="-127"/>
              <a:ea typeface="YDIYGO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74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3042</TotalTime>
  <Words>793</Words>
  <Application>Microsoft Office PowerPoint</Application>
  <PresentationFormat>와이드스크린</PresentationFormat>
  <Paragraphs>149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YDIYGO320</vt:lpstr>
      <vt:lpstr>맑은 고딕</vt:lpstr>
      <vt:lpstr>Arial</vt:lpstr>
      <vt:lpstr>Cambria</vt:lpstr>
      <vt:lpstr>Times New Roman</vt:lpstr>
      <vt:lpstr>Office 테마</vt:lpstr>
      <vt:lpstr>Term Project #1</vt:lpstr>
      <vt:lpstr>Overview for Term Project</vt:lpstr>
      <vt:lpstr>Requirements for Recommendations</vt:lpstr>
      <vt:lpstr>Samples</vt:lpstr>
      <vt:lpstr>PowerPoint 프레젠테이션</vt:lpstr>
      <vt:lpstr>1. Data</vt:lpstr>
      <vt:lpstr>2. Model</vt:lpstr>
      <vt:lpstr>3. Result</vt:lpstr>
      <vt:lpstr>PowerPoint 프레젠테이션</vt:lpstr>
      <vt:lpstr>1. Data</vt:lpstr>
      <vt:lpstr>2. Model</vt:lpstr>
      <vt:lpstr>3. Result</vt:lpstr>
      <vt:lpstr>PowerPoint 프레젠테이션</vt:lpstr>
      <vt:lpstr>1. Data</vt:lpstr>
      <vt:lpstr>2. Model</vt:lpstr>
      <vt:lpstr>3.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DI_Lab</dc:creator>
  <cp:lastModifiedBy>김무철</cp:lastModifiedBy>
  <cp:revision>73</cp:revision>
  <dcterms:created xsi:type="dcterms:W3CDTF">2020-06-08T05:57:44Z</dcterms:created>
  <dcterms:modified xsi:type="dcterms:W3CDTF">2020-11-11T01:15:10Z</dcterms:modified>
</cp:coreProperties>
</file>