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4"/>
  </p:notesMasterIdLst>
  <p:handoutMasterIdLst>
    <p:handoutMasterId r:id="rId25"/>
  </p:handoutMasterIdLst>
  <p:sldIdLst>
    <p:sldId id="256" r:id="rId4"/>
    <p:sldId id="261" r:id="rId5"/>
    <p:sldId id="264" r:id="rId6"/>
    <p:sldId id="302" r:id="rId7"/>
    <p:sldId id="303" r:id="rId8"/>
    <p:sldId id="304" r:id="rId9"/>
    <p:sldId id="306" r:id="rId10"/>
    <p:sldId id="299" r:id="rId11"/>
    <p:sldId id="277" r:id="rId12"/>
    <p:sldId id="305" r:id="rId13"/>
    <p:sldId id="300" r:id="rId14"/>
    <p:sldId id="308" r:id="rId15"/>
    <p:sldId id="309" r:id="rId16"/>
    <p:sldId id="310" r:id="rId17"/>
    <p:sldId id="311" r:id="rId18"/>
    <p:sldId id="312" r:id="rId19"/>
    <p:sldId id="301" r:id="rId20"/>
    <p:sldId id="313" r:id="rId21"/>
    <p:sldId id="314" r:id="rId22"/>
    <p:sldId id="262" r:id="rId2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F8F8"/>
    <a:srgbClr val="179A9D"/>
    <a:srgbClr val="38D4CD"/>
    <a:srgbClr val="16B7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05" autoAdjust="0"/>
  </p:normalViewPr>
  <p:slideViewPr>
    <p:cSldViewPr>
      <p:cViewPr varScale="1">
        <p:scale>
          <a:sx n="103" d="100"/>
          <a:sy n="103" d="100"/>
        </p:scale>
        <p:origin x="432" y="108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47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3067592-1177-4A8F-8559-88EAFFFB7C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2CF451-70E9-424F-9484-D9CA0DA36A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0F118-FDC5-4298-8605-509719EC5E22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C3267D-5B5A-47A4-8D84-21A44F0D7B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7C5F71-15FE-429B-AF61-61945D4F24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3CB6F-C11B-40A1-AA17-5337F931B3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3250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8BDEB5-11C8-4FFD-966B-93DB62A96F3D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2991A-D88A-415F-AA3F-DF12C52C6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068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2991A-D88A-415F-AA3F-DF12C52C61B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586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09188" y="339502"/>
            <a:ext cx="4450844" cy="115212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09188" y="1563638"/>
            <a:ext cx="445084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15616" y="0"/>
            <a:ext cx="2808312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8954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275606"/>
            <a:ext cx="9144000" cy="2592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900000" anchor="ctr"/>
          <a:lstStyle>
            <a:lvl1pPr marL="0" indent="0" algn="l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5545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453549" y="501168"/>
            <a:ext cx="4176000" cy="417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Frame 5"/>
          <p:cNvSpPr/>
          <p:nvPr userDrawn="1"/>
        </p:nvSpPr>
        <p:spPr>
          <a:xfrm rot="2700000">
            <a:off x="1947315" y="994934"/>
            <a:ext cx="3188468" cy="3188468"/>
          </a:xfrm>
          <a:prstGeom prst="frame">
            <a:avLst>
              <a:gd name="adj1" fmla="val 18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 userDrawn="1"/>
        </p:nvSpPr>
        <p:spPr>
          <a:xfrm rot="10800000">
            <a:off x="906447" y="1455157"/>
            <a:ext cx="1432854" cy="2268009"/>
          </a:xfrm>
          <a:prstGeom prst="chevron">
            <a:avLst>
              <a:gd name="adj" fmla="val 8089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518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4835732" cy="3867894"/>
          </a:xfrm>
          <a:custGeom>
            <a:avLst/>
            <a:gdLst>
              <a:gd name="connsiteX0" fmla="*/ 0 w 4788024"/>
              <a:gd name="connsiteY0" fmla="*/ 0 h 3867894"/>
              <a:gd name="connsiteX1" fmla="*/ 4788024 w 4788024"/>
              <a:gd name="connsiteY1" fmla="*/ 0 h 3867894"/>
              <a:gd name="connsiteX2" fmla="*/ 4788024 w 4788024"/>
              <a:gd name="connsiteY2" fmla="*/ 3867894 h 3867894"/>
              <a:gd name="connsiteX3" fmla="*/ 0 w 4788024"/>
              <a:gd name="connsiteY3" fmla="*/ 3867894 h 3867894"/>
              <a:gd name="connsiteX4" fmla="*/ 0 w 4788024"/>
              <a:gd name="connsiteY4" fmla="*/ 0 h 3867894"/>
              <a:gd name="connsiteX0" fmla="*/ 0 w 4788024"/>
              <a:gd name="connsiteY0" fmla="*/ 0 h 3867894"/>
              <a:gd name="connsiteX1" fmla="*/ 4788024 w 4788024"/>
              <a:gd name="connsiteY1" fmla="*/ 0 h 3867894"/>
              <a:gd name="connsiteX2" fmla="*/ 0 w 4788024"/>
              <a:gd name="connsiteY2" fmla="*/ 3867894 h 3867894"/>
              <a:gd name="connsiteX3" fmla="*/ 0 w 4788024"/>
              <a:gd name="connsiteY3" fmla="*/ 0 h 3867894"/>
              <a:gd name="connsiteX0" fmla="*/ 0 w 4835732"/>
              <a:gd name="connsiteY0" fmla="*/ 0 h 3867894"/>
              <a:gd name="connsiteX1" fmla="*/ 4835732 w 4835732"/>
              <a:gd name="connsiteY1" fmla="*/ 0 h 3867894"/>
              <a:gd name="connsiteX2" fmla="*/ 0 w 4835732"/>
              <a:gd name="connsiteY2" fmla="*/ 3867894 h 3867894"/>
              <a:gd name="connsiteX3" fmla="*/ 0 w 4835732"/>
              <a:gd name="connsiteY3" fmla="*/ 0 h 38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35732" h="3867894">
                <a:moveTo>
                  <a:pt x="0" y="0"/>
                </a:moveTo>
                <a:lnTo>
                  <a:pt x="4835732" y="0"/>
                </a:lnTo>
                <a:lnTo>
                  <a:pt x="0" y="386789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268065" y="1243801"/>
            <a:ext cx="4875935" cy="3899699"/>
          </a:xfrm>
          <a:custGeom>
            <a:avLst/>
            <a:gdLst>
              <a:gd name="connsiteX0" fmla="*/ 0 w 4860032"/>
              <a:gd name="connsiteY0" fmla="*/ 0 h 3867894"/>
              <a:gd name="connsiteX1" fmla="*/ 4860032 w 4860032"/>
              <a:gd name="connsiteY1" fmla="*/ 0 h 3867894"/>
              <a:gd name="connsiteX2" fmla="*/ 4860032 w 4860032"/>
              <a:gd name="connsiteY2" fmla="*/ 3867894 h 3867894"/>
              <a:gd name="connsiteX3" fmla="*/ 0 w 4860032"/>
              <a:gd name="connsiteY3" fmla="*/ 3867894 h 3867894"/>
              <a:gd name="connsiteX4" fmla="*/ 0 w 4860032"/>
              <a:gd name="connsiteY4" fmla="*/ 0 h 3867894"/>
              <a:gd name="connsiteX0" fmla="*/ 0 w 4860032"/>
              <a:gd name="connsiteY0" fmla="*/ 3867894 h 3867894"/>
              <a:gd name="connsiteX1" fmla="*/ 4860032 w 4860032"/>
              <a:gd name="connsiteY1" fmla="*/ 0 h 3867894"/>
              <a:gd name="connsiteX2" fmla="*/ 4860032 w 4860032"/>
              <a:gd name="connsiteY2" fmla="*/ 3867894 h 3867894"/>
              <a:gd name="connsiteX3" fmla="*/ 0 w 4860032"/>
              <a:gd name="connsiteY3" fmla="*/ 3867894 h 3867894"/>
              <a:gd name="connsiteX0" fmla="*/ 0 w 4875935"/>
              <a:gd name="connsiteY0" fmla="*/ 3899699 h 3899699"/>
              <a:gd name="connsiteX1" fmla="*/ 4875935 w 4875935"/>
              <a:gd name="connsiteY1" fmla="*/ 0 h 3899699"/>
              <a:gd name="connsiteX2" fmla="*/ 4860032 w 4875935"/>
              <a:gd name="connsiteY2" fmla="*/ 3899699 h 3899699"/>
              <a:gd name="connsiteX3" fmla="*/ 0 w 4875935"/>
              <a:gd name="connsiteY3" fmla="*/ 3899699 h 3899699"/>
              <a:gd name="connsiteX0" fmla="*/ 0 w 4875935"/>
              <a:gd name="connsiteY0" fmla="*/ 3899699 h 3899699"/>
              <a:gd name="connsiteX1" fmla="*/ 4875935 w 4875935"/>
              <a:gd name="connsiteY1" fmla="*/ 0 h 3899699"/>
              <a:gd name="connsiteX2" fmla="*/ 4866610 w 4875935"/>
              <a:gd name="connsiteY2" fmla="*/ 3899699 h 3899699"/>
              <a:gd name="connsiteX3" fmla="*/ 0 w 4875935"/>
              <a:gd name="connsiteY3" fmla="*/ 3899699 h 3899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5935" h="3899699">
                <a:moveTo>
                  <a:pt x="0" y="3899699"/>
                </a:moveTo>
                <a:lnTo>
                  <a:pt x="4875935" y="0"/>
                </a:lnTo>
                <a:cubicBezTo>
                  <a:pt x="4872827" y="1299900"/>
                  <a:pt x="4869718" y="2599799"/>
                  <a:pt x="4866610" y="3899699"/>
                </a:cubicBezTo>
                <a:lnTo>
                  <a:pt x="0" y="38996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5251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95997" y="1611681"/>
            <a:ext cx="2791434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58920" y="1611681"/>
            <a:ext cx="2791434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1267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287" y="1489421"/>
            <a:ext cx="3035425" cy="3026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61556" y="1603730"/>
            <a:ext cx="2793972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278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026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790894"/>
            <a:ext cx="3816424" cy="1941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462033" y="3061529"/>
            <a:ext cx="1783531" cy="1308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8902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042661" y="499869"/>
            <a:ext cx="252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897690" y="3020149"/>
            <a:ext cx="1664971" cy="1664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564210" y="1354898"/>
            <a:ext cx="1664971" cy="1664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812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39952" y="2571750"/>
            <a:ext cx="50040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39952" y="3147814"/>
            <a:ext cx="500404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63688" y="123478"/>
            <a:ext cx="738031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63688" y="699542"/>
            <a:ext cx="738031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25992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2446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270052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27784" y="2115319"/>
            <a:ext cx="3888432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27784" y="2700526"/>
            <a:ext cx="388813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181001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547222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63688" y="123478"/>
            <a:ext cx="738031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63688" y="699542"/>
            <a:ext cx="738031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35151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96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398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3400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67494"/>
            <a:ext cx="2339752" cy="460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572000" y="267494"/>
            <a:ext cx="4248472" cy="460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9915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2" r:id="rId3"/>
    <p:sldLayoutId id="2147483661" r:id="rId4"/>
    <p:sldLayoutId id="2147483660" r:id="rId5"/>
    <p:sldLayoutId id="2147483655" r:id="rId6"/>
    <p:sldLayoutId id="2147483663" r:id="rId7"/>
    <p:sldLayoutId id="2147483664" r:id="rId8"/>
    <p:sldLayoutId id="2147483666" r:id="rId9"/>
    <p:sldLayoutId id="2147483667" r:id="rId10"/>
    <p:sldLayoutId id="2147483668" r:id="rId11"/>
    <p:sldLayoutId id="2147483665" r:id="rId12"/>
    <p:sldLayoutId id="2147483669" r:id="rId13"/>
    <p:sldLayoutId id="2147483670" r:id="rId14"/>
    <p:sldLayoutId id="2147483656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1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spark.apache.org/docs/2.2.0/mllib-collaborative-filtering.html#collaborative-filtering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github.com/yusa-imit/cse20_bigdata_recommender/tree/main/results" TargetMode="Externa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github.com/yusa-imit/cse20_bigdata_recommender/tree/main/results" TargetMode="Externa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artner.steamgames.com/doc/webapi_overview" TargetMode="External"/><Relationship Id="rId2" Type="http://schemas.openxmlformats.org/officeDocument/2006/relationships/hyperlink" Target="https://steamcommunity.com/dev?l=koreana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hyperlink" Target="https://developer.valvesoftware.com/wiki/Steam_Web_API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sutora.org/s/6MYXWdZ3MpZmw3f" TargetMode="External"/><Relationship Id="rId2" Type="http://schemas.openxmlformats.org/officeDocument/2006/relationships/hyperlink" Target="https://drive.google.com/file/d/10vaEmYkahxF5Vs40OHkPLWZcnI1TFvvx/view?usp=sharing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ea typeface="맑은 고딕" pitchFamily="50" charset="-127"/>
              </a:rPr>
              <a:t>CAU CSE</a:t>
            </a:r>
          </a:p>
          <a:p>
            <a:r>
              <a:rPr lang="en-US" altLang="ko-KR" dirty="0">
                <a:ea typeface="맑은 고딕" pitchFamily="50" charset="-127"/>
              </a:rPr>
              <a:t>Big Data 2020-2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sz="2000" b="1" dirty="0"/>
              <a:t>Term Project #1</a:t>
            </a:r>
            <a:endParaRPr lang="en-US" altLang="ko-KR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09188" y="3363838"/>
            <a:ext cx="20025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20134652 </a:t>
            </a:r>
            <a:r>
              <a:rPr lang="ko-KR" altLang="en-US" sz="1600" dirty="0">
                <a:solidFill>
                  <a:schemeClr val="bg1"/>
                </a:solidFill>
                <a:cs typeface="Arial" pitchFamily="34" charset="0"/>
              </a:rPr>
              <a:t>이제홍</a:t>
            </a:r>
            <a:endParaRPr lang="en-US" altLang="ko-KR" sz="16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20122088 </a:t>
            </a:r>
            <a:r>
              <a:rPr lang="ko-KR" altLang="en-US" sz="1600" dirty="0">
                <a:solidFill>
                  <a:schemeClr val="bg1"/>
                </a:solidFill>
                <a:cs typeface="Arial" pitchFamily="34" charset="0"/>
              </a:rPr>
              <a:t>심정섭</a:t>
            </a:r>
            <a:endParaRPr lang="en-US" altLang="ko-KR" sz="16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20140682 </a:t>
            </a:r>
            <a:r>
              <a:rPr lang="ko-KR" altLang="en-US" sz="1600" dirty="0">
                <a:solidFill>
                  <a:schemeClr val="bg1"/>
                </a:solidFill>
                <a:cs typeface="Arial" pitchFamily="34" charset="0"/>
              </a:rPr>
              <a:t>최윤석</a:t>
            </a:r>
            <a:endParaRPr lang="en-US" altLang="ko-KR" sz="16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20140588 </a:t>
            </a:r>
            <a:r>
              <a:rPr lang="ko-KR" altLang="en-US" sz="1600" dirty="0">
                <a:solidFill>
                  <a:schemeClr val="bg1"/>
                </a:solidFill>
                <a:cs typeface="Arial" pitchFamily="34" charset="0"/>
              </a:rPr>
              <a:t>조용훈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5EC77A5-AD67-4475-9C86-A106CECF52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Data Model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7BFAB9-57DF-4D0B-96FE-B999649476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Data details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599C39-EE04-40FD-9E65-4A57EC9EE146}"/>
              </a:ext>
            </a:extLst>
          </p:cNvPr>
          <p:cNvSpPr txBox="1"/>
          <p:nvPr/>
        </p:nvSpPr>
        <p:spPr>
          <a:xfrm>
            <a:off x="1763688" y="1131590"/>
            <a:ext cx="705678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accent3"/>
                </a:solidFill>
              </a:rPr>
              <a:t>Game_Detail</a:t>
            </a:r>
            <a:r>
              <a:rPr lang="en-US" altLang="ko-KR" sz="1400" dirty="0">
                <a:solidFill>
                  <a:schemeClr val="accent3"/>
                </a:solidFill>
              </a:rPr>
              <a:t> : Contains game’s information such as game’s name, images, videos, description etc.,</a:t>
            </a:r>
          </a:p>
          <a:p>
            <a:endParaRPr lang="en-US" altLang="ko-KR" sz="1400" dirty="0">
              <a:solidFill>
                <a:schemeClr val="accent3"/>
              </a:solidFill>
            </a:endParaRPr>
          </a:p>
          <a:p>
            <a:r>
              <a:rPr lang="en-US" altLang="ko-KR" sz="1400" dirty="0" err="1">
                <a:solidFill>
                  <a:schemeClr val="accent3"/>
                </a:solidFill>
              </a:rPr>
              <a:t>User_Idx</a:t>
            </a:r>
            <a:r>
              <a:rPr lang="en-US" altLang="ko-KR" sz="1400" dirty="0">
                <a:solidFill>
                  <a:schemeClr val="accent3"/>
                </a:solidFill>
              </a:rPr>
              <a:t> : Get 14000user set from Steam’s community and give them id for processing purpose</a:t>
            </a:r>
          </a:p>
          <a:p>
            <a:endParaRPr lang="en-US" altLang="ko-KR" sz="1400" dirty="0">
              <a:solidFill>
                <a:schemeClr val="accent3"/>
              </a:solidFill>
            </a:endParaRPr>
          </a:p>
          <a:p>
            <a:r>
              <a:rPr lang="en-US" altLang="ko-KR" sz="1400" dirty="0" err="1">
                <a:solidFill>
                  <a:schemeClr val="accent3"/>
                </a:solidFill>
              </a:rPr>
              <a:t>User_Summary</a:t>
            </a:r>
            <a:r>
              <a:rPr lang="en-US" altLang="ko-KR" sz="1400" dirty="0">
                <a:solidFill>
                  <a:schemeClr val="accent3"/>
                </a:solidFill>
              </a:rPr>
              <a:t> : Contains user’s information such as name, region, etc.,</a:t>
            </a:r>
          </a:p>
          <a:p>
            <a:endParaRPr lang="en-US" altLang="ko-KR" sz="1400" dirty="0">
              <a:solidFill>
                <a:schemeClr val="accent3"/>
              </a:solidFill>
            </a:endParaRPr>
          </a:p>
          <a:p>
            <a:r>
              <a:rPr lang="en-US" altLang="ko-KR" sz="1400" dirty="0" err="1">
                <a:solidFill>
                  <a:schemeClr val="accent3"/>
                </a:solidFill>
              </a:rPr>
              <a:t>User_Friend_List</a:t>
            </a:r>
            <a:r>
              <a:rPr lang="en-US" altLang="ko-KR" sz="1400" dirty="0">
                <a:solidFill>
                  <a:schemeClr val="accent3"/>
                </a:solidFill>
              </a:rPr>
              <a:t> : Contains user’s friends as form of list. If user does not have any friend, then list returns []</a:t>
            </a:r>
          </a:p>
          <a:p>
            <a:endParaRPr lang="en-US" altLang="ko-KR" sz="1400" dirty="0">
              <a:solidFill>
                <a:schemeClr val="accent3"/>
              </a:solidFill>
            </a:endParaRPr>
          </a:p>
          <a:p>
            <a:r>
              <a:rPr lang="en-US" altLang="ko-KR" sz="1400" dirty="0" err="1">
                <a:solidFill>
                  <a:schemeClr val="accent3"/>
                </a:solidFill>
              </a:rPr>
              <a:t>User_Owned_Games</a:t>
            </a:r>
            <a:r>
              <a:rPr lang="en-US" altLang="ko-KR" sz="1400" dirty="0">
                <a:solidFill>
                  <a:schemeClr val="accent3"/>
                </a:solidFill>
              </a:rPr>
              <a:t> : Contains user’s owned games number, and that list as form of list.</a:t>
            </a:r>
          </a:p>
          <a:p>
            <a:endParaRPr lang="en-US" altLang="ko-KR" sz="1400" dirty="0">
              <a:solidFill>
                <a:schemeClr val="accent3"/>
              </a:solidFill>
            </a:endParaRPr>
          </a:p>
          <a:p>
            <a:r>
              <a:rPr lang="en-US" altLang="ko-KR" sz="1400" dirty="0" err="1">
                <a:solidFill>
                  <a:schemeClr val="accent3"/>
                </a:solidFill>
              </a:rPr>
              <a:t>User_Recently_Played_Games</a:t>
            </a:r>
            <a:r>
              <a:rPr lang="en-US" altLang="ko-KR" sz="1400" dirty="0">
                <a:solidFill>
                  <a:schemeClr val="accent3"/>
                </a:solidFill>
              </a:rPr>
              <a:t> : Contains user’s recently played game data(minute). This contains user id, game id as </a:t>
            </a:r>
            <a:r>
              <a:rPr lang="en-US" altLang="ko-KR" sz="1400" dirty="0" err="1">
                <a:solidFill>
                  <a:schemeClr val="accent3"/>
                </a:solidFill>
              </a:rPr>
              <a:t>app_id</a:t>
            </a:r>
            <a:r>
              <a:rPr lang="en-US" altLang="ko-KR" sz="1400" dirty="0">
                <a:solidFill>
                  <a:schemeClr val="accent3"/>
                </a:solidFill>
              </a:rPr>
              <a:t>, and time. If user played multiple games in 2 weeks. This will return  the list.</a:t>
            </a:r>
          </a:p>
        </p:txBody>
      </p:sp>
    </p:spTree>
    <p:extLst>
      <p:ext uri="{BB962C8B-B14F-4D97-AF65-F5344CB8AC3E}">
        <p14:creationId xmlns:p14="http://schemas.microsoft.com/office/powerpoint/2010/main" val="3068576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Learning Model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60745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B901459-C227-4A03-AAB1-55DFAAA696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Learning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806DA3-3D3C-43CD-9640-147B5DDCE3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Using Spark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C3B1CC-F38B-48C1-80ED-EB1D8DA0E632}"/>
              </a:ext>
            </a:extLst>
          </p:cNvPr>
          <p:cNvSpPr txBox="1"/>
          <p:nvPr/>
        </p:nvSpPr>
        <p:spPr>
          <a:xfrm>
            <a:off x="1771637" y="3795886"/>
            <a:ext cx="68407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3"/>
                </a:solidFill>
              </a:rPr>
              <a:t>We are using apache’s </a:t>
            </a:r>
            <a:r>
              <a:rPr lang="en-US" altLang="ko-KR" sz="1400" dirty="0" err="1">
                <a:solidFill>
                  <a:schemeClr val="accent3"/>
                </a:solidFill>
              </a:rPr>
              <a:t>pyspark</a:t>
            </a:r>
            <a:r>
              <a:rPr lang="en-US" altLang="ko-KR" sz="1400" dirty="0">
                <a:solidFill>
                  <a:schemeClr val="accent3"/>
                </a:solidFill>
              </a:rPr>
              <a:t> to implement our recommender system.</a:t>
            </a:r>
          </a:p>
          <a:p>
            <a:endParaRPr lang="en-US" altLang="ko-KR" sz="1400" dirty="0">
              <a:solidFill>
                <a:schemeClr val="accent3"/>
              </a:solidFill>
            </a:endParaRPr>
          </a:p>
          <a:p>
            <a:r>
              <a:rPr lang="en-US" altLang="ko-KR" sz="1400" dirty="0">
                <a:solidFill>
                  <a:schemeClr val="accent3"/>
                </a:solidFill>
              </a:rPr>
              <a:t>Which helps us interface with Resilient Distributed Datasets .</a:t>
            </a:r>
          </a:p>
          <a:p>
            <a:endParaRPr lang="en-US" altLang="ko-KR" sz="1400" dirty="0">
              <a:solidFill>
                <a:schemeClr val="accent3"/>
              </a:solidFill>
            </a:endParaRPr>
          </a:p>
        </p:txBody>
      </p:sp>
      <p:pic>
        <p:nvPicPr>
          <p:cNvPr id="1026" name="Picture 2" descr="PySpark Programming | What is PySpark? | Introduction To PySpark | Edureka">
            <a:extLst>
              <a:ext uri="{FF2B5EF4-FFF2-40B4-BE49-F238E27FC236}">
                <a16:creationId xmlns:a16="http://schemas.microsoft.com/office/drawing/2014/main" id="{2529C810-463F-4663-9DAC-0C13CA6EC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326328"/>
            <a:ext cx="5190438" cy="1813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4822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B901459-C227-4A03-AAB1-55DFAAA696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Learning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806DA3-3D3C-43CD-9640-147B5DDCE3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Collaborative Filtering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C3B1CC-F38B-48C1-80ED-EB1D8DA0E632}"/>
              </a:ext>
            </a:extLst>
          </p:cNvPr>
          <p:cNvSpPr txBox="1"/>
          <p:nvPr/>
        </p:nvSpPr>
        <p:spPr>
          <a:xfrm>
            <a:off x="1755467" y="3160304"/>
            <a:ext cx="68407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3"/>
                </a:solidFill>
              </a:rPr>
              <a:t>Our basic think was there’s user A who has played one game called Z, then the Man B who play that game called Z played another game called Y, then system recommends game Y to user A.</a:t>
            </a:r>
          </a:p>
          <a:p>
            <a:endParaRPr lang="en-US" altLang="ko-KR" sz="1400" dirty="0">
              <a:solidFill>
                <a:schemeClr val="accent3"/>
              </a:solidFill>
            </a:endParaRPr>
          </a:p>
          <a:p>
            <a:r>
              <a:rPr lang="en-US" altLang="ko-KR" sz="1400" dirty="0">
                <a:solidFill>
                  <a:schemeClr val="accent3"/>
                </a:solidFill>
              </a:rPr>
              <a:t>And user C who played game Z, plays More time in game X than user B played in game Z, then game X gets more weight to calculate matrix.</a:t>
            </a:r>
          </a:p>
          <a:p>
            <a:endParaRPr lang="en-US" altLang="ko-KR" sz="1400" dirty="0">
              <a:solidFill>
                <a:schemeClr val="accent3"/>
              </a:solidFill>
            </a:endParaRPr>
          </a:p>
          <a:p>
            <a:r>
              <a:rPr lang="en-US" altLang="ko-KR" sz="1400" dirty="0">
                <a:solidFill>
                  <a:schemeClr val="accent3"/>
                </a:solidFill>
              </a:rPr>
              <a:t>And implement this principle with Collaborative Filtering.</a:t>
            </a:r>
          </a:p>
          <a:p>
            <a:endParaRPr lang="en-US" altLang="ko-KR" sz="1400" dirty="0">
              <a:solidFill>
                <a:schemeClr val="accent3"/>
              </a:solidFill>
            </a:endParaRPr>
          </a:p>
        </p:txBody>
      </p:sp>
      <p:pic>
        <p:nvPicPr>
          <p:cNvPr id="2050" name="Picture 2" descr="Collaborative Filtering · Recommendation.jl">
            <a:extLst>
              <a:ext uri="{FF2B5EF4-FFF2-40B4-BE49-F238E27FC236}">
                <a16:creationId xmlns:a16="http://schemas.microsoft.com/office/drawing/2014/main" id="{5033E535-98BB-45DD-A80F-8CED193BF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620" y="1018776"/>
            <a:ext cx="4892912" cy="2097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8146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B901459-C227-4A03-AAB1-55DFAAA696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Learning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806DA3-3D3C-43CD-9640-147B5DDCE3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Collaborative Filtering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C3B1CC-F38B-48C1-80ED-EB1D8DA0E632}"/>
              </a:ext>
            </a:extLst>
          </p:cNvPr>
          <p:cNvSpPr txBox="1"/>
          <p:nvPr/>
        </p:nvSpPr>
        <p:spPr>
          <a:xfrm>
            <a:off x="1907704" y="1707654"/>
            <a:ext cx="68407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3"/>
                </a:solidFill>
              </a:rPr>
              <a:t>In Collaboration Filtering techniques, we need to fill in the missing components of user-item associated matrix.</a:t>
            </a:r>
          </a:p>
          <a:p>
            <a:endParaRPr lang="en-US" altLang="ko-KR" sz="1400" dirty="0">
              <a:solidFill>
                <a:schemeClr val="accent3"/>
              </a:solidFill>
            </a:endParaRPr>
          </a:p>
          <a:p>
            <a:r>
              <a:rPr lang="en-US" altLang="ko-KR" sz="1400" dirty="0">
                <a:solidFill>
                  <a:schemeClr val="accent3"/>
                </a:solidFill>
              </a:rPr>
              <a:t>For that, Spark supports Alternating Least Squares algorithms(</a:t>
            </a:r>
            <a:r>
              <a:rPr lang="en-US" altLang="ko-KR" sz="1400" dirty="0" err="1">
                <a:solidFill>
                  <a:schemeClr val="accent3"/>
                </a:solidFill>
              </a:rPr>
              <a:t>a.k.a</a:t>
            </a:r>
            <a:r>
              <a:rPr lang="en-US" altLang="ko-KR" sz="1400" dirty="0">
                <a:solidFill>
                  <a:schemeClr val="accent3"/>
                </a:solidFill>
              </a:rPr>
              <a:t> ALS) to predict those missing entries.</a:t>
            </a:r>
          </a:p>
          <a:p>
            <a:endParaRPr lang="en-US" altLang="ko-KR" sz="1400" dirty="0">
              <a:solidFill>
                <a:schemeClr val="accent3"/>
              </a:solidFill>
            </a:endParaRPr>
          </a:p>
          <a:p>
            <a:r>
              <a:rPr lang="en-US" altLang="ko-KR" sz="1400" dirty="0">
                <a:solidFill>
                  <a:schemeClr val="accent3"/>
                </a:solidFill>
              </a:rPr>
              <a:t>Here’s some references about Spark’s collaborative filtering document :</a:t>
            </a:r>
          </a:p>
          <a:p>
            <a:r>
              <a:rPr lang="en-US" altLang="ko-KR" sz="1400" dirty="0">
                <a:solidFill>
                  <a:schemeClr val="accent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https://spark.apache.org/docs/2.2.0/mllib-collaborative-filtering.html#collaborative-filtering</a:t>
            </a:r>
            <a:endParaRPr lang="en-US" altLang="ko-KR" sz="1400" dirty="0">
              <a:solidFill>
                <a:schemeClr val="accent3"/>
              </a:solidFill>
            </a:endParaRPr>
          </a:p>
          <a:p>
            <a:endParaRPr lang="en-US" altLang="ko-KR" sz="1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054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B901459-C227-4A03-AAB1-55DFAAA696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Learning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806DA3-3D3C-43CD-9640-147B5DDCE3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Cold Start Problem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C3B1CC-F38B-48C1-80ED-EB1D8DA0E632}"/>
              </a:ext>
            </a:extLst>
          </p:cNvPr>
          <p:cNvSpPr txBox="1"/>
          <p:nvPr/>
        </p:nvSpPr>
        <p:spPr>
          <a:xfrm>
            <a:off x="1907704" y="3400616"/>
            <a:ext cx="684076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3"/>
                </a:solidFill>
              </a:rPr>
              <a:t>Also, this model doesn’t return the list of recommendation when the player did not played any game.</a:t>
            </a:r>
          </a:p>
          <a:p>
            <a:endParaRPr lang="en-US" altLang="ko-KR" sz="1400" dirty="0">
              <a:solidFill>
                <a:schemeClr val="accent3"/>
              </a:solidFill>
            </a:endParaRPr>
          </a:p>
          <a:p>
            <a:r>
              <a:rPr lang="en-US" altLang="ko-KR" sz="1400" dirty="0">
                <a:solidFill>
                  <a:schemeClr val="accent3"/>
                </a:solidFill>
              </a:rPr>
              <a:t>This is Cold Start Problem.</a:t>
            </a:r>
          </a:p>
          <a:p>
            <a:endParaRPr lang="en-US" altLang="ko-KR" sz="1400" dirty="0">
              <a:solidFill>
                <a:schemeClr val="accent3"/>
              </a:solidFill>
            </a:endParaRPr>
          </a:p>
          <a:p>
            <a:r>
              <a:rPr lang="en-US" altLang="ko-KR" sz="1400" dirty="0">
                <a:solidFill>
                  <a:schemeClr val="accent3"/>
                </a:solidFill>
              </a:rPr>
              <a:t>To solve this problem, We need to find the game’s that globally popular games. </a:t>
            </a:r>
          </a:p>
          <a:p>
            <a:endParaRPr lang="en-US" altLang="ko-KR" sz="1400" dirty="0">
              <a:solidFill>
                <a:schemeClr val="accent3"/>
              </a:solidFill>
            </a:endParaRPr>
          </a:p>
        </p:txBody>
      </p:sp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D3A7724E-9667-4F9D-9364-575983E9A9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1275606"/>
            <a:ext cx="2591162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419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B901459-C227-4A03-AAB1-55DFAAA696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Learning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806DA3-3D3C-43CD-9640-147B5DDCE3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 Way Recommendation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C3B1CC-F38B-48C1-80ED-EB1D8DA0E632}"/>
              </a:ext>
            </a:extLst>
          </p:cNvPr>
          <p:cNvSpPr txBox="1"/>
          <p:nvPr/>
        </p:nvSpPr>
        <p:spPr>
          <a:xfrm>
            <a:off x="1907704" y="3204140"/>
            <a:ext cx="68407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3"/>
                </a:solidFill>
              </a:rPr>
              <a:t>And also, steam’s </a:t>
            </a:r>
            <a:r>
              <a:rPr lang="en-US" altLang="ko-KR" sz="1400" dirty="0" err="1">
                <a:solidFill>
                  <a:schemeClr val="accent3"/>
                </a:solidFill>
              </a:rPr>
              <a:t>api</a:t>
            </a:r>
            <a:r>
              <a:rPr lang="en-US" altLang="ko-KR" sz="1400" dirty="0">
                <a:solidFill>
                  <a:schemeClr val="accent3"/>
                </a:solidFill>
              </a:rPr>
              <a:t> offers some information about game play time in recent 2 weeks.</a:t>
            </a:r>
          </a:p>
          <a:p>
            <a:r>
              <a:rPr lang="en-US" altLang="ko-KR" sz="1400" dirty="0">
                <a:solidFill>
                  <a:schemeClr val="accent3"/>
                </a:solidFill>
              </a:rPr>
              <a:t>Life-time played time is also important because this prefers that user’s love on that game.</a:t>
            </a:r>
          </a:p>
          <a:p>
            <a:r>
              <a:rPr lang="en-US" altLang="ko-KR" sz="1400" dirty="0">
                <a:solidFill>
                  <a:schemeClr val="accent3"/>
                </a:solidFill>
              </a:rPr>
              <a:t>But recent-2week information is also important that this user recently interested in this recent-played game.</a:t>
            </a:r>
          </a:p>
          <a:p>
            <a:endParaRPr lang="en-US" altLang="ko-KR" sz="1400" dirty="0">
              <a:solidFill>
                <a:schemeClr val="accent3"/>
              </a:solidFill>
            </a:endParaRPr>
          </a:p>
          <a:p>
            <a:r>
              <a:rPr lang="en-US" altLang="ko-KR" sz="1400" dirty="0">
                <a:solidFill>
                  <a:schemeClr val="accent3"/>
                </a:solidFill>
              </a:rPr>
              <a:t>So, Our system offers 2-way recommendation about game.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93B55258-94B8-4DB7-A321-B475E0FA5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412" y="1131590"/>
            <a:ext cx="2010600" cy="1928534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76E598BA-32A5-4353-814A-16721A70E0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125406"/>
            <a:ext cx="2018044" cy="192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382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123057" y="2499742"/>
            <a:ext cx="5004048" cy="576064"/>
          </a:xfrm>
        </p:spPr>
        <p:txBody>
          <a:bodyPr/>
          <a:lstStyle/>
          <a:p>
            <a:r>
              <a:rPr lang="en-US" altLang="ko-KR" dirty="0"/>
              <a:t>Recommendation</a:t>
            </a:r>
          </a:p>
          <a:p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139952" y="3363838"/>
            <a:ext cx="5004048" cy="288032"/>
          </a:xfrm>
        </p:spPr>
        <p:txBody>
          <a:bodyPr/>
          <a:lstStyle/>
          <a:p>
            <a:pPr lvl="0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73614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B901459-C227-4A03-AAB1-55DFAAA696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Recommendation Result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806DA3-3D3C-43CD-9640-147B5DDCE3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Result Example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C3B1CC-F38B-48C1-80ED-EB1D8DA0E632}"/>
              </a:ext>
            </a:extLst>
          </p:cNvPr>
          <p:cNvSpPr txBox="1"/>
          <p:nvPr/>
        </p:nvSpPr>
        <p:spPr>
          <a:xfrm>
            <a:off x="1907704" y="3419584"/>
            <a:ext cx="684076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3"/>
                </a:solidFill>
              </a:rPr>
              <a:t>Our system offers simple format of recommendation set.</a:t>
            </a:r>
          </a:p>
          <a:p>
            <a:r>
              <a:rPr lang="en-US" altLang="ko-KR" sz="1400" dirty="0">
                <a:solidFill>
                  <a:schemeClr val="accent3"/>
                </a:solidFill>
              </a:rPr>
              <a:t>Result set contains all user’s recommendation and if you have </a:t>
            </a:r>
            <a:r>
              <a:rPr lang="en-US" altLang="ko-KR" sz="1400" dirty="0" err="1">
                <a:solidFill>
                  <a:schemeClr val="accent3"/>
                </a:solidFill>
              </a:rPr>
              <a:t>rdd</a:t>
            </a:r>
            <a:r>
              <a:rPr lang="en-US" altLang="ko-KR" sz="1400" dirty="0">
                <a:solidFill>
                  <a:schemeClr val="accent3"/>
                </a:solidFill>
              </a:rPr>
              <a:t> about </a:t>
            </a:r>
            <a:r>
              <a:rPr lang="en-US" altLang="ko-KR" sz="1400" dirty="0" err="1">
                <a:solidFill>
                  <a:schemeClr val="accent3"/>
                </a:solidFill>
              </a:rPr>
              <a:t>game_id</a:t>
            </a:r>
            <a:r>
              <a:rPr lang="en-US" altLang="ko-KR" sz="1400" dirty="0">
                <a:solidFill>
                  <a:schemeClr val="accent3"/>
                </a:solidFill>
              </a:rPr>
              <a:t> or </a:t>
            </a:r>
            <a:r>
              <a:rPr lang="en-US" altLang="ko-KR" sz="1400" dirty="0" err="1">
                <a:solidFill>
                  <a:schemeClr val="accent3"/>
                </a:solidFill>
              </a:rPr>
              <a:t>user_idx</a:t>
            </a:r>
            <a:r>
              <a:rPr lang="en-US" altLang="ko-KR" sz="1400" dirty="0">
                <a:solidFill>
                  <a:schemeClr val="accent3"/>
                </a:solidFill>
              </a:rPr>
              <a:t> you can easily find the recommendations.</a:t>
            </a:r>
          </a:p>
          <a:p>
            <a:endParaRPr lang="en-US" altLang="ko-KR" sz="1400" dirty="0">
              <a:solidFill>
                <a:schemeClr val="accent3"/>
              </a:solidFill>
            </a:endParaRPr>
          </a:p>
          <a:p>
            <a:r>
              <a:rPr lang="en-US" altLang="ko-KR" sz="1400" dirty="0">
                <a:solidFill>
                  <a:schemeClr val="accent3"/>
                </a:solidFill>
              </a:rPr>
              <a:t>This is filed into JSON</a:t>
            </a:r>
          </a:p>
          <a:p>
            <a:r>
              <a:rPr lang="en-US" altLang="ko-KR" sz="1400" dirty="0">
                <a:solidFill>
                  <a:schemeClr val="accent3"/>
                </a:solidFill>
              </a:rPr>
              <a:t>You can find it in our </a:t>
            </a:r>
            <a:r>
              <a:rPr lang="en-US" altLang="ko-KR" sz="1400" dirty="0" err="1">
                <a:solidFill>
                  <a:schemeClr val="accent3"/>
                </a:solidFill>
              </a:rPr>
              <a:t>github</a:t>
            </a:r>
            <a:r>
              <a:rPr lang="en-US" altLang="ko-KR" sz="1400" dirty="0">
                <a:solidFill>
                  <a:schemeClr val="accent3"/>
                </a:solidFill>
              </a:rPr>
              <a:t> : </a:t>
            </a:r>
          </a:p>
          <a:p>
            <a:r>
              <a:rPr lang="en-US" altLang="ko-KR" sz="1400" dirty="0">
                <a:solidFill>
                  <a:schemeClr val="accent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https://github.com/yusa-imit/cse20_bigdata_recommender/tree/main/results</a:t>
            </a:r>
            <a:endParaRPr lang="en-US" altLang="ko-KR" sz="1400" dirty="0">
              <a:solidFill>
                <a:schemeClr val="accent3"/>
              </a:solidFill>
            </a:endParaRPr>
          </a:p>
        </p:txBody>
      </p:sp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E1D0FBEC-FC82-4C2B-94AE-1122B82002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1103284"/>
            <a:ext cx="1609950" cy="2105319"/>
          </a:xfrm>
          <a:prstGeom prst="rect">
            <a:avLst/>
          </a:prstGeom>
        </p:spPr>
      </p:pic>
      <p:pic>
        <p:nvPicPr>
          <p:cNvPr id="10" name="그림 9" descr="테이블이(가) 표시된 사진&#10;&#10;자동 생성된 설명">
            <a:extLst>
              <a:ext uri="{FF2B5EF4-FFF2-40B4-BE49-F238E27FC236}">
                <a16:creationId xmlns:a16="http://schemas.microsoft.com/office/drawing/2014/main" id="{448C8552-2A08-4064-99E4-27BD2E1503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844" y="1066948"/>
            <a:ext cx="1600423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859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B901459-C227-4A03-AAB1-55DFAAA696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Recommendation Result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806DA3-3D3C-43CD-9640-147B5DDCE3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Result Example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C3B1CC-F38B-48C1-80ED-EB1D8DA0E632}"/>
              </a:ext>
            </a:extLst>
          </p:cNvPr>
          <p:cNvSpPr txBox="1"/>
          <p:nvPr/>
        </p:nvSpPr>
        <p:spPr>
          <a:xfrm>
            <a:off x="1907704" y="3707220"/>
            <a:ext cx="684076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3"/>
                </a:solidFill>
              </a:rPr>
              <a:t>Our system also offers complicate version of result sets.</a:t>
            </a:r>
          </a:p>
          <a:p>
            <a:r>
              <a:rPr lang="en-US" altLang="ko-KR" sz="1400" dirty="0">
                <a:solidFill>
                  <a:schemeClr val="accent3"/>
                </a:solidFill>
              </a:rPr>
              <a:t>Which have pretty much information of both users and games.</a:t>
            </a:r>
          </a:p>
          <a:p>
            <a:endParaRPr lang="en-US" altLang="ko-KR" sz="1400" dirty="0">
              <a:solidFill>
                <a:schemeClr val="accent3"/>
              </a:solidFill>
            </a:endParaRPr>
          </a:p>
          <a:p>
            <a:r>
              <a:rPr lang="en-US" altLang="ko-KR" sz="1400" dirty="0">
                <a:solidFill>
                  <a:schemeClr val="accent3"/>
                </a:solidFill>
              </a:rPr>
              <a:t>This also filed into JSON but it is shred into 100~ish files.</a:t>
            </a:r>
          </a:p>
          <a:p>
            <a:r>
              <a:rPr lang="en-US" altLang="ko-KR" sz="1400" dirty="0">
                <a:solidFill>
                  <a:schemeClr val="accent3"/>
                </a:solidFill>
              </a:rPr>
              <a:t>You can find it in our </a:t>
            </a:r>
            <a:r>
              <a:rPr lang="en-US" altLang="ko-KR" sz="1400" dirty="0" err="1">
                <a:solidFill>
                  <a:schemeClr val="accent3"/>
                </a:solidFill>
              </a:rPr>
              <a:t>github</a:t>
            </a:r>
            <a:r>
              <a:rPr lang="en-US" altLang="ko-KR" sz="1400" dirty="0">
                <a:solidFill>
                  <a:schemeClr val="accent3"/>
                </a:solidFill>
              </a:rPr>
              <a:t> : </a:t>
            </a:r>
          </a:p>
          <a:p>
            <a:r>
              <a:rPr lang="en-US" altLang="ko-KR" sz="1400" dirty="0">
                <a:solidFill>
                  <a:schemeClr val="accent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https://github.com/yusa-imit/cse20_bigdata_recommender/tree/main/results</a:t>
            </a:r>
            <a:endParaRPr lang="en-US" altLang="ko-KR" sz="1400" dirty="0">
              <a:solidFill>
                <a:schemeClr val="accent3"/>
              </a:solidFill>
            </a:endParaRPr>
          </a:p>
          <a:p>
            <a:endParaRPr lang="en-US" altLang="ko-KR" sz="1400" dirty="0">
              <a:solidFill>
                <a:schemeClr val="accent3"/>
              </a:solidFill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D14DAAC8-DF40-41CB-B300-CE3D5A7BF3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852" y="744761"/>
            <a:ext cx="3953864" cy="1247117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5F8EF228-81D0-4732-A0E2-F8EF8F6B41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852" y="1991878"/>
            <a:ext cx="3960440" cy="124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071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395536" y="536274"/>
            <a:ext cx="1944216" cy="117138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chemeClr val="bg1"/>
                </a:solidFill>
                <a:cs typeface="Arial" pitchFamily="34" charset="0"/>
              </a:rPr>
              <a:t>INDEX</a:t>
            </a:r>
          </a:p>
        </p:txBody>
      </p:sp>
      <p:sp>
        <p:nvSpPr>
          <p:cNvPr id="2" name="Rectangle 1"/>
          <p:cNvSpPr/>
          <p:nvPr/>
        </p:nvSpPr>
        <p:spPr>
          <a:xfrm>
            <a:off x="7236296" y="0"/>
            <a:ext cx="1907704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ight Arrow 3"/>
          <p:cNvSpPr/>
          <p:nvPr/>
        </p:nvSpPr>
        <p:spPr>
          <a:xfrm rot="20539464">
            <a:off x="7124472" y="872359"/>
            <a:ext cx="1334134" cy="1058306"/>
          </a:xfrm>
          <a:custGeom>
            <a:avLst/>
            <a:gdLst/>
            <a:ahLst/>
            <a:cxnLst/>
            <a:rect l="l" t="t" r="r" b="b"/>
            <a:pathLst>
              <a:path w="1334134" h="1058306">
                <a:moveTo>
                  <a:pt x="804981" y="0"/>
                </a:moveTo>
                <a:lnTo>
                  <a:pt x="1334134" y="529153"/>
                </a:lnTo>
                <a:lnTo>
                  <a:pt x="804981" y="1058306"/>
                </a:lnTo>
                <a:lnTo>
                  <a:pt x="804981" y="793730"/>
                </a:lnTo>
                <a:lnTo>
                  <a:pt x="0" y="793730"/>
                </a:lnTo>
                <a:lnTo>
                  <a:pt x="168626" y="264577"/>
                </a:lnTo>
                <a:lnTo>
                  <a:pt x="804981" y="2645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ight Arrow 4"/>
          <p:cNvSpPr/>
          <p:nvPr/>
        </p:nvSpPr>
        <p:spPr>
          <a:xfrm rot="20539464">
            <a:off x="7124472" y="1976473"/>
            <a:ext cx="1334134" cy="1058306"/>
          </a:xfrm>
          <a:custGeom>
            <a:avLst/>
            <a:gdLst/>
            <a:ahLst/>
            <a:cxnLst/>
            <a:rect l="l" t="t" r="r" b="b"/>
            <a:pathLst>
              <a:path w="1334134" h="1058306">
                <a:moveTo>
                  <a:pt x="804981" y="0"/>
                </a:moveTo>
                <a:lnTo>
                  <a:pt x="1334134" y="529153"/>
                </a:lnTo>
                <a:lnTo>
                  <a:pt x="804981" y="1058306"/>
                </a:lnTo>
                <a:lnTo>
                  <a:pt x="804981" y="793730"/>
                </a:lnTo>
                <a:lnTo>
                  <a:pt x="0" y="793730"/>
                </a:lnTo>
                <a:lnTo>
                  <a:pt x="168626" y="264577"/>
                </a:lnTo>
                <a:lnTo>
                  <a:pt x="804981" y="2645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ight Arrow 5"/>
          <p:cNvSpPr/>
          <p:nvPr/>
        </p:nvSpPr>
        <p:spPr>
          <a:xfrm rot="20539464">
            <a:off x="7124472" y="3080587"/>
            <a:ext cx="1334134" cy="1058306"/>
          </a:xfrm>
          <a:custGeom>
            <a:avLst/>
            <a:gdLst/>
            <a:ahLst/>
            <a:cxnLst/>
            <a:rect l="l" t="t" r="r" b="b"/>
            <a:pathLst>
              <a:path w="1334134" h="1058306">
                <a:moveTo>
                  <a:pt x="804981" y="0"/>
                </a:moveTo>
                <a:lnTo>
                  <a:pt x="1334134" y="529153"/>
                </a:lnTo>
                <a:lnTo>
                  <a:pt x="804981" y="1058306"/>
                </a:lnTo>
                <a:lnTo>
                  <a:pt x="804981" y="793730"/>
                </a:lnTo>
                <a:lnTo>
                  <a:pt x="0" y="793730"/>
                </a:lnTo>
                <a:lnTo>
                  <a:pt x="168626" y="264577"/>
                </a:lnTo>
                <a:lnTo>
                  <a:pt x="804981" y="2645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ight Arrow 6"/>
          <p:cNvSpPr/>
          <p:nvPr/>
        </p:nvSpPr>
        <p:spPr>
          <a:xfrm rot="1060536" flipH="1">
            <a:off x="5964349" y="1424416"/>
            <a:ext cx="1383499" cy="1058306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ight Arrow 7"/>
          <p:cNvSpPr/>
          <p:nvPr/>
        </p:nvSpPr>
        <p:spPr>
          <a:xfrm rot="1060536" flipH="1">
            <a:off x="5964349" y="2528530"/>
            <a:ext cx="1383499" cy="1058306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ight Arrow 8"/>
          <p:cNvSpPr/>
          <p:nvPr/>
        </p:nvSpPr>
        <p:spPr>
          <a:xfrm rot="1060536" flipH="1">
            <a:off x="5964349" y="3632646"/>
            <a:ext cx="1383499" cy="1058306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ight Arrow 12"/>
          <p:cNvSpPr/>
          <p:nvPr/>
        </p:nvSpPr>
        <p:spPr>
          <a:xfrm rot="1060536" flipH="1">
            <a:off x="5964349" y="314404"/>
            <a:ext cx="1383499" cy="1058306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ight Arrow 5"/>
          <p:cNvSpPr/>
          <p:nvPr/>
        </p:nvSpPr>
        <p:spPr>
          <a:xfrm rot="20539464">
            <a:off x="7117193" y="4189468"/>
            <a:ext cx="1334134" cy="1058306"/>
          </a:xfrm>
          <a:custGeom>
            <a:avLst/>
            <a:gdLst/>
            <a:ahLst/>
            <a:cxnLst/>
            <a:rect l="l" t="t" r="r" b="b"/>
            <a:pathLst>
              <a:path w="1334134" h="1058306">
                <a:moveTo>
                  <a:pt x="804981" y="0"/>
                </a:moveTo>
                <a:lnTo>
                  <a:pt x="1334134" y="529153"/>
                </a:lnTo>
                <a:lnTo>
                  <a:pt x="804981" y="1058306"/>
                </a:lnTo>
                <a:lnTo>
                  <a:pt x="804981" y="793730"/>
                </a:lnTo>
                <a:lnTo>
                  <a:pt x="0" y="793730"/>
                </a:lnTo>
                <a:lnTo>
                  <a:pt x="168626" y="264577"/>
                </a:lnTo>
                <a:lnTo>
                  <a:pt x="804981" y="2645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ight Arrow 3"/>
          <p:cNvSpPr/>
          <p:nvPr/>
        </p:nvSpPr>
        <p:spPr>
          <a:xfrm rot="20539464">
            <a:off x="7157361" y="12575"/>
            <a:ext cx="1334133" cy="793729"/>
          </a:xfrm>
          <a:custGeom>
            <a:avLst/>
            <a:gdLst/>
            <a:ahLst/>
            <a:cxnLst/>
            <a:rect l="l" t="t" r="r" b="b"/>
            <a:pathLst>
              <a:path w="1334133" h="793729">
                <a:moveTo>
                  <a:pt x="788394" y="0"/>
                </a:moveTo>
                <a:lnTo>
                  <a:pt x="1201063" y="131506"/>
                </a:lnTo>
                <a:lnTo>
                  <a:pt x="1334133" y="264576"/>
                </a:lnTo>
                <a:lnTo>
                  <a:pt x="804981" y="793729"/>
                </a:lnTo>
                <a:lnTo>
                  <a:pt x="804981" y="529153"/>
                </a:lnTo>
                <a:lnTo>
                  <a:pt x="0" y="529153"/>
                </a:lnTo>
                <a:lnTo>
                  <a:pt x="16862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ight Arrow 16"/>
          <p:cNvSpPr/>
          <p:nvPr/>
        </p:nvSpPr>
        <p:spPr>
          <a:xfrm rot="1060536" flipH="1">
            <a:off x="6020816" y="4705082"/>
            <a:ext cx="1184167" cy="614682"/>
          </a:xfrm>
          <a:custGeom>
            <a:avLst/>
            <a:gdLst/>
            <a:ahLst/>
            <a:cxnLst/>
            <a:rect l="l" t="t" r="r" b="b"/>
            <a:pathLst>
              <a:path w="1184167" h="614682">
                <a:moveTo>
                  <a:pt x="655014" y="0"/>
                </a:moveTo>
                <a:lnTo>
                  <a:pt x="655014" y="264577"/>
                </a:lnTo>
                <a:lnTo>
                  <a:pt x="0" y="264577"/>
                </a:lnTo>
                <a:lnTo>
                  <a:pt x="1098638" y="614682"/>
                </a:lnTo>
                <a:lnTo>
                  <a:pt x="1184167" y="5291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137614" y="528443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37614" y="1646559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37614" y="2764675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37614" y="3882791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4" name="TextBox 10"/>
          <p:cNvSpPr txBox="1"/>
          <p:nvPr/>
        </p:nvSpPr>
        <p:spPr bwMode="auto">
          <a:xfrm>
            <a:off x="2595980" y="486098"/>
            <a:ext cx="3272009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DATA COLLECT</a:t>
            </a:r>
          </a:p>
        </p:txBody>
      </p:sp>
      <p:sp>
        <p:nvSpPr>
          <p:cNvPr id="27" name="TextBox 10"/>
          <p:cNvSpPr txBox="1"/>
          <p:nvPr/>
        </p:nvSpPr>
        <p:spPr bwMode="auto">
          <a:xfrm>
            <a:off x="2595980" y="1596852"/>
            <a:ext cx="3272009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Data Model</a:t>
            </a:r>
          </a:p>
        </p:txBody>
      </p:sp>
      <p:sp>
        <p:nvSpPr>
          <p:cNvPr id="30" name="TextBox 10"/>
          <p:cNvSpPr txBox="1"/>
          <p:nvPr/>
        </p:nvSpPr>
        <p:spPr bwMode="auto">
          <a:xfrm>
            <a:off x="2595980" y="2707606"/>
            <a:ext cx="3272009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Learning Model</a:t>
            </a:r>
          </a:p>
        </p:txBody>
      </p:sp>
      <p:sp>
        <p:nvSpPr>
          <p:cNvPr id="33" name="TextBox 10"/>
          <p:cNvSpPr txBox="1"/>
          <p:nvPr/>
        </p:nvSpPr>
        <p:spPr bwMode="auto">
          <a:xfrm>
            <a:off x="2595980" y="3818359"/>
            <a:ext cx="3272009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Recommendation Result</a:t>
            </a: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03105"/>
            <a:ext cx="9144000" cy="576063"/>
          </a:xfrm>
        </p:spPr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-148" y="3179169"/>
            <a:ext cx="9144000" cy="288032"/>
          </a:xfr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251603" y="1934410"/>
            <a:ext cx="649059" cy="649059"/>
            <a:chOff x="5696729" y="3628850"/>
            <a:chExt cx="1800000" cy="1800000"/>
          </a:xfrm>
          <a:solidFill>
            <a:schemeClr val="bg1"/>
          </a:solidFill>
        </p:grpSpPr>
        <p:sp>
          <p:nvSpPr>
            <p:cNvPr id="5" name="Rectangle 4"/>
            <p:cNvSpPr/>
            <p:nvPr/>
          </p:nvSpPr>
          <p:spPr>
            <a:xfrm rot="16200000">
              <a:off x="6488456" y="4421123"/>
              <a:ext cx="216000" cy="1799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Rectangle 5"/>
            <p:cNvSpPr/>
            <p:nvPr/>
          </p:nvSpPr>
          <p:spPr>
            <a:xfrm rot="16200000">
              <a:off x="6488456" y="2837123"/>
              <a:ext cx="216000" cy="1799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696730" y="3822037"/>
              <a:ext cx="216000" cy="14050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/>
          </p:nvSpPr>
          <p:spPr>
            <a:xfrm rot="16200000">
              <a:off x="6467032" y="4347606"/>
              <a:ext cx="216000" cy="8904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/>
          </p:nvSpPr>
          <p:spPr>
            <a:xfrm rot="16200000">
              <a:off x="6467032" y="3819606"/>
              <a:ext cx="216000" cy="8904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884320" y="4156849"/>
              <a:ext cx="216000" cy="1055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280729" y="3833303"/>
              <a:ext cx="216000" cy="14050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129788" y="3844850"/>
              <a:ext cx="216000" cy="1055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Data Collect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5EC77A5-AD67-4475-9C86-A106CECF52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Data Collect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7BFAB9-57DF-4D0B-96FE-B999649476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Which data we collect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599C39-EE04-40FD-9E65-4A57EC9EE146}"/>
              </a:ext>
            </a:extLst>
          </p:cNvPr>
          <p:cNvSpPr txBox="1"/>
          <p:nvPr/>
        </p:nvSpPr>
        <p:spPr>
          <a:xfrm>
            <a:off x="2267744" y="3867894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3"/>
                </a:solidFill>
              </a:rPr>
              <a:t>We are trying to make the Recommendation System that recommends steam’s game based on user’s information.</a:t>
            </a:r>
            <a:endParaRPr lang="ko-KR" altLang="en-US" dirty="0">
              <a:solidFill>
                <a:schemeClr val="accent3"/>
              </a:solidFill>
            </a:endParaRPr>
          </a:p>
        </p:txBody>
      </p:sp>
      <p:pic>
        <p:nvPicPr>
          <p:cNvPr id="1026" name="Picture 2" descr="Free Steam Game Available Now--But Only For A Short Time - GameSpot">
            <a:extLst>
              <a:ext uri="{FF2B5EF4-FFF2-40B4-BE49-F238E27FC236}">
                <a16:creationId xmlns:a16="http://schemas.microsoft.com/office/drawing/2014/main" id="{80871A95-0D9C-433B-ADFB-2112E8A6E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064956"/>
            <a:ext cx="4828028" cy="271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560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5EC77A5-AD67-4475-9C86-A106CECF52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Data Collect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7BFAB9-57DF-4D0B-96FE-B999649476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How to collect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599C39-EE04-40FD-9E65-4A57EC9EE146}"/>
              </a:ext>
            </a:extLst>
          </p:cNvPr>
          <p:cNvSpPr txBox="1"/>
          <p:nvPr/>
        </p:nvSpPr>
        <p:spPr>
          <a:xfrm>
            <a:off x="1763688" y="3075806"/>
            <a:ext cx="70567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3"/>
                </a:solidFill>
              </a:rPr>
              <a:t>Steam offers some API that developers can access to their data.</a:t>
            </a:r>
          </a:p>
          <a:p>
            <a:endParaRPr lang="en-US" altLang="ko-KR" dirty="0">
              <a:solidFill>
                <a:schemeClr val="accent3"/>
              </a:solidFill>
            </a:endParaRPr>
          </a:p>
          <a:p>
            <a:r>
              <a:rPr lang="en-US" altLang="ko-KR" dirty="0">
                <a:solidFill>
                  <a:schemeClr val="accent3"/>
                </a:solidFill>
              </a:rPr>
              <a:t>You can find the API reference from down below:</a:t>
            </a:r>
          </a:p>
          <a:p>
            <a:r>
              <a:rPr lang="en-US" altLang="ko-KR" dirty="0">
                <a:solidFill>
                  <a:schemeClr val="accent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https://steamcommunity.com/dev?l=koreana</a:t>
            </a:r>
            <a:endParaRPr lang="en-US" altLang="ko-KR" dirty="0">
              <a:solidFill>
                <a:schemeClr val="accent3"/>
              </a:solidFill>
            </a:endParaRPr>
          </a:p>
          <a:p>
            <a:r>
              <a:rPr lang="en-US" altLang="ko-KR" dirty="0">
                <a:solidFill>
                  <a:schemeClr val="accent3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https://partner.steamgames.com/doc/webapi_overview</a:t>
            </a:r>
            <a:endParaRPr lang="en-US" altLang="ko-KR" dirty="0">
              <a:solidFill>
                <a:schemeClr val="accent3"/>
              </a:solidFill>
            </a:endParaRPr>
          </a:p>
          <a:p>
            <a:r>
              <a:rPr lang="en-US" altLang="ko-KR" dirty="0">
                <a:solidFill>
                  <a:schemeClr val="accent3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https://developer.valvesoftware.com/wiki/Steam_Web_API</a:t>
            </a:r>
            <a:endParaRPr lang="ko-KR" altLang="en-US" dirty="0">
              <a:solidFill>
                <a:schemeClr val="accent3"/>
              </a:solidFill>
            </a:endParaRPr>
          </a:p>
        </p:txBody>
      </p:sp>
      <p:pic>
        <p:nvPicPr>
          <p:cNvPr id="6" name="그림 5" descr="텍스트, 실내, 모니터, 스크린샷이(가) 표시된 사진&#10;&#10;자동 생성된 설명">
            <a:extLst>
              <a:ext uri="{FF2B5EF4-FFF2-40B4-BE49-F238E27FC236}">
                <a16:creationId xmlns:a16="http://schemas.microsoft.com/office/drawing/2014/main" id="{B39B6745-94A2-4274-9E81-6ED58F9603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1347614"/>
            <a:ext cx="4443472" cy="158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004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5EC77A5-AD67-4475-9C86-A106CECF52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Data Collect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7BFAB9-57DF-4D0B-96FE-B999649476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How to collect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599C39-EE04-40FD-9E65-4A57EC9EE146}"/>
              </a:ext>
            </a:extLst>
          </p:cNvPr>
          <p:cNvSpPr txBox="1"/>
          <p:nvPr/>
        </p:nvSpPr>
        <p:spPr>
          <a:xfrm>
            <a:off x="1763688" y="2931790"/>
            <a:ext cx="70567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3"/>
                </a:solidFill>
              </a:rPr>
              <a:t>But Steam doesn’t offers some specific data like game’s details, user’s info etc.,</a:t>
            </a:r>
          </a:p>
          <a:p>
            <a:endParaRPr lang="en-US" altLang="ko-KR" dirty="0">
              <a:solidFill>
                <a:schemeClr val="accent3"/>
              </a:solidFill>
            </a:endParaRPr>
          </a:p>
          <a:p>
            <a:r>
              <a:rPr lang="en-US" altLang="ko-KR" dirty="0">
                <a:solidFill>
                  <a:schemeClr val="accent3"/>
                </a:solidFill>
              </a:rPr>
              <a:t>So, I did crawling the steam’s website to get those data by using python.</a:t>
            </a:r>
          </a:p>
          <a:p>
            <a:endParaRPr lang="en-US" altLang="ko-KR" dirty="0">
              <a:solidFill>
                <a:schemeClr val="accent3"/>
              </a:solidFill>
            </a:endParaRPr>
          </a:p>
          <a:p>
            <a:r>
              <a:rPr lang="en-US" altLang="ko-KR" dirty="0">
                <a:solidFill>
                  <a:schemeClr val="accent3"/>
                </a:solidFill>
              </a:rPr>
              <a:t>It took literally 3 days for crawling data.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E809E3E4-B6AC-4E72-8077-240ACAA31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575547"/>
            <a:ext cx="2286319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194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5EC77A5-AD67-4475-9C86-A106CECF52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Data Collect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7BFAB9-57DF-4D0B-96FE-B999649476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Data Access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599C39-EE04-40FD-9E65-4A57EC9EE146}"/>
              </a:ext>
            </a:extLst>
          </p:cNvPr>
          <p:cNvSpPr txBox="1"/>
          <p:nvPr/>
        </p:nvSpPr>
        <p:spPr>
          <a:xfrm>
            <a:off x="1763688" y="1564387"/>
            <a:ext cx="70567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3"/>
                </a:solidFill>
              </a:rPr>
              <a:t>You can get our dataset from here:</a:t>
            </a:r>
          </a:p>
          <a:p>
            <a:endParaRPr lang="en-US" altLang="ko-KR" dirty="0">
              <a:solidFill>
                <a:schemeClr val="accent3"/>
              </a:solidFill>
            </a:endParaRPr>
          </a:p>
          <a:p>
            <a:r>
              <a:rPr lang="en-US" altLang="ko-KR" dirty="0">
                <a:solidFill>
                  <a:schemeClr val="accent3"/>
                </a:solidFill>
              </a:rPr>
              <a:t>Download from </a:t>
            </a:r>
            <a:r>
              <a:rPr lang="en-US" altLang="ko-KR" dirty="0" err="1">
                <a:solidFill>
                  <a:schemeClr val="accent3"/>
                </a:solidFill>
              </a:rPr>
              <a:t>GoogleDrive</a:t>
            </a:r>
            <a:r>
              <a:rPr lang="en-US" altLang="ko-KR" dirty="0">
                <a:solidFill>
                  <a:schemeClr val="accent3"/>
                </a:solidFill>
              </a:rPr>
              <a:t> : </a:t>
            </a:r>
          </a:p>
          <a:p>
            <a:r>
              <a:rPr lang="en-US" altLang="ko-KR" dirty="0">
                <a:solidFill>
                  <a:schemeClr val="accent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https://drive.google.com/file/d/10vaEmYkahxF5Vs40OHkPLWZcnI1TFvvx/view?usp=sharing</a:t>
            </a:r>
            <a:endParaRPr lang="en-US" altLang="ko-KR" dirty="0">
              <a:solidFill>
                <a:schemeClr val="accent3"/>
              </a:solidFill>
            </a:endParaRPr>
          </a:p>
          <a:p>
            <a:endParaRPr lang="en-US" altLang="ko-KR" dirty="0">
              <a:solidFill>
                <a:schemeClr val="accent3"/>
              </a:solidFill>
            </a:endParaRPr>
          </a:p>
          <a:p>
            <a:r>
              <a:rPr lang="en-US" altLang="ko-KR" dirty="0">
                <a:solidFill>
                  <a:schemeClr val="accent3"/>
                </a:solidFill>
              </a:rPr>
              <a:t>Download from Personal server : </a:t>
            </a:r>
          </a:p>
          <a:p>
            <a:r>
              <a:rPr lang="en-US" altLang="ko-KR" dirty="0">
                <a:solidFill>
                  <a:schemeClr val="accent3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https://cloud.sutora.org/s/6MYXWdZ3MpZmw3f</a:t>
            </a:r>
            <a:endParaRPr lang="en-US" altLang="ko-KR" dirty="0">
              <a:solidFill>
                <a:schemeClr val="accent3"/>
              </a:solidFill>
            </a:endParaRPr>
          </a:p>
          <a:p>
            <a:endParaRPr lang="en-US" altLang="ko-KR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107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Data Model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72516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Data Model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Data Infographics</a:t>
            </a:r>
          </a:p>
        </p:txBody>
      </p:sp>
      <p:sp>
        <p:nvSpPr>
          <p:cNvPr id="4" name="Right Triangle 3"/>
          <p:cNvSpPr/>
          <p:nvPr/>
        </p:nvSpPr>
        <p:spPr>
          <a:xfrm rot="13500000">
            <a:off x="5994548" y="2301891"/>
            <a:ext cx="1476603" cy="1476603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Oval 4"/>
          <p:cNvSpPr/>
          <p:nvPr/>
        </p:nvSpPr>
        <p:spPr>
          <a:xfrm>
            <a:off x="3400725" y="1336067"/>
            <a:ext cx="720080" cy="7200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1816549" y="2006650"/>
            <a:ext cx="720080" cy="7200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Oval 7"/>
          <p:cNvSpPr/>
          <p:nvPr/>
        </p:nvSpPr>
        <p:spPr>
          <a:xfrm>
            <a:off x="2536629" y="2659412"/>
            <a:ext cx="720080" cy="7200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1108802" y="3347816"/>
            <a:ext cx="720080" cy="7200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3762224" y="4018400"/>
            <a:ext cx="720080" cy="7200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1" name="Elbow Connector 10"/>
          <p:cNvCxnSpPr>
            <a:endCxn id="5" idx="6"/>
          </p:cNvCxnSpPr>
          <p:nvPr/>
        </p:nvCxnSpPr>
        <p:spPr>
          <a:xfrm rot="10800000">
            <a:off x="4120805" y="1696108"/>
            <a:ext cx="2612044" cy="956481"/>
          </a:xfrm>
          <a:prstGeom prst="bentConnector3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endCxn id="7" idx="6"/>
          </p:cNvCxnSpPr>
          <p:nvPr/>
        </p:nvCxnSpPr>
        <p:spPr>
          <a:xfrm rot="10800000">
            <a:off x="2536630" y="2366691"/>
            <a:ext cx="4204171" cy="476729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5"/>
            <a:endCxn id="8" idx="6"/>
          </p:cNvCxnSpPr>
          <p:nvPr/>
        </p:nvCxnSpPr>
        <p:spPr>
          <a:xfrm flipH="1" flipV="1">
            <a:off x="3256709" y="3019452"/>
            <a:ext cx="3476141" cy="20740"/>
          </a:xfrm>
          <a:prstGeom prst="straightConnector1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endCxn id="9" idx="6"/>
          </p:cNvCxnSpPr>
          <p:nvPr/>
        </p:nvCxnSpPr>
        <p:spPr>
          <a:xfrm rot="10800000" flipV="1">
            <a:off x="1828882" y="3225082"/>
            <a:ext cx="4896016" cy="482774"/>
          </a:xfrm>
          <a:prstGeom prst="bentConnector3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endCxn id="10" idx="6"/>
          </p:cNvCxnSpPr>
          <p:nvPr/>
        </p:nvCxnSpPr>
        <p:spPr>
          <a:xfrm rot="10800000" flipV="1">
            <a:off x="4482304" y="3397312"/>
            <a:ext cx="2239404" cy="981127"/>
          </a:xfrm>
          <a:prstGeom prst="bentConnector3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653418" y="2906467"/>
            <a:ext cx="14436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accent3"/>
                </a:solidFill>
                <a:cs typeface="Arial" pitchFamily="34" charset="0"/>
              </a:rPr>
              <a:t>Recommender</a:t>
            </a:r>
            <a:endParaRPr lang="ko-KR" altLang="en-US" sz="11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42" name="Rectangle 30"/>
          <p:cNvSpPr/>
          <p:nvPr/>
        </p:nvSpPr>
        <p:spPr>
          <a:xfrm>
            <a:off x="2743025" y="2873265"/>
            <a:ext cx="307287" cy="306389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Pie 24"/>
          <p:cNvSpPr/>
          <p:nvPr/>
        </p:nvSpPr>
        <p:spPr>
          <a:xfrm>
            <a:off x="3933442" y="4205489"/>
            <a:ext cx="347828" cy="34590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139952" y="1347614"/>
            <a:ext cx="1565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Game’s Detail Data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549647" y="2056512"/>
            <a:ext cx="1437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User Summary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259740" y="2701179"/>
            <a:ext cx="1437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User’s Friend ID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838579" y="3715230"/>
            <a:ext cx="2040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User’s Recent Played Game Data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514107" y="4412891"/>
            <a:ext cx="1437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User’s Owned Game List Data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9" name="Group 110">
            <a:extLst>
              <a:ext uri="{FF2B5EF4-FFF2-40B4-BE49-F238E27FC236}">
                <a16:creationId xmlns:a16="http://schemas.microsoft.com/office/drawing/2014/main" id="{CB1829BF-3819-4C5E-9150-A4029002D0D2}"/>
              </a:ext>
            </a:extLst>
          </p:cNvPr>
          <p:cNvGrpSpPr/>
          <p:nvPr/>
        </p:nvGrpSpPr>
        <p:grpSpPr>
          <a:xfrm>
            <a:off x="1989857" y="2178284"/>
            <a:ext cx="341005" cy="376812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30" name="Freeform 111">
              <a:extLst>
                <a:ext uri="{FF2B5EF4-FFF2-40B4-BE49-F238E27FC236}">
                  <a16:creationId xmlns:a16="http://schemas.microsoft.com/office/drawing/2014/main" id="{163E6F26-60D3-4803-AB76-98393ADC2B4A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Oval 37">
              <a:extLst>
                <a:ext uri="{FF2B5EF4-FFF2-40B4-BE49-F238E27FC236}">
                  <a16:creationId xmlns:a16="http://schemas.microsoft.com/office/drawing/2014/main" id="{85F1DA17-8FC3-4E1E-B692-1E61BEA167E6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그래픽 11" descr="게임 컨트롤러">
            <a:extLst>
              <a:ext uri="{FF2B5EF4-FFF2-40B4-BE49-F238E27FC236}">
                <a16:creationId xmlns:a16="http://schemas.microsoft.com/office/drawing/2014/main" id="{4B89DFD3-9602-40E9-A448-640A2C7C8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1137" y="1381645"/>
            <a:ext cx="579256" cy="579256"/>
          </a:xfrm>
          <a:prstGeom prst="rect">
            <a:avLst/>
          </a:prstGeom>
        </p:spPr>
      </p:pic>
      <p:sp>
        <p:nvSpPr>
          <p:cNvPr id="34" name="Rounded Rectangle 20">
            <a:extLst>
              <a:ext uri="{FF2B5EF4-FFF2-40B4-BE49-F238E27FC236}">
                <a16:creationId xmlns:a16="http://schemas.microsoft.com/office/drawing/2014/main" id="{DAB9D4A5-682F-4AEE-98DD-C9FC246A8240}"/>
              </a:ext>
            </a:extLst>
          </p:cNvPr>
          <p:cNvSpPr>
            <a:spLocks noChangeAspect="1"/>
          </p:cNvSpPr>
          <p:nvPr/>
        </p:nvSpPr>
        <p:spPr>
          <a:xfrm rot="2160000">
            <a:off x="1324811" y="3522381"/>
            <a:ext cx="333647" cy="360000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65125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3E97C"/>
      </a:accent1>
      <a:accent2>
        <a:srgbClr val="2FC5FA"/>
      </a:accent2>
      <a:accent3>
        <a:srgbClr val="F2AC30"/>
      </a:accent3>
      <a:accent4>
        <a:srgbClr val="FE3FE4"/>
      </a:accent4>
      <a:accent5>
        <a:srgbClr val="FE4D3B"/>
      </a:accent5>
      <a:accent6>
        <a:srgbClr val="CBCBCB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8D4CD"/>
      </a:accent1>
      <a:accent2>
        <a:srgbClr val="16B7B8"/>
      </a:accent2>
      <a:accent3>
        <a:srgbClr val="179A9D"/>
      </a:accent3>
      <a:accent4>
        <a:srgbClr val="38D4CD"/>
      </a:accent4>
      <a:accent5>
        <a:srgbClr val="16B7B8"/>
      </a:accent5>
      <a:accent6>
        <a:srgbClr val="179A9D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6B7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8D4CD"/>
      </a:accent1>
      <a:accent2>
        <a:srgbClr val="16B7B8"/>
      </a:accent2>
      <a:accent3>
        <a:srgbClr val="179A9D"/>
      </a:accent3>
      <a:accent4>
        <a:srgbClr val="38D4CD"/>
      </a:accent4>
      <a:accent5>
        <a:srgbClr val="16B7B8"/>
      </a:accent5>
      <a:accent6>
        <a:srgbClr val="179A9D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2510</TotalTime>
  <Words>831</Words>
  <Application>Microsoft Office PowerPoint</Application>
  <PresentationFormat>화면 슬라이드 쇼(16:9)</PresentationFormat>
  <Paragraphs>122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맑은 고딕</vt:lpstr>
      <vt:lpstr>Arial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TC Kanade</cp:lastModifiedBy>
  <cp:revision>90</cp:revision>
  <dcterms:created xsi:type="dcterms:W3CDTF">2016-12-05T23:26:54Z</dcterms:created>
  <dcterms:modified xsi:type="dcterms:W3CDTF">2020-12-14T15:27:42Z</dcterms:modified>
</cp:coreProperties>
</file>