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19"/>
  </p:notesMasterIdLst>
  <p:sldIdLst>
    <p:sldId id="666" r:id="rId2"/>
    <p:sldId id="672" r:id="rId3"/>
    <p:sldId id="669" r:id="rId4"/>
    <p:sldId id="671" r:id="rId5"/>
    <p:sldId id="691" r:id="rId6"/>
    <p:sldId id="692" r:id="rId7"/>
    <p:sldId id="674" r:id="rId8"/>
    <p:sldId id="694" r:id="rId9"/>
    <p:sldId id="693" r:id="rId10"/>
    <p:sldId id="695" r:id="rId11"/>
    <p:sldId id="698" r:id="rId12"/>
    <p:sldId id="696" r:id="rId13"/>
    <p:sldId id="697" r:id="rId14"/>
    <p:sldId id="699" r:id="rId15"/>
    <p:sldId id="701" r:id="rId16"/>
    <p:sldId id="702" r:id="rId17"/>
    <p:sldId id="690" r:id="rId1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F7F7F"/>
    <a:srgbClr val="54AEC9"/>
    <a:srgbClr val="06919A"/>
    <a:srgbClr val="242C35"/>
    <a:srgbClr val="B8B8B8"/>
    <a:srgbClr val="566A86"/>
    <a:srgbClr val="525252"/>
    <a:srgbClr val="0E80C9"/>
    <a:srgbClr val="414E5E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95" autoAdjust="0"/>
    <p:restoredTop sz="95028" autoAdjust="0"/>
  </p:normalViewPr>
  <p:slideViewPr>
    <p:cSldViewPr snapToGrid="0" snapToObjects="1">
      <p:cViewPr varScale="1">
        <p:scale>
          <a:sx n="34" d="100"/>
          <a:sy n="34" d="100"/>
        </p:scale>
        <p:origin x="1158" y="96"/>
      </p:cViewPr>
      <p:guideLst>
        <p:guide orient="horz" pos="8112"/>
        <p:guide pos="14830"/>
        <p:guide pos="526"/>
        <p:guide orient="horz" pos="528"/>
        <p:guide pos="7678"/>
        <p:guide orient="horz" pos="43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34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3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1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87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5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5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1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96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5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43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0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43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0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94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6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9448798"/>
            <a:ext cx="24377650" cy="4267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9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24377650" cy="4267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8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188824" y="-1"/>
            <a:ext cx="12188825" cy="13716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7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-1"/>
            <a:ext cx="24377649" cy="13716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397288" y="3048032"/>
            <a:ext cx="4435953" cy="78627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449918" y="2734133"/>
            <a:ext cx="6424523" cy="8529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7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609084" y="4389410"/>
            <a:ext cx="7538899" cy="4741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6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6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2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7F2811-382B-C248-9727-832D0625E6B2}"/>
              </a:ext>
            </a:extLst>
          </p:cNvPr>
          <p:cNvSpPr/>
          <p:nvPr/>
        </p:nvSpPr>
        <p:spPr>
          <a:xfrm>
            <a:off x="2" y="0"/>
            <a:ext cx="24377649" cy="10576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0B3D3-56C1-D04E-A5E3-75B695A5ECF7}"/>
              </a:ext>
            </a:extLst>
          </p:cNvPr>
          <p:cNvSpPr txBox="1"/>
          <p:nvPr/>
        </p:nvSpPr>
        <p:spPr>
          <a:xfrm>
            <a:off x="5148397" y="5124224"/>
            <a:ext cx="140808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BASE TRANSCEIVER STATION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BBFFF4-300A-4C48-98A5-5CFB74E762C0}"/>
              </a:ext>
            </a:extLst>
          </p:cNvPr>
          <p:cNvSpPr txBox="1"/>
          <p:nvPr/>
        </p:nvSpPr>
        <p:spPr>
          <a:xfrm>
            <a:off x="8001574" y="8750884"/>
            <a:ext cx="8374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ANALISIS KUALITAS JARINGAN BERDASARKAN JARAK PENGGUNA</a:t>
            </a:r>
            <a:endParaRPr lang="en-US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3DCB51-9231-8940-8D90-D747B41BC6D4}"/>
              </a:ext>
            </a:extLst>
          </p:cNvPr>
          <p:cNvSpPr/>
          <p:nvPr/>
        </p:nvSpPr>
        <p:spPr>
          <a:xfrm>
            <a:off x="3" y="10576561"/>
            <a:ext cx="24377649" cy="487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EA3202-3266-5146-BFB4-E1CBC27ACECD}"/>
              </a:ext>
            </a:extLst>
          </p:cNvPr>
          <p:cNvSpPr/>
          <p:nvPr/>
        </p:nvSpPr>
        <p:spPr>
          <a:xfrm>
            <a:off x="3" y="11064241"/>
            <a:ext cx="24377649" cy="2651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accent1"/>
                </a:solidFill>
                <a:latin typeface="Lato Black" panose="020F0502020204030203"/>
              </a:rPr>
              <a:t>PENGANTAR TELEKOMUNIKASI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A827EE-8B83-417A-B143-969F83325A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722" y="396665"/>
            <a:ext cx="3886200" cy="433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8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7F2811-382B-C248-9727-832D0625E6B2}"/>
              </a:ext>
            </a:extLst>
          </p:cNvPr>
          <p:cNvSpPr/>
          <p:nvPr/>
        </p:nvSpPr>
        <p:spPr>
          <a:xfrm>
            <a:off x="2" y="2"/>
            <a:ext cx="24377649" cy="7481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C9637-F592-0C4B-B83F-F44FC494C458}"/>
              </a:ext>
            </a:extLst>
          </p:cNvPr>
          <p:cNvSpPr txBox="1"/>
          <p:nvPr/>
        </p:nvSpPr>
        <p:spPr>
          <a:xfrm>
            <a:off x="0" y="524461"/>
            <a:ext cx="24377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PERCOBAAN 2 TELKOMSEL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6D4A9-B2DB-444F-9EEE-536371DE7BAC}"/>
              </a:ext>
            </a:extLst>
          </p:cNvPr>
          <p:cNvSpPr/>
          <p:nvPr/>
        </p:nvSpPr>
        <p:spPr>
          <a:xfrm>
            <a:off x="0" y="2680140"/>
            <a:ext cx="24377650" cy="11035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B9A3E-AF1C-425B-92D0-0E23E490F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907" y="3185681"/>
            <a:ext cx="7354957" cy="10024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1A822-6BDD-413A-B354-13BC0253C0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21" y="3204599"/>
            <a:ext cx="6858000" cy="100058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7E46D8-5284-4733-B2AF-6BC3761BE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86" y="3204599"/>
            <a:ext cx="7372350" cy="1000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5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7F2811-382B-C248-9727-832D0625E6B2}"/>
              </a:ext>
            </a:extLst>
          </p:cNvPr>
          <p:cNvSpPr/>
          <p:nvPr/>
        </p:nvSpPr>
        <p:spPr>
          <a:xfrm>
            <a:off x="2" y="-314323"/>
            <a:ext cx="24377649" cy="7481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C9637-F592-0C4B-B83F-F44FC494C458}"/>
              </a:ext>
            </a:extLst>
          </p:cNvPr>
          <p:cNvSpPr txBox="1"/>
          <p:nvPr/>
        </p:nvSpPr>
        <p:spPr>
          <a:xfrm>
            <a:off x="2" y="2367208"/>
            <a:ext cx="24377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HASIL ANALISA PROVIDER TELKOMSEL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6D4A9-B2DB-444F-9EEE-536371DE7BAC}"/>
              </a:ext>
            </a:extLst>
          </p:cNvPr>
          <p:cNvSpPr/>
          <p:nvPr/>
        </p:nvSpPr>
        <p:spPr>
          <a:xfrm>
            <a:off x="0" y="6365632"/>
            <a:ext cx="24377650" cy="73503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181E10-E83E-494B-99EC-B564A978E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97114"/>
              </p:ext>
            </p:extLst>
          </p:nvPr>
        </p:nvGraphicFramePr>
        <p:xfrm>
          <a:off x="1529616" y="8354506"/>
          <a:ext cx="21318416" cy="33726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9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8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1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2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7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0265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/>
                        </a:rPr>
                        <a:t>Area </a:t>
                      </a:r>
                    </a:p>
                  </a:txBody>
                  <a:tcPr marL="82648" marR="82648" marT="41324" marB="4132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Lato" panose="020F0502020204030203"/>
                        </a:rPr>
                        <a:t>Provider </a:t>
                      </a:r>
                    </a:p>
                  </a:txBody>
                  <a:tcPr marL="82648" marR="82648" marT="41324" marB="4132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/>
                        </a:rPr>
                        <a:t>RSRP</a:t>
                      </a:r>
                    </a:p>
                  </a:txBody>
                  <a:tcPr marL="82648" marR="82648" marT="41324" marB="4132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/>
                        </a:rPr>
                        <a:t>RSRQ</a:t>
                      </a:r>
                    </a:p>
                  </a:txBody>
                  <a:tcPr marL="82648" marR="82648" marT="41324" marB="4132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/>
                        </a:rPr>
                        <a:t>RSSNR</a:t>
                      </a:r>
                    </a:p>
                  </a:txBody>
                  <a:tcPr marL="82648" marR="82648" marT="41324" marB="4132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/>
                        </a:rPr>
                        <a:t>Download</a:t>
                      </a:r>
                    </a:p>
                  </a:txBody>
                  <a:tcPr marL="82648" marR="82648" marT="41324" marB="4132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/>
                        </a:rPr>
                        <a:t>Upload</a:t>
                      </a:r>
                    </a:p>
                  </a:txBody>
                  <a:tcPr marL="82648" marR="82648" marT="41324" marB="41324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98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Area Parameswara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( ~5m </a:t>
                      </a:r>
                      <a:r>
                        <a:rPr lang="en-US" sz="3600" dirty="0" err="1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dari</a:t>
                      </a:r>
                      <a:r>
                        <a:rPr lang="en-US" sz="36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 BTS )</a:t>
                      </a: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Telkomsel</a:t>
                      </a:r>
                      <a:endParaRPr lang="en-US" sz="4000" dirty="0">
                        <a:solidFill>
                          <a:schemeClr val="accent1"/>
                        </a:solidFill>
                        <a:latin typeface="Lato" panose="020F0502020204030203"/>
                      </a:endParaRP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-80dB</a:t>
                      </a: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-13dB</a:t>
                      </a: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16,0dB</a:t>
                      </a: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14,6Mb/s</a:t>
                      </a: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35,4Mb/s</a:t>
                      </a:r>
                    </a:p>
                  </a:txBody>
                  <a:tcPr marL="82648" marR="82648" marT="41324" marB="413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98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Area Parameswara</a:t>
                      </a:r>
                      <a:endParaRPr lang="en-US" sz="3600" baseline="0" dirty="0">
                        <a:solidFill>
                          <a:schemeClr val="accent1"/>
                        </a:solidFill>
                        <a:latin typeface="Lato" panose="020F0502020204030203"/>
                      </a:endParaRPr>
                    </a:p>
                    <a:p>
                      <a:pPr algn="ctr"/>
                      <a:r>
                        <a:rPr lang="en-US" sz="3600" baseline="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( ~50m </a:t>
                      </a:r>
                      <a:r>
                        <a:rPr lang="en-US" sz="3600" baseline="0" dirty="0" err="1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dari</a:t>
                      </a:r>
                      <a:r>
                        <a:rPr lang="en-US" sz="3600" baseline="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 BTS )</a:t>
                      </a:r>
                      <a:endParaRPr lang="en-US" sz="3600" dirty="0">
                        <a:solidFill>
                          <a:schemeClr val="accent1"/>
                        </a:solidFill>
                        <a:latin typeface="Lato" panose="020F0502020204030203"/>
                      </a:endParaRP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Telkomsel</a:t>
                      </a:r>
                      <a:endParaRPr lang="en-US" sz="4000" dirty="0">
                        <a:solidFill>
                          <a:schemeClr val="accent1"/>
                        </a:solidFill>
                        <a:latin typeface="Lato" panose="020F0502020204030203"/>
                      </a:endParaRP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-68dB</a:t>
                      </a: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-10dB</a:t>
                      </a: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-0,0dB</a:t>
                      </a: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19,8Mb/s</a:t>
                      </a: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22,5Mb/s</a:t>
                      </a:r>
                    </a:p>
                  </a:txBody>
                  <a:tcPr marL="82648" marR="82648" marT="41324" marB="4132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69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7F2811-382B-C248-9727-832D0625E6B2}"/>
              </a:ext>
            </a:extLst>
          </p:cNvPr>
          <p:cNvSpPr/>
          <p:nvPr/>
        </p:nvSpPr>
        <p:spPr>
          <a:xfrm>
            <a:off x="2" y="2"/>
            <a:ext cx="24377649" cy="7481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C9637-F592-0C4B-B83F-F44FC494C458}"/>
              </a:ext>
            </a:extLst>
          </p:cNvPr>
          <p:cNvSpPr txBox="1"/>
          <p:nvPr/>
        </p:nvSpPr>
        <p:spPr>
          <a:xfrm>
            <a:off x="0" y="524461"/>
            <a:ext cx="24377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PERCOBAAN 1 MYREPUBLIC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6D4A9-B2DB-444F-9EEE-536371DE7BAC}"/>
              </a:ext>
            </a:extLst>
          </p:cNvPr>
          <p:cNvSpPr/>
          <p:nvPr/>
        </p:nvSpPr>
        <p:spPr>
          <a:xfrm>
            <a:off x="0" y="2680140"/>
            <a:ext cx="24377650" cy="11035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29AB39-1378-433C-9BD2-B9A684D4B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96" y="3283170"/>
            <a:ext cx="7372350" cy="982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A7734-07EB-4F66-84D7-FA07EEC2D37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772" y="3283170"/>
            <a:ext cx="6858000" cy="9829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9FE839-967A-499F-86E3-9D04FE87DAF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983" y="3283170"/>
            <a:ext cx="6858000" cy="98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7F2811-382B-C248-9727-832D0625E6B2}"/>
              </a:ext>
            </a:extLst>
          </p:cNvPr>
          <p:cNvSpPr/>
          <p:nvPr/>
        </p:nvSpPr>
        <p:spPr>
          <a:xfrm>
            <a:off x="2" y="2"/>
            <a:ext cx="24377649" cy="7481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C9637-F592-0C4B-B83F-F44FC494C458}"/>
              </a:ext>
            </a:extLst>
          </p:cNvPr>
          <p:cNvSpPr txBox="1"/>
          <p:nvPr/>
        </p:nvSpPr>
        <p:spPr>
          <a:xfrm>
            <a:off x="0" y="524461"/>
            <a:ext cx="24377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PERCOBAAN 2 MYREPUBLIC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6D4A9-B2DB-444F-9EEE-536371DE7BAC}"/>
              </a:ext>
            </a:extLst>
          </p:cNvPr>
          <p:cNvSpPr/>
          <p:nvPr/>
        </p:nvSpPr>
        <p:spPr>
          <a:xfrm>
            <a:off x="0" y="2680140"/>
            <a:ext cx="24377650" cy="11035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EE848-430F-4D79-9318-2E6E16B18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38" y="3283170"/>
            <a:ext cx="7372350" cy="982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B112B5-3291-4A50-9742-1294F35825B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826" y="3283170"/>
            <a:ext cx="6858000" cy="9908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7311D0-8F65-4CB3-B5DA-BD2CB21726D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3737" y="3283169"/>
            <a:ext cx="6858000" cy="99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3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7F2811-382B-C248-9727-832D0625E6B2}"/>
              </a:ext>
            </a:extLst>
          </p:cNvPr>
          <p:cNvSpPr/>
          <p:nvPr/>
        </p:nvSpPr>
        <p:spPr>
          <a:xfrm>
            <a:off x="2" y="2"/>
            <a:ext cx="24377649" cy="7481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C9637-F592-0C4B-B83F-F44FC494C458}"/>
              </a:ext>
            </a:extLst>
          </p:cNvPr>
          <p:cNvSpPr txBox="1"/>
          <p:nvPr/>
        </p:nvSpPr>
        <p:spPr>
          <a:xfrm>
            <a:off x="2" y="2367208"/>
            <a:ext cx="24377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HASIL ANALISA WIFI MYREPUBLIC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6D4A9-B2DB-444F-9EEE-536371DE7BAC}"/>
              </a:ext>
            </a:extLst>
          </p:cNvPr>
          <p:cNvSpPr/>
          <p:nvPr/>
        </p:nvSpPr>
        <p:spPr>
          <a:xfrm>
            <a:off x="0" y="6365632"/>
            <a:ext cx="24377650" cy="73503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181E10-E83E-494B-99EC-B564A978E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926656"/>
              </p:ext>
            </p:extLst>
          </p:nvPr>
        </p:nvGraphicFramePr>
        <p:xfrm>
          <a:off x="1320286" y="8354506"/>
          <a:ext cx="21737076" cy="33726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9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7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8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1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2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7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0265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/>
                        </a:rPr>
                        <a:t>Area </a:t>
                      </a:r>
                    </a:p>
                  </a:txBody>
                  <a:tcPr marL="82648" marR="82648" marT="41324" marB="4132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Lato" panose="020F0502020204030203"/>
                        </a:rPr>
                        <a:t>WiFi</a:t>
                      </a:r>
                      <a:r>
                        <a:rPr lang="en-US" sz="3200" dirty="0">
                          <a:latin typeface="Lato" panose="020F0502020204030203"/>
                        </a:rPr>
                        <a:t> </a:t>
                      </a:r>
                    </a:p>
                  </a:txBody>
                  <a:tcPr marL="82648" marR="82648" marT="41324" marB="4132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/>
                        </a:rPr>
                        <a:t>RSRP</a:t>
                      </a:r>
                    </a:p>
                  </a:txBody>
                  <a:tcPr marL="82648" marR="82648" marT="41324" marB="4132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/>
                        </a:rPr>
                        <a:t>RSRQ</a:t>
                      </a:r>
                    </a:p>
                  </a:txBody>
                  <a:tcPr marL="82648" marR="82648" marT="41324" marB="4132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/>
                        </a:rPr>
                        <a:t>RSSNR</a:t>
                      </a:r>
                    </a:p>
                  </a:txBody>
                  <a:tcPr marL="82648" marR="82648" marT="41324" marB="4132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/>
                        </a:rPr>
                        <a:t>Download</a:t>
                      </a:r>
                    </a:p>
                  </a:txBody>
                  <a:tcPr marL="82648" marR="82648" marT="41324" marB="4132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/>
                        </a:rPr>
                        <a:t>Upload</a:t>
                      </a:r>
                    </a:p>
                  </a:txBody>
                  <a:tcPr marL="82648" marR="82648" marT="41324" marB="41324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98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Area </a:t>
                      </a:r>
                      <a:r>
                        <a:rPr lang="en-US" sz="3600" dirty="0" err="1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Barangan</a:t>
                      </a:r>
                      <a:endParaRPr lang="en-US" sz="3600" dirty="0">
                        <a:solidFill>
                          <a:schemeClr val="accent1"/>
                        </a:solidFill>
                        <a:latin typeface="Lato" panose="020F0502020204030203"/>
                      </a:endParaRPr>
                    </a:p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( ~2m </a:t>
                      </a:r>
                      <a:r>
                        <a:rPr lang="en-US" sz="3600" dirty="0" err="1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dari</a:t>
                      </a:r>
                      <a:r>
                        <a:rPr lang="en-US" sz="36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 BTS )</a:t>
                      </a: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MyRepublic</a:t>
                      </a:r>
                      <a:endParaRPr lang="en-US" sz="4000" dirty="0">
                        <a:solidFill>
                          <a:schemeClr val="accent1"/>
                        </a:solidFill>
                        <a:latin typeface="Lato" panose="020F0502020204030203"/>
                      </a:endParaRP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-49dB</a:t>
                      </a: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-12dB</a:t>
                      </a: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14dB</a:t>
                      </a: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32,2Mb/s</a:t>
                      </a: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13,4Mb/s</a:t>
                      </a:r>
                    </a:p>
                  </a:txBody>
                  <a:tcPr marL="82648" marR="82648" marT="41324" marB="413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98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Area </a:t>
                      </a:r>
                      <a:r>
                        <a:rPr lang="en-US" sz="3600" dirty="0" err="1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Barangan</a:t>
                      </a:r>
                      <a:endParaRPr lang="en-US" sz="3600" baseline="0" dirty="0">
                        <a:solidFill>
                          <a:schemeClr val="accent1"/>
                        </a:solidFill>
                        <a:latin typeface="Lato" panose="020F0502020204030203"/>
                      </a:endParaRPr>
                    </a:p>
                    <a:p>
                      <a:pPr algn="ctr"/>
                      <a:r>
                        <a:rPr lang="en-US" sz="3600" baseline="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( ~5m </a:t>
                      </a:r>
                      <a:r>
                        <a:rPr lang="en-US" sz="3600" baseline="0" dirty="0" err="1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dari</a:t>
                      </a:r>
                      <a:r>
                        <a:rPr lang="en-US" sz="3600" baseline="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 BTS )</a:t>
                      </a:r>
                      <a:endParaRPr lang="en-US" sz="3600" dirty="0">
                        <a:solidFill>
                          <a:schemeClr val="accent1"/>
                        </a:solidFill>
                        <a:latin typeface="Lato" panose="020F0502020204030203"/>
                      </a:endParaRP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MyRepublic</a:t>
                      </a:r>
                      <a:endParaRPr lang="en-US" sz="4000" dirty="0">
                        <a:solidFill>
                          <a:schemeClr val="accent1"/>
                        </a:solidFill>
                        <a:latin typeface="Lato" panose="020F0502020204030203"/>
                      </a:endParaRP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-53dB</a:t>
                      </a: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-7dB</a:t>
                      </a: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0dB</a:t>
                      </a: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25,2Mb/s</a:t>
                      </a:r>
                    </a:p>
                  </a:txBody>
                  <a:tcPr marL="82648" marR="82648" marT="41324" marB="41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13,6Mb/s</a:t>
                      </a:r>
                    </a:p>
                  </a:txBody>
                  <a:tcPr marL="82648" marR="82648" marT="41324" marB="4132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606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7F2811-382B-C248-9727-832D0625E6B2}"/>
              </a:ext>
            </a:extLst>
          </p:cNvPr>
          <p:cNvSpPr/>
          <p:nvPr/>
        </p:nvSpPr>
        <p:spPr>
          <a:xfrm>
            <a:off x="1" y="2"/>
            <a:ext cx="24377649" cy="7481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C9637-F592-0C4B-B83F-F44FC494C458}"/>
              </a:ext>
            </a:extLst>
          </p:cNvPr>
          <p:cNvSpPr txBox="1"/>
          <p:nvPr/>
        </p:nvSpPr>
        <p:spPr>
          <a:xfrm>
            <a:off x="2" y="1417640"/>
            <a:ext cx="24377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HASIL ANALISA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6D4A9-B2DB-444F-9EEE-536371DE7BAC}"/>
              </a:ext>
            </a:extLst>
          </p:cNvPr>
          <p:cNvSpPr/>
          <p:nvPr/>
        </p:nvSpPr>
        <p:spPr>
          <a:xfrm>
            <a:off x="-3" y="4466496"/>
            <a:ext cx="24377650" cy="924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 anchorCtr="0"/>
          <a:lstStyle/>
          <a:p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Dari 2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layanan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jaringan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yang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telah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kami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lakukan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percobaan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,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dapat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dilihat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bahwa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kedua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memiliki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keunggulan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kelemahan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masing-masing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.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Dimana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pada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hasil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percobaan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tersebut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menunjukkan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bahwa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provider yang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berbasis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wireless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lebih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mengutamakan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mobilitas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karena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mereka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menyediakan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layanan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jaringan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dengan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cakupan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area yang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cukup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luas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terlihat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dari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hasil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percobaan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diatas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dilakukan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dengan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perbandingan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jarak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yang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cukup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jauh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tetapi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tidak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memiliki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penurunan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kualitas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sinyal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ataupun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jaringan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yang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cukup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signifikan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.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Namun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perlu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dicatat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kualitas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jaringan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wireless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dapat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dipengaruhi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factor lain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seperti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jam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kerja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yang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padat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dimana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setiap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orang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dengan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serentak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menggunakan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jaringan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tersebut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juga factor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cuaca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,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jaringan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wireless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seringkali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terganggu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oleh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cuaca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yang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buruk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. 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Sedangkan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dapat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kita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lihat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hasil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percobaan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pada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provider yang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menyediakan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jaringan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secara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wired,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mereka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memiliki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jangkauan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yang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kecil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tetapi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jika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kita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lihat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dari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kualitas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jaringan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mereka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sangat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menjanjikan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untuk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gangguan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sendiri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,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jaringan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wired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sendiri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tidak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akan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terganggu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oleh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traffic yang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padat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ataupun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juga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cuaca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yang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buruk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.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Namun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perlu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dicatat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bahwa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provider  yang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menyediakan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jaringan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wired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biasa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mematok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harga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yang relative mahal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dibandingkan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jaringan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wireless. </a:t>
            </a:r>
          </a:p>
        </p:txBody>
      </p:sp>
    </p:spTree>
    <p:extLst>
      <p:ext uri="{BB962C8B-B14F-4D97-AF65-F5344CB8AC3E}">
        <p14:creationId xmlns:p14="http://schemas.microsoft.com/office/powerpoint/2010/main" val="3776066933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7F2811-382B-C248-9727-832D0625E6B2}"/>
              </a:ext>
            </a:extLst>
          </p:cNvPr>
          <p:cNvSpPr/>
          <p:nvPr/>
        </p:nvSpPr>
        <p:spPr>
          <a:xfrm>
            <a:off x="2" y="2"/>
            <a:ext cx="24377649" cy="7481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C9637-F592-0C4B-B83F-F44FC494C458}"/>
              </a:ext>
            </a:extLst>
          </p:cNvPr>
          <p:cNvSpPr txBox="1"/>
          <p:nvPr/>
        </p:nvSpPr>
        <p:spPr>
          <a:xfrm>
            <a:off x="2" y="1417640"/>
            <a:ext cx="24377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KESIMPULAN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6D4A9-B2DB-444F-9EEE-536371DE7BAC}"/>
              </a:ext>
            </a:extLst>
          </p:cNvPr>
          <p:cNvSpPr/>
          <p:nvPr/>
        </p:nvSpPr>
        <p:spPr>
          <a:xfrm>
            <a:off x="0" y="4466497"/>
            <a:ext cx="24377650" cy="924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Kesimpulan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dari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hasil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percobaan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kelompok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kami kali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ini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ialah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bahwa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jarak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kurang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menjadi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factor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penentu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baik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buruknya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jaringan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. Dan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dari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kedua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provider yang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telah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kami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uji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coba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kedua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memiliki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pengalaman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internet yang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sangat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baik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.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Kedua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provider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tersebut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sudah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sangat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mencukupi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bagi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kalian yang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ingin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menggunakannya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untuk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browsing,download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maupun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upload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file,streaming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film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hal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lain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sebagainya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. Dan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diantara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kedua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provider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tersebut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tentu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jaringan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myrepublic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memiliki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kualitas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yang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lebih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baik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karena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jaringan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tersebut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lebih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diperuntungkan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untuk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pribadi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memiliki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harga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yang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lebih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mahal 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juga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karena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jaringan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telkomsel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tersebut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dipergunakan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oleh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banyak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orang.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Tetapi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kita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kembali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lagi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keduanya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memiliki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keunggulan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dan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kekurangan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masing-masing</a:t>
            </a:r>
            <a:r>
              <a:rPr lang="en-US" sz="4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4833770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7F2811-382B-C248-9727-832D0625E6B2}"/>
              </a:ext>
            </a:extLst>
          </p:cNvPr>
          <p:cNvSpPr/>
          <p:nvPr/>
        </p:nvSpPr>
        <p:spPr>
          <a:xfrm>
            <a:off x="2" y="0"/>
            <a:ext cx="24377649" cy="10576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0B3D3-56C1-D04E-A5E3-75B695A5ECF7}"/>
              </a:ext>
            </a:extLst>
          </p:cNvPr>
          <p:cNvSpPr txBox="1"/>
          <p:nvPr/>
        </p:nvSpPr>
        <p:spPr>
          <a:xfrm>
            <a:off x="5148398" y="7630015"/>
            <a:ext cx="140808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 YOU!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3DCB51-9231-8940-8D90-D747B41BC6D4}"/>
              </a:ext>
            </a:extLst>
          </p:cNvPr>
          <p:cNvSpPr/>
          <p:nvPr/>
        </p:nvSpPr>
        <p:spPr>
          <a:xfrm>
            <a:off x="3" y="10576561"/>
            <a:ext cx="24377649" cy="487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EA3202-3266-5146-BFB4-E1CBC27ACECD}"/>
              </a:ext>
            </a:extLst>
          </p:cNvPr>
          <p:cNvSpPr/>
          <p:nvPr/>
        </p:nvSpPr>
        <p:spPr>
          <a:xfrm>
            <a:off x="3" y="11064241"/>
            <a:ext cx="24377649" cy="2651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accent1"/>
                </a:solidFill>
                <a:latin typeface="Lato Black" panose="020F0502020204030203"/>
              </a:rPr>
              <a:t>PENGANTAR TELEKOMUNIKASI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517731-9CA2-4512-BAC0-FD20E2CD9D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665" y="874431"/>
            <a:ext cx="5624321" cy="626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4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012561B-F2CE-2242-A9D9-95D0598A4023}"/>
              </a:ext>
            </a:extLst>
          </p:cNvPr>
          <p:cNvSpPr/>
          <p:nvPr/>
        </p:nvSpPr>
        <p:spPr>
          <a:xfrm>
            <a:off x="3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2C801C-29EC-8E48-B8C7-426791895A42}"/>
              </a:ext>
            </a:extLst>
          </p:cNvPr>
          <p:cNvGrpSpPr/>
          <p:nvPr/>
        </p:nvGrpSpPr>
        <p:grpSpPr>
          <a:xfrm>
            <a:off x="500585" y="2943538"/>
            <a:ext cx="12793186" cy="7758326"/>
            <a:chOff x="1872819" y="4937963"/>
            <a:chExt cx="11416462" cy="342180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F23095-04C5-184E-9DC0-FC7629A47FD0}"/>
                </a:ext>
              </a:extLst>
            </p:cNvPr>
            <p:cNvSpPr txBox="1"/>
            <p:nvPr/>
          </p:nvSpPr>
          <p:spPr>
            <a:xfrm>
              <a:off x="1872819" y="4937963"/>
              <a:ext cx="10898301" cy="166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KELOMPOK 10</a:t>
              </a:r>
            </a:p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SK1A</a:t>
              </a: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95044859-4B45-5C4B-8C10-1AAF1EB92CED}"/>
                </a:ext>
              </a:extLst>
            </p:cNvPr>
            <p:cNvSpPr txBox="1">
              <a:spLocks/>
            </p:cNvSpPr>
            <p:nvPr/>
          </p:nvSpPr>
          <p:spPr>
            <a:xfrm>
              <a:off x="1872819" y="7127203"/>
              <a:ext cx="11416462" cy="123256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499" indent="-571499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AKBAR KRISHNAWAN		( 09011282025055 )</a:t>
              </a:r>
            </a:p>
            <a:p>
              <a:pPr marL="571499" indent="-571499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AGIL ANJAS FRANDESCA		( 09011282025087 )</a:t>
              </a:r>
            </a:p>
            <a:p>
              <a:pPr marL="571499" indent="-571499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 ATHAR ALTHARIQ IRAWAN	( 09011282025043 )</a:t>
              </a:r>
            </a:p>
            <a:p>
              <a:pPr marL="571499" indent="-571499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 ADI TRI HUSODO			( 09011282025033 )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E97DB983-E855-BA44-8472-7F08CDCA2356}"/>
              </a:ext>
            </a:extLst>
          </p:cNvPr>
          <p:cNvSpPr/>
          <p:nvPr/>
        </p:nvSpPr>
        <p:spPr>
          <a:xfrm>
            <a:off x="17856872" y="2211292"/>
            <a:ext cx="4916581" cy="49165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13277B-FA29-2042-B3E3-5DDF87B1B5CE}"/>
              </a:ext>
            </a:extLst>
          </p:cNvPr>
          <p:cNvSpPr/>
          <p:nvPr/>
        </p:nvSpPr>
        <p:spPr>
          <a:xfrm>
            <a:off x="18436079" y="2790502"/>
            <a:ext cx="3758160" cy="37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85A703-06D9-0E43-A52F-D99DEF6F85AD}"/>
              </a:ext>
            </a:extLst>
          </p:cNvPr>
          <p:cNvSpPr/>
          <p:nvPr/>
        </p:nvSpPr>
        <p:spPr>
          <a:xfrm>
            <a:off x="18084736" y="7869160"/>
            <a:ext cx="3635552" cy="36355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6E5FEB-0039-9A49-86DC-3C8C265B3FEE}"/>
              </a:ext>
            </a:extLst>
          </p:cNvPr>
          <p:cNvSpPr/>
          <p:nvPr/>
        </p:nvSpPr>
        <p:spPr>
          <a:xfrm>
            <a:off x="18499097" y="8286773"/>
            <a:ext cx="2806830" cy="280682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E5B956-869B-AC4A-A4E8-9391B9E104D7}"/>
              </a:ext>
            </a:extLst>
          </p:cNvPr>
          <p:cNvSpPr/>
          <p:nvPr/>
        </p:nvSpPr>
        <p:spPr>
          <a:xfrm>
            <a:off x="13064681" y="3861283"/>
            <a:ext cx="6488330" cy="6488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76F0B7-A5C9-B64A-8B4B-FBDA8E92A9AB}"/>
              </a:ext>
            </a:extLst>
          </p:cNvPr>
          <p:cNvSpPr/>
          <p:nvPr/>
        </p:nvSpPr>
        <p:spPr>
          <a:xfrm>
            <a:off x="13872983" y="4669581"/>
            <a:ext cx="4871728" cy="487172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33" name="Shape 2545">
            <a:extLst>
              <a:ext uri="{FF2B5EF4-FFF2-40B4-BE49-F238E27FC236}">
                <a16:creationId xmlns:a16="http://schemas.microsoft.com/office/drawing/2014/main" id="{002F93D9-CF65-A04E-A6F6-D820536AC6BA}"/>
              </a:ext>
            </a:extLst>
          </p:cNvPr>
          <p:cNvSpPr/>
          <p:nvPr/>
        </p:nvSpPr>
        <p:spPr>
          <a:xfrm>
            <a:off x="15618529" y="6415124"/>
            <a:ext cx="1380634" cy="1380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Shape 2546">
            <a:extLst>
              <a:ext uri="{FF2B5EF4-FFF2-40B4-BE49-F238E27FC236}">
                <a16:creationId xmlns:a16="http://schemas.microsoft.com/office/drawing/2014/main" id="{BEEB0409-5FAC-2A4F-920B-CADF6166FD48}"/>
              </a:ext>
            </a:extLst>
          </p:cNvPr>
          <p:cNvSpPr/>
          <p:nvPr/>
        </p:nvSpPr>
        <p:spPr>
          <a:xfrm>
            <a:off x="19561376" y="3911380"/>
            <a:ext cx="1380634" cy="1129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" name="Shape 2547">
            <a:extLst>
              <a:ext uri="{FF2B5EF4-FFF2-40B4-BE49-F238E27FC236}">
                <a16:creationId xmlns:a16="http://schemas.microsoft.com/office/drawing/2014/main" id="{02A89DC5-ABE0-0F4E-9114-A07B77B670D8}"/>
              </a:ext>
            </a:extLst>
          </p:cNvPr>
          <p:cNvSpPr/>
          <p:nvPr/>
        </p:nvSpPr>
        <p:spPr>
          <a:xfrm>
            <a:off x="19212194" y="8996617"/>
            <a:ext cx="1380634" cy="1380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23665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7F2811-382B-C248-9727-832D0625E6B2}"/>
              </a:ext>
            </a:extLst>
          </p:cNvPr>
          <p:cNvSpPr/>
          <p:nvPr/>
        </p:nvSpPr>
        <p:spPr>
          <a:xfrm>
            <a:off x="2" y="2"/>
            <a:ext cx="24377649" cy="7481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C9637-F592-0C4B-B83F-F44FC494C458}"/>
              </a:ext>
            </a:extLst>
          </p:cNvPr>
          <p:cNvSpPr txBox="1"/>
          <p:nvPr/>
        </p:nvSpPr>
        <p:spPr>
          <a:xfrm>
            <a:off x="0" y="524461"/>
            <a:ext cx="24377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PENDAHULUAN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6D4A9-B2DB-444F-9EEE-536371DE7BAC}"/>
              </a:ext>
            </a:extLst>
          </p:cNvPr>
          <p:cNvSpPr/>
          <p:nvPr/>
        </p:nvSpPr>
        <p:spPr>
          <a:xfrm>
            <a:off x="0" y="2680140"/>
            <a:ext cx="24377650" cy="11035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E68B5-377B-42E5-BFA3-175AAB0BA47A}"/>
              </a:ext>
            </a:extLst>
          </p:cNvPr>
          <p:cNvSpPr txBox="1"/>
          <p:nvPr/>
        </p:nvSpPr>
        <p:spPr>
          <a:xfrm>
            <a:off x="1178171" y="4766363"/>
            <a:ext cx="11151333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Di zaman digital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sekarang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dimana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gadget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sudah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menjadi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barang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wajib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pribadi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masing-masing, internet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adalah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salah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dari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satu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paket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yang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tidak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bisa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dilepaskan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dari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gadget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seolah-olah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internet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adalah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jantung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dari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gadget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itu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sendiri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. Kita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dapat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mengakses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informasi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apapun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yang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kita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inginkan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berkat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internet. Dan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disini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kami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ingin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menganalisa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jaringan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wifi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Myrepublic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 dan provider </a:t>
            </a:r>
            <a:r>
              <a:rPr lang="en-US" sz="4400" dirty="0" err="1">
                <a:solidFill>
                  <a:schemeClr val="accent1"/>
                </a:solidFill>
                <a:latin typeface="Lato Black" panose="020F0502020204030203"/>
              </a:rPr>
              <a:t>Telkomsel</a:t>
            </a:r>
            <a:r>
              <a:rPr lang="en-US" sz="4400" dirty="0">
                <a:solidFill>
                  <a:schemeClr val="accent1"/>
                </a:solidFill>
                <a:latin typeface="Lato Black" panose="020F0502020204030203"/>
              </a:rPr>
              <a:t>.</a:t>
            </a:r>
            <a:endParaRPr lang="id-ID" sz="4400" dirty="0">
              <a:solidFill>
                <a:schemeClr val="accent1"/>
              </a:solidFill>
              <a:latin typeface="Lato Black" panose="020F0502020204030203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0B4CC-3A03-4AAA-B160-5460102B336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84" y="2954216"/>
            <a:ext cx="14042967" cy="1023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90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D57509C-F413-1F4D-AB3D-160029D27160}"/>
              </a:ext>
            </a:extLst>
          </p:cNvPr>
          <p:cNvSpPr/>
          <p:nvPr/>
        </p:nvSpPr>
        <p:spPr>
          <a:xfrm>
            <a:off x="2" y="2"/>
            <a:ext cx="1884217" cy="97258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397E54-1958-9D4C-9CE6-4D0D30CA117C}"/>
              </a:ext>
            </a:extLst>
          </p:cNvPr>
          <p:cNvSpPr/>
          <p:nvPr/>
        </p:nvSpPr>
        <p:spPr>
          <a:xfrm>
            <a:off x="2" y="9725894"/>
            <a:ext cx="1884217" cy="39901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22F499-27E8-CC43-99B8-3889645F6D0F}"/>
              </a:ext>
            </a:extLst>
          </p:cNvPr>
          <p:cNvGrpSpPr/>
          <p:nvPr/>
        </p:nvGrpSpPr>
        <p:grpSpPr>
          <a:xfrm>
            <a:off x="2848713" y="4862948"/>
            <a:ext cx="9340115" cy="4388617"/>
            <a:chOff x="819966" y="3384614"/>
            <a:chExt cx="22555515" cy="17003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60703B-62EC-8142-A0B6-B30E3B314C99}"/>
                </a:ext>
              </a:extLst>
            </p:cNvPr>
            <p:cNvSpPr/>
            <p:nvPr/>
          </p:nvSpPr>
          <p:spPr>
            <a:xfrm>
              <a:off x="1718218" y="4047503"/>
              <a:ext cx="21657263" cy="10374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Merupakan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sinyal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LTE power yang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diterima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oleh user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dalam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frekuensi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tertentu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.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semakin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jauh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jarak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antara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site dan user,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maka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semakin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kecil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pula RSRP yang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diterima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oleh user. RS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merupakan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Reference Signal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atau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RSRP di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tiap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titik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jangkauan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coverage. user yang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berada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di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luar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jangkauan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maka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tidak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akan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mendapatkan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layanan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LTE.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4ADF4-66B3-DB47-9A9A-7DB747E41972}"/>
                </a:ext>
              </a:extLst>
            </p:cNvPr>
            <p:cNvSpPr txBox="1"/>
            <p:nvPr/>
          </p:nvSpPr>
          <p:spPr>
            <a:xfrm>
              <a:off x="819966" y="3384614"/>
              <a:ext cx="19066883" cy="25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b="1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PENGERTIAN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8E2F14C-6C4D-B247-B802-478510C3CF38}"/>
              </a:ext>
            </a:extLst>
          </p:cNvPr>
          <p:cNvSpPr txBox="1"/>
          <p:nvPr/>
        </p:nvSpPr>
        <p:spPr>
          <a:xfrm>
            <a:off x="2672862" y="505852"/>
            <a:ext cx="208729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Lato Black" panose="020F0502020204030203"/>
              </a:rPr>
              <a:t>RSRP </a:t>
            </a:r>
            <a:br>
              <a:rPr lang="en-US" sz="6600" b="1" dirty="0">
                <a:solidFill>
                  <a:schemeClr val="accent1"/>
                </a:solidFill>
                <a:latin typeface="Lato Black" panose="020F0502020204030203"/>
              </a:rPr>
            </a:br>
            <a:r>
              <a:rPr lang="en-US" sz="6600" b="1" dirty="0">
                <a:solidFill>
                  <a:schemeClr val="accent1"/>
                </a:solidFill>
                <a:latin typeface="Lato Black" panose="020F0502020204030203"/>
              </a:rPr>
              <a:t>(Reference Signal Received Power)</a:t>
            </a:r>
            <a:endParaRPr lang="en-US" sz="6000" b="1" dirty="0">
              <a:solidFill>
                <a:schemeClr val="accent1"/>
              </a:solidFill>
              <a:latin typeface="Lato Black" panose="020F0502020204030203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D39001-5640-4DC4-A3B2-A91BB2C0A91B}"/>
              </a:ext>
            </a:extLst>
          </p:cNvPr>
          <p:cNvSpPr txBox="1"/>
          <p:nvPr/>
        </p:nvSpPr>
        <p:spPr>
          <a:xfrm>
            <a:off x="16793750" y="4862947"/>
            <a:ext cx="393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TABEL STANDAR</a:t>
            </a:r>
          </a:p>
        </p:txBody>
      </p:sp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1BA11E29-4EDB-42F7-8160-DDA97695DD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1474369"/>
              </p:ext>
            </p:extLst>
          </p:nvPr>
        </p:nvGraphicFramePr>
        <p:xfrm>
          <a:off x="14729678" y="5992877"/>
          <a:ext cx="7831384" cy="3840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15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5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5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Kategori</a:t>
                      </a:r>
                      <a:endParaRPr lang="en-US" sz="3600" dirty="0"/>
                    </a:p>
                  </a:txBody>
                  <a:tcPr marL="75548" marR="7554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Range </a:t>
                      </a:r>
                      <a:r>
                        <a:rPr lang="en-US" sz="3600" dirty="0" err="1"/>
                        <a:t>Nilai</a:t>
                      </a:r>
                      <a:r>
                        <a:rPr lang="en-US" sz="3600" baseline="0" dirty="0"/>
                        <a:t> RSRP</a:t>
                      </a:r>
                      <a:endParaRPr lang="en-US" sz="3600" dirty="0"/>
                    </a:p>
                  </a:txBody>
                  <a:tcPr marL="75548" marR="7554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accent1"/>
                          </a:solidFill>
                        </a:rPr>
                        <a:t>Sangat</a:t>
                      </a:r>
                      <a:r>
                        <a:rPr lang="en-US" sz="3600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3600" baseline="0" dirty="0" err="1">
                          <a:solidFill>
                            <a:schemeClr val="accent1"/>
                          </a:solidFill>
                        </a:rPr>
                        <a:t>bagus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L="75548" marR="75548"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Lato"/>
                        </a:rPr>
                        <a:t>≤-</a:t>
                      </a: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Lato"/>
                        </a:rPr>
                        <a:t>80</a:t>
                      </a:r>
                      <a:endParaRPr kumimoji="0" lang="id-ID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Lato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75548" marR="755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accent1"/>
                          </a:solidFill>
                        </a:rPr>
                        <a:t>Bagus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L="75548" marR="75548"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Lato"/>
                        </a:rPr>
                        <a:t>≤ -90, &lt; -80</a:t>
                      </a:r>
                      <a:endParaRPr kumimoji="0" lang="id-ID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Lato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75548" marR="755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Normal </a:t>
                      </a:r>
                    </a:p>
                  </a:txBody>
                  <a:tcPr marL="75548" marR="75548"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Lato"/>
                        </a:rPr>
                        <a:t>≤ -100, &lt; -90</a:t>
                      </a:r>
                      <a:endParaRPr kumimoji="0" lang="id-ID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Lato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75548" marR="755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accent1"/>
                          </a:solidFill>
                        </a:rPr>
                        <a:t>Buruk</a:t>
                      </a:r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 </a:t>
                      </a:r>
                    </a:p>
                  </a:txBody>
                  <a:tcPr marL="75548" marR="75548"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Lato"/>
                        </a:rPr>
                        <a:t>≤ -120, &lt; -100</a:t>
                      </a:r>
                      <a:endParaRPr kumimoji="0" lang="id-ID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Lato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75548" marR="7554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accent1"/>
                          </a:solidFill>
                        </a:rPr>
                        <a:t>Sangat</a:t>
                      </a:r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accent1"/>
                          </a:solidFill>
                        </a:rPr>
                        <a:t>buruk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L="75548" marR="75548"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Lato"/>
                        </a:rPr>
                        <a:t>&lt; -120</a:t>
                      </a:r>
                      <a:endParaRPr kumimoji="0" lang="id-ID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Lato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75548" marR="7554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503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D57509C-F413-1F4D-AB3D-160029D27160}"/>
              </a:ext>
            </a:extLst>
          </p:cNvPr>
          <p:cNvSpPr/>
          <p:nvPr/>
        </p:nvSpPr>
        <p:spPr>
          <a:xfrm>
            <a:off x="2" y="2"/>
            <a:ext cx="1884217" cy="97258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397E54-1958-9D4C-9CE6-4D0D30CA117C}"/>
              </a:ext>
            </a:extLst>
          </p:cNvPr>
          <p:cNvSpPr/>
          <p:nvPr/>
        </p:nvSpPr>
        <p:spPr>
          <a:xfrm>
            <a:off x="2" y="9725894"/>
            <a:ext cx="1884217" cy="39901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22F499-27E8-CC43-99B8-3889645F6D0F}"/>
              </a:ext>
            </a:extLst>
          </p:cNvPr>
          <p:cNvGrpSpPr/>
          <p:nvPr/>
        </p:nvGrpSpPr>
        <p:grpSpPr>
          <a:xfrm>
            <a:off x="2848713" y="4862947"/>
            <a:ext cx="9340115" cy="4819503"/>
            <a:chOff x="819966" y="3384614"/>
            <a:chExt cx="22555515" cy="18672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60703B-62EC-8142-A0B6-B30E3B314C99}"/>
                </a:ext>
              </a:extLst>
            </p:cNvPr>
            <p:cNvSpPr/>
            <p:nvPr/>
          </p:nvSpPr>
          <p:spPr>
            <a:xfrm>
              <a:off x="1718217" y="4047503"/>
              <a:ext cx="21657264" cy="12043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RSRQ (Reference Signal Receive Quality)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adalah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rasio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/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perbandingan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antara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RSRP dan wideband power. RSRQ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merupakan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kualitas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sinyal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yang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diterima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UE. RSRQ juga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dipengaruhi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oleh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sinyal,dan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noise dan juga interference yang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diterima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EU.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Semakin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kecil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range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nilai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RSRQ yang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dihasilkan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maka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semakin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bagus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( less are better ).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4ADF4-66B3-DB47-9A9A-7DB747E41972}"/>
                </a:ext>
              </a:extLst>
            </p:cNvPr>
            <p:cNvSpPr txBox="1"/>
            <p:nvPr/>
          </p:nvSpPr>
          <p:spPr>
            <a:xfrm>
              <a:off x="819966" y="3384614"/>
              <a:ext cx="19066883" cy="25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b="1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PENGERTIAN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8E2F14C-6C4D-B247-B802-478510C3CF38}"/>
              </a:ext>
            </a:extLst>
          </p:cNvPr>
          <p:cNvSpPr txBox="1"/>
          <p:nvPr/>
        </p:nvSpPr>
        <p:spPr>
          <a:xfrm>
            <a:off x="2672862" y="505852"/>
            <a:ext cx="208729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Lato Black" panose="020F0502020204030203"/>
              </a:rPr>
              <a:t>RSRQ </a:t>
            </a:r>
            <a:br>
              <a:rPr lang="en-US" sz="6600" b="1" dirty="0">
                <a:solidFill>
                  <a:schemeClr val="accent1"/>
                </a:solidFill>
                <a:latin typeface="Lato Black" panose="020F0502020204030203"/>
              </a:rPr>
            </a:br>
            <a:r>
              <a:rPr lang="en-US" sz="6600" b="1" dirty="0">
                <a:solidFill>
                  <a:schemeClr val="accent1"/>
                </a:solidFill>
                <a:latin typeface="Lato Black" panose="020F0502020204030203"/>
              </a:rPr>
              <a:t>(Reference Signal </a:t>
            </a:r>
            <a:r>
              <a:rPr lang="en-US" sz="6600" b="1" dirty="0" err="1">
                <a:solidFill>
                  <a:schemeClr val="accent1"/>
                </a:solidFill>
                <a:latin typeface="Lato Black" panose="020F0502020204030203"/>
              </a:rPr>
              <a:t>Ricieved</a:t>
            </a:r>
            <a:r>
              <a:rPr lang="en-US" sz="6600" b="1" dirty="0">
                <a:solidFill>
                  <a:schemeClr val="accent1"/>
                </a:solidFill>
                <a:latin typeface="Lato Black" panose="020F0502020204030203"/>
              </a:rPr>
              <a:t> Quality)</a:t>
            </a:r>
            <a:endParaRPr lang="en-US" sz="6000" b="1" dirty="0">
              <a:solidFill>
                <a:schemeClr val="accent1"/>
              </a:solidFill>
              <a:latin typeface="Lato Black" panose="020F0502020204030203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D39001-5640-4DC4-A3B2-A91BB2C0A91B}"/>
              </a:ext>
            </a:extLst>
          </p:cNvPr>
          <p:cNvSpPr txBox="1"/>
          <p:nvPr/>
        </p:nvSpPr>
        <p:spPr>
          <a:xfrm>
            <a:off x="16793750" y="4862947"/>
            <a:ext cx="393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TABEL STANDAR</a:t>
            </a:r>
          </a:p>
        </p:txBody>
      </p:sp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1BA11E29-4EDB-42F7-8160-DDA97695DD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780482"/>
              </p:ext>
            </p:extLst>
          </p:nvPr>
        </p:nvGraphicFramePr>
        <p:xfrm>
          <a:off x="14729678" y="5992877"/>
          <a:ext cx="7831384" cy="3840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15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5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5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Kategori</a:t>
                      </a:r>
                      <a:endParaRPr lang="en-US" sz="3600" dirty="0"/>
                    </a:p>
                  </a:txBody>
                  <a:tcPr marL="75548" marR="7554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Range </a:t>
                      </a:r>
                      <a:r>
                        <a:rPr lang="en-US" sz="3600" dirty="0" err="1"/>
                        <a:t>Nilai</a:t>
                      </a:r>
                      <a:r>
                        <a:rPr lang="en-US" sz="3600" baseline="0" dirty="0"/>
                        <a:t> RSRP</a:t>
                      </a:r>
                      <a:endParaRPr lang="en-US" sz="3600" dirty="0"/>
                    </a:p>
                  </a:txBody>
                  <a:tcPr marL="75548" marR="7554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accent1"/>
                          </a:solidFill>
                        </a:rPr>
                        <a:t>Sangat</a:t>
                      </a:r>
                      <a:r>
                        <a:rPr lang="en-US" sz="3600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3600" baseline="0" dirty="0" err="1">
                          <a:solidFill>
                            <a:schemeClr val="accent1"/>
                          </a:solidFill>
                        </a:rPr>
                        <a:t>bagus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L="75548" marR="75548"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Lato" panose="020F0502020204030203"/>
                        </a:rPr>
                        <a:t>-9</a:t>
                      </a:r>
                      <a:endParaRPr kumimoji="0" lang="id-ID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Lato" panose="020F0502020204030203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75548" marR="755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accent1"/>
                          </a:solidFill>
                        </a:rPr>
                        <a:t>Bagus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L="75548" marR="75548"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Lato" panose="020F0502020204030203"/>
                        </a:rPr>
                        <a:t>-10, ≤ -9</a:t>
                      </a:r>
                      <a:endParaRPr kumimoji="0" lang="id-ID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Lato" panose="020F0502020204030203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75548" marR="755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Normal </a:t>
                      </a:r>
                    </a:p>
                  </a:txBody>
                  <a:tcPr marL="75548" marR="75548"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Lato" panose="020F0502020204030203"/>
                        </a:rPr>
                        <a:t>-15, ≤ -10</a:t>
                      </a:r>
                      <a:endParaRPr kumimoji="0" lang="id-ID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Lato" panose="020F0502020204030203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75548" marR="755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accent1"/>
                          </a:solidFill>
                        </a:rPr>
                        <a:t>Buruk</a:t>
                      </a:r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 </a:t>
                      </a:r>
                    </a:p>
                  </a:txBody>
                  <a:tcPr marL="75548" marR="75548"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Lato" panose="020F0502020204030203"/>
                        </a:rPr>
                        <a:t>-19, ≤-15</a:t>
                      </a:r>
                      <a:endParaRPr kumimoji="0" lang="id-ID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Lato" panose="020F0502020204030203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75548" marR="7554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accent1"/>
                          </a:solidFill>
                        </a:rPr>
                        <a:t>Sangat</a:t>
                      </a:r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accent1"/>
                          </a:solidFill>
                        </a:rPr>
                        <a:t>buruk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L="75548" marR="75548"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Lato" panose="020F0502020204030203"/>
                        </a:rPr>
                        <a:t>&lt; -20</a:t>
                      </a:r>
                      <a:endParaRPr kumimoji="0" lang="id-ID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Lato" panose="020F0502020204030203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75548" marR="7554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64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D57509C-F413-1F4D-AB3D-160029D27160}"/>
              </a:ext>
            </a:extLst>
          </p:cNvPr>
          <p:cNvSpPr/>
          <p:nvPr/>
        </p:nvSpPr>
        <p:spPr>
          <a:xfrm>
            <a:off x="2" y="2"/>
            <a:ext cx="1884217" cy="97258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397E54-1958-9D4C-9CE6-4D0D30CA117C}"/>
              </a:ext>
            </a:extLst>
          </p:cNvPr>
          <p:cNvSpPr/>
          <p:nvPr/>
        </p:nvSpPr>
        <p:spPr>
          <a:xfrm>
            <a:off x="2" y="9725894"/>
            <a:ext cx="1884217" cy="39901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22F499-27E8-CC43-99B8-3889645F6D0F}"/>
              </a:ext>
            </a:extLst>
          </p:cNvPr>
          <p:cNvGrpSpPr/>
          <p:nvPr/>
        </p:nvGrpSpPr>
        <p:grpSpPr>
          <a:xfrm>
            <a:off x="2848713" y="4862948"/>
            <a:ext cx="9340115" cy="5328941"/>
            <a:chOff x="819966" y="3384614"/>
            <a:chExt cx="22555515" cy="20646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60703B-62EC-8142-A0B6-B30E3B314C99}"/>
                </a:ext>
              </a:extLst>
            </p:cNvPr>
            <p:cNvSpPr/>
            <p:nvPr/>
          </p:nvSpPr>
          <p:spPr>
            <a:xfrm>
              <a:off x="1718217" y="3910994"/>
              <a:ext cx="21657264" cy="1538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Reference Signal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Signal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to Noise Ratio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atau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biasanya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disingkat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dengan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SNR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atau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S/N Ratio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adalah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ukuran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yang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digunakan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untuk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membandingkan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tingkat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Sinyal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yang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diinginkan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dengan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tingkat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Kebisingan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atau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Noise yang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tidak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diinginkan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yang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diambil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dari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latar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belakang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.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Dengan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kata lain, Signal to Noise Ratio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ini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juga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dapat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didefinisikan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sebagai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rasio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daya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sinyal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terhadap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daya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noise yang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dinyatakan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dalam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satuan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decibel (dB) ( more are better ).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4ADF4-66B3-DB47-9A9A-7DB747E41972}"/>
                </a:ext>
              </a:extLst>
            </p:cNvPr>
            <p:cNvSpPr txBox="1"/>
            <p:nvPr/>
          </p:nvSpPr>
          <p:spPr>
            <a:xfrm>
              <a:off x="819966" y="3384614"/>
              <a:ext cx="19066883" cy="25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b="1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PENGERTIAN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8E2F14C-6C4D-B247-B802-478510C3CF38}"/>
              </a:ext>
            </a:extLst>
          </p:cNvPr>
          <p:cNvSpPr txBox="1"/>
          <p:nvPr/>
        </p:nvSpPr>
        <p:spPr>
          <a:xfrm>
            <a:off x="2672862" y="505852"/>
            <a:ext cx="208729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Lato Black" panose="020F0502020204030203"/>
              </a:rPr>
              <a:t>RSSNR </a:t>
            </a:r>
            <a:br>
              <a:rPr lang="en-US" sz="6600" b="1" dirty="0">
                <a:solidFill>
                  <a:schemeClr val="accent1"/>
                </a:solidFill>
                <a:latin typeface="Lato Black" panose="020F0502020204030203"/>
              </a:rPr>
            </a:br>
            <a:r>
              <a:rPr lang="en-US" sz="6600" b="1" dirty="0">
                <a:solidFill>
                  <a:schemeClr val="accent1"/>
                </a:solidFill>
                <a:latin typeface="Lato Black" panose="020F0502020204030203"/>
              </a:rPr>
              <a:t>( Reference Signal </a:t>
            </a:r>
            <a:r>
              <a:rPr lang="en-US" sz="6600" b="1" dirty="0" err="1">
                <a:solidFill>
                  <a:schemeClr val="accent1"/>
                </a:solidFill>
                <a:latin typeface="Lato Black" panose="020F0502020204030203"/>
              </a:rPr>
              <a:t>Signal</a:t>
            </a:r>
            <a:r>
              <a:rPr lang="en-US" sz="6600" b="1" dirty="0">
                <a:solidFill>
                  <a:schemeClr val="accent1"/>
                </a:solidFill>
                <a:latin typeface="Lato Black" panose="020F0502020204030203"/>
              </a:rPr>
              <a:t> to Noise Ratio )</a:t>
            </a:r>
            <a:endParaRPr lang="en-US" sz="6000" b="1" dirty="0">
              <a:solidFill>
                <a:schemeClr val="accent1"/>
              </a:solidFill>
              <a:latin typeface="Lato Black" panose="020F0502020204030203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D39001-5640-4DC4-A3B2-A91BB2C0A91B}"/>
              </a:ext>
            </a:extLst>
          </p:cNvPr>
          <p:cNvSpPr txBox="1"/>
          <p:nvPr/>
        </p:nvSpPr>
        <p:spPr>
          <a:xfrm>
            <a:off x="16793750" y="4862947"/>
            <a:ext cx="393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TABEL STANDAR</a:t>
            </a:r>
          </a:p>
        </p:txBody>
      </p:sp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1BA11E29-4EDB-42F7-8160-DDA97695DD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670959"/>
              </p:ext>
            </p:extLst>
          </p:nvPr>
        </p:nvGraphicFramePr>
        <p:xfrm>
          <a:off x="14729678" y="6165333"/>
          <a:ext cx="7831384" cy="3840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15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5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5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Kualitas</a:t>
                      </a:r>
                      <a:endParaRPr lang="en-US" sz="3600" dirty="0"/>
                    </a:p>
                  </a:txBody>
                  <a:tcPr marL="75548" marR="7554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+mn-lt"/>
                        </a:rPr>
                        <a:t>Nilai ( </a:t>
                      </a:r>
                      <a:r>
                        <a:rPr lang="en-US" sz="3600" dirty="0" err="1">
                          <a:latin typeface="+mn-lt"/>
                        </a:rPr>
                        <a:t>Satuan</a:t>
                      </a:r>
                      <a:r>
                        <a:rPr lang="en-US" sz="3600" dirty="0">
                          <a:latin typeface="+mn-lt"/>
                        </a:rPr>
                        <a:t> Db )</a:t>
                      </a:r>
                      <a:endParaRPr lang="en-ID" sz="3600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accent1"/>
                          </a:solidFill>
                        </a:rPr>
                        <a:t>Sangat</a:t>
                      </a:r>
                      <a:r>
                        <a:rPr lang="en-US" sz="3600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3600" baseline="0" dirty="0" err="1">
                          <a:solidFill>
                            <a:schemeClr val="accent1"/>
                          </a:solidFill>
                        </a:rPr>
                        <a:t>bagus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L="75548" marR="75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30 – 15</a:t>
                      </a:r>
                      <a:endParaRPr lang="en-ID" sz="2400" b="1" dirty="0">
                        <a:solidFill>
                          <a:schemeClr val="accent1"/>
                        </a:solidFill>
                        <a:latin typeface="Lato" panose="020F0502020204030203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accent1"/>
                          </a:solidFill>
                        </a:rPr>
                        <a:t>Bagus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L="75548" marR="75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15 – 0</a:t>
                      </a:r>
                      <a:endParaRPr lang="en-ID" sz="2400" b="1" dirty="0">
                        <a:solidFill>
                          <a:schemeClr val="accent1"/>
                        </a:solidFill>
                        <a:latin typeface="Lato" panose="020F0502020204030203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Normal </a:t>
                      </a:r>
                    </a:p>
                  </a:txBody>
                  <a:tcPr marL="75548" marR="75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0 – (-5)</a:t>
                      </a:r>
                      <a:endParaRPr lang="en-ID" sz="2400" b="1">
                        <a:solidFill>
                          <a:schemeClr val="accent1"/>
                        </a:solidFill>
                        <a:latin typeface="Lato" panose="020F0502020204030203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accent1"/>
                          </a:solidFill>
                        </a:rPr>
                        <a:t>Buruk</a:t>
                      </a:r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 </a:t>
                      </a:r>
                    </a:p>
                  </a:txBody>
                  <a:tcPr marL="75548" marR="75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(-5) – (-11)</a:t>
                      </a:r>
                      <a:endParaRPr lang="en-ID" sz="2400" b="1">
                        <a:solidFill>
                          <a:schemeClr val="accent1"/>
                        </a:solidFill>
                        <a:latin typeface="Lato" panose="020F0502020204030203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95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accent1"/>
                          </a:solidFill>
                        </a:rPr>
                        <a:t>Sangat</a:t>
                      </a:r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accent1"/>
                          </a:solidFill>
                        </a:rPr>
                        <a:t>buruk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marL="75548" marR="755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Lato" panose="020F0502020204030203"/>
                        </a:rPr>
                        <a:t>(-11) – (-20)</a:t>
                      </a:r>
                      <a:endParaRPr lang="en-ID" sz="2400" b="1" dirty="0">
                        <a:solidFill>
                          <a:schemeClr val="accent1"/>
                        </a:solidFill>
                        <a:latin typeface="Lato" panose="020F0502020204030203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547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D57509C-F413-1F4D-AB3D-160029D27160}"/>
              </a:ext>
            </a:extLst>
          </p:cNvPr>
          <p:cNvSpPr/>
          <p:nvPr/>
        </p:nvSpPr>
        <p:spPr>
          <a:xfrm>
            <a:off x="2" y="2"/>
            <a:ext cx="1884217" cy="97258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397E54-1958-9D4C-9CE6-4D0D30CA117C}"/>
              </a:ext>
            </a:extLst>
          </p:cNvPr>
          <p:cNvSpPr/>
          <p:nvPr/>
        </p:nvSpPr>
        <p:spPr>
          <a:xfrm>
            <a:off x="2" y="9725894"/>
            <a:ext cx="1884217" cy="39901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2F14C-6C4D-B247-B802-478510C3CF38}"/>
              </a:ext>
            </a:extLst>
          </p:cNvPr>
          <p:cNvSpPr txBox="1"/>
          <p:nvPr/>
        </p:nvSpPr>
        <p:spPr>
          <a:xfrm>
            <a:off x="2567354" y="1180482"/>
            <a:ext cx="21207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TIMING ADVANCE, SRV, dan MCC &amp; MNC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70865C-5F1B-3E47-90BD-F9941C02ACF6}"/>
              </a:ext>
            </a:extLst>
          </p:cNvPr>
          <p:cNvGrpSpPr/>
          <p:nvPr/>
        </p:nvGrpSpPr>
        <p:grpSpPr>
          <a:xfrm>
            <a:off x="3025013" y="4458070"/>
            <a:ext cx="19183202" cy="8077453"/>
            <a:chOff x="3025012" y="4458067"/>
            <a:chExt cx="19183202" cy="8077453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356BF9E6-A432-9E49-88D4-07ED925BF873}"/>
                </a:ext>
              </a:extLst>
            </p:cNvPr>
            <p:cNvSpPr txBox="1">
              <a:spLocks/>
            </p:cNvSpPr>
            <p:nvPr/>
          </p:nvSpPr>
          <p:spPr>
            <a:xfrm>
              <a:off x="3025012" y="5469727"/>
              <a:ext cx="5784568" cy="637637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Timing Advance (TA)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adalah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waktu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yang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diperlukan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oleh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sinyal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menempuh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jarak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antara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BTS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dengan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mobile station yang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merupakan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standar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pada GSM. BTS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akan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memberikan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sebuah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TA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ke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mobile station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berdasarkan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jarak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dari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mobile station. Dasar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dari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TA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adalah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teknologi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TDMA yang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memerlukan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timing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atau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pengukuran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waktu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yang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sangat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presisi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antara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BTS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dengan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MS.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CE9592-0FC3-AC41-B3C9-676ADC54E934}"/>
                </a:ext>
              </a:extLst>
            </p:cNvPr>
            <p:cNvSpPr txBox="1"/>
            <p:nvPr/>
          </p:nvSpPr>
          <p:spPr>
            <a:xfrm>
              <a:off x="3025012" y="4458067"/>
              <a:ext cx="5671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TIMING ADVANCE</a:t>
              </a: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406E6B5A-C77F-2C45-B452-D29CC470F4D0}"/>
                </a:ext>
              </a:extLst>
            </p:cNvPr>
            <p:cNvSpPr txBox="1">
              <a:spLocks/>
            </p:cNvSpPr>
            <p:nvPr/>
          </p:nvSpPr>
          <p:spPr>
            <a:xfrm>
              <a:off x="9724329" y="5469727"/>
              <a:ext cx="5784568" cy="48731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Catatan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SRV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adalah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catatan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sumber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daya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Domain Name System (DNS) yang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digunakan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untuk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mengidentifikasi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komputer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yang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menghosting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layanan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tertentu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.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Catatan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sumber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daya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SRV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digunakan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untuk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menemukan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pengontrol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domain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untuk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direktori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aktif</a:t>
              </a:r>
              <a:endParaRPr lang="en-US" sz="2800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1243CF-29B9-D643-B875-68BF3500F09F}"/>
                </a:ext>
              </a:extLst>
            </p:cNvPr>
            <p:cNvSpPr txBox="1"/>
            <p:nvPr/>
          </p:nvSpPr>
          <p:spPr>
            <a:xfrm>
              <a:off x="9724329" y="4458067"/>
              <a:ext cx="5784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SRV</a:t>
              </a:r>
            </a:p>
          </p:txBody>
        </p:sp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5A41E490-B3DE-3746-A320-C509669EBD51}"/>
                </a:ext>
              </a:extLst>
            </p:cNvPr>
            <p:cNvSpPr txBox="1">
              <a:spLocks/>
            </p:cNvSpPr>
            <p:nvPr/>
          </p:nvSpPr>
          <p:spPr>
            <a:xfrm>
              <a:off x="16423646" y="5469727"/>
              <a:ext cx="5784568" cy="706579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MCC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adalah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singkatan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dari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mobile country code yang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bisa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di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artikan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sebagai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kode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Handphone /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ponsel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/smartphone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untuk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masing-masing negara.</a:t>
              </a:r>
            </a:p>
            <a:p>
              <a:pPr algn="l"/>
              <a:endParaRPr lang="en-US" sz="2800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endParaRPr>
            </a:p>
            <a:p>
              <a:pPr algn="l"/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MNC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adalah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singkatan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dari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mobile network code yang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bisa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di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artikan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sebagai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kode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jaringan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seluler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.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mnc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berfungsi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untuk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mengidentifikasi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sebuah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provider/operator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jaringar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seluler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sebuah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negara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3E5972E-E0FD-E843-AFA8-F5E252D3CDA1}"/>
                </a:ext>
              </a:extLst>
            </p:cNvPr>
            <p:cNvSpPr txBox="1"/>
            <p:nvPr/>
          </p:nvSpPr>
          <p:spPr>
            <a:xfrm>
              <a:off x="16536952" y="4458067"/>
              <a:ext cx="5408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MCC &amp; MNC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91363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D57509C-F413-1F4D-AB3D-160029D27160}"/>
              </a:ext>
            </a:extLst>
          </p:cNvPr>
          <p:cNvSpPr/>
          <p:nvPr/>
        </p:nvSpPr>
        <p:spPr>
          <a:xfrm>
            <a:off x="2" y="2"/>
            <a:ext cx="1884217" cy="97258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397E54-1958-9D4C-9CE6-4D0D30CA117C}"/>
              </a:ext>
            </a:extLst>
          </p:cNvPr>
          <p:cNvSpPr/>
          <p:nvPr/>
        </p:nvSpPr>
        <p:spPr>
          <a:xfrm>
            <a:off x="2" y="9725894"/>
            <a:ext cx="1884217" cy="39901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2F14C-6C4D-B247-B802-478510C3CF38}"/>
              </a:ext>
            </a:extLst>
          </p:cNvPr>
          <p:cNvSpPr txBox="1"/>
          <p:nvPr/>
        </p:nvSpPr>
        <p:spPr>
          <a:xfrm>
            <a:off x="2567354" y="1180482"/>
            <a:ext cx="21207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DOWNLOAD SPEED dan UPLOAD SPEED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70865C-5F1B-3E47-90BD-F9941C02ACF6}"/>
              </a:ext>
            </a:extLst>
          </p:cNvPr>
          <p:cNvGrpSpPr/>
          <p:nvPr/>
        </p:nvGrpSpPr>
        <p:grpSpPr>
          <a:xfrm>
            <a:off x="4931347" y="5812083"/>
            <a:ext cx="15993193" cy="3299478"/>
            <a:chOff x="4931344" y="5812082"/>
            <a:chExt cx="15993193" cy="3299478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356BF9E6-A432-9E49-88D4-07ED925BF873}"/>
                </a:ext>
              </a:extLst>
            </p:cNvPr>
            <p:cNvSpPr txBox="1">
              <a:spLocks/>
            </p:cNvSpPr>
            <p:nvPr/>
          </p:nvSpPr>
          <p:spPr>
            <a:xfrm>
              <a:off x="4931344" y="6823742"/>
              <a:ext cx="7402477" cy="177075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sv-SE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Seberapa cepat data ditarik dari server yang bersangkutan. Biasanya dihitung dengan satuan megabits per second (Mbps).</a:t>
              </a:r>
              <a:endParaRPr lang="en-US" sz="2800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CE9592-0FC3-AC41-B3C9-676ADC54E934}"/>
                </a:ext>
              </a:extLst>
            </p:cNvPr>
            <p:cNvSpPr txBox="1"/>
            <p:nvPr/>
          </p:nvSpPr>
          <p:spPr>
            <a:xfrm>
              <a:off x="4931345" y="5812082"/>
              <a:ext cx="7257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DOWNLOAD SPEED</a:t>
              </a:r>
            </a:p>
          </p:txBody>
        </p:sp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5A41E490-B3DE-3746-A320-C509669EBD51}"/>
                </a:ext>
              </a:extLst>
            </p:cNvPr>
            <p:cNvSpPr txBox="1">
              <a:spLocks/>
            </p:cNvSpPr>
            <p:nvPr/>
          </p:nvSpPr>
          <p:spPr>
            <a:xfrm>
              <a:off x="13839092" y="6823742"/>
              <a:ext cx="7085445" cy="22878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Seberapa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cepat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data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dikirim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ke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server yang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bersangkutan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.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Biasanya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dihitung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dalam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2800" dirty="0" err="1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satuan</a:t>
              </a:r>
              <a:r>
                <a:rPr lang="en-US" sz="2800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 megabits per second (Mbps).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3E5972E-E0FD-E843-AFA8-F5E252D3CDA1}"/>
                </a:ext>
              </a:extLst>
            </p:cNvPr>
            <p:cNvSpPr txBox="1"/>
            <p:nvPr/>
          </p:nvSpPr>
          <p:spPr>
            <a:xfrm>
              <a:off x="14036938" y="5812082"/>
              <a:ext cx="6624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UPLOAD SPEED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138641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7F2811-382B-C248-9727-832D0625E6B2}"/>
              </a:ext>
            </a:extLst>
          </p:cNvPr>
          <p:cNvSpPr/>
          <p:nvPr/>
        </p:nvSpPr>
        <p:spPr>
          <a:xfrm>
            <a:off x="2" y="2"/>
            <a:ext cx="24377649" cy="7481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C9637-F592-0C4B-B83F-F44FC494C458}"/>
              </a:ext>
            </a:extLst>
          </p:cNvPr>
          <p:cNvSpPr txBox="1"/>
          <p:nvPr/>
        </p:nvSpPr>
        <p:spPr>
          <a:xfrm>
            <a:off x="0" y="524461"/>
            <a:ext cx="24377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PERCOBAAN 1 TELKOMSEL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6D4A9-B2DB-444F-9EEE-536371DE7BAC}"/>
              </a:ext>
            </a:extLst>
          </p:cNvPr>
          <p:cNvSpPr/>
          <p:nvPr/>
        </p:nvSpPr>
        <p:spPr>
          <a:xfrm>
            <a:off x="0" y="2680140"/>
            <a:ext cx="24377650" cy="11035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F37C5-CDFD-42D5-9B9B-244A79C7E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564" y="3283168"/>
            <a:ext cx="7372348" cy="9829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494729-0AA6-4E2B-9D82-3ACD4005C04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300" y="3283169"/>
            <a:ext cx="6072562" cy="9829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375861-E8C8-47E1-8E7E-20A5CB3F0F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38" y="3283170"/>
            <a:ext cx="7372350" cy="98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9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22B45"/>
      </a:accent1>
      <a:accent2>
        <a:srgbClr val="CAC1AC"/>
      </a:accent2>
      <a:accent3>
        <a:srgbClr val="D9D1CE"/>
      </a:accent3>
      <a:accent4>
        <a:srgbClr val="57BDBA"/>
      </a:accent4>
      <a:accent5>
        <a:srgbClr val="5D6591"/>
      </a:accent5>
      <a:accent6>
        <a:srgbClr val="A69388"/>
      </a:accent6>
      <a:hlink>
        <a:srgbClr val="4B5050"/>
      </a:hlink>
      <a:folHlink>
        <a:srgbClr val="19BB9B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40103</TotalTime>
  <Words>1007</Words>
  <Application>Microsoft Office PowerPoint</Application>
  <PresentationFormat>Custom</PresentationFormat>
  <Paragraphs>153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Narrow</vt:lpstr>
      <vt:lpstr>Calibri</vt:lpstr>
      <vt:lpstr>Gill Sans</vt:lpstr>
      <vt:lpstr>Lato</vt:lpstr>
      <vt:lpstr>Lato Black</vt:lpstr>
      <vt:lpstr>Lato 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subject/>
  <dc:creator/>
  <cp:keywords/>
  <dc:description/>
  <cp:lastModifiedBy>Windows</cp:lastModifiedBy>
  <cp:revision>9535</cp:revision>
  <dcterms:created xsi:type="dcterms:W3CDTF">2014-11-12T21:47:38Z</dcterms:created>
  <dcterms:modified xsi:type="dcterms:W3CDTF">2020-10-21T03:40:20Z</dcterms:modified>
  <cp:category/>
</cp:coreProperties>
</file>