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5" r:id="rId2"/>
    <p:sldId id="299" r:id="rId3"/>
    <p:sldId id="308" r:id="rId4"/>
    <p:sldId id="302" r:id="rId5"/>
    <p:sldId id="301" r:id="rId6"/>
    <p:sldId id="300" r:id="rId7"/>
    <p:sldId id="303" r:id="rId8"/>
    <p:sldId id="304" r:id="rId9"/>
    <p:sldId id="298" r:id="rId10"/>
    <p:sldId id="306" r:id="rId11"/>
    <p:sldId id="305" r:id="rId12"/>
    <p:sldId id="30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79730" autoAdjust="0"/>
  </p:normalViewPr>
  <p:slideViewPr>
    <p:cSldViewPr snapToGrid="0">
      <p:cViewPr varScale="1">
        <p:scale>
          <a:sx n="70" d="100"/>
          <a:sy n="70" d="100"/>
        </p:scale>
        <p:origin x="1344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7349D-1EDA-469A-BB38-0FDF06D05AF4}" type="datetimeFigureOut">
              <a:rPr lang="tr-TR" smtClean="0"/>
              <a:t>2.1.2018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30E4E-2571-490A-B28E-DFF5DFB392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945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30E4E-2571-490A-B28E-DFF5DFB3929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2935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30E4E-2571-490A-B28E-DFF5DFB39295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2499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30E4E-2571-490A-B28E-DFF5DFB39295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4566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4B2C-24C5-41B6-BB2B-5C8E20CA71F4}" type="datetimeFigureOut">
              <a:rPr lang="tr-TR" smtClean="0"/>
              <a:t>2.1.2018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5C5C-5711-4F28-AAF3-F009367A24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734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4B2C-24C5-41B6-BB2B-5C8E20CA71F4}" type="datetimeFigureOut">
              <a:rPr lang="tr-TR" smtClean="0"/>
              <a:t>2.1.2018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5C5C-5711-4F28-AAF3-F009367A24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975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4B2C-24C5-41B6-BB2B-5C8E20CA71F4}" type="datetimeFigureOut">
              <a:rPr lang="tr-TR" smtClean="0"/>
              <a:t>2.1.2018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5C5C-5711-4F28-AAF3-F009367A24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112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4B2C-24C5-41B6-BB2B-5C8E20CA71F4}" type="datetimeFigureOut">
              <a:rPr lang="tr-TR" smtClean="0"/>
              <a:t>2.1.2018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5C5C-5711-4F28-AAF3-F009367A24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715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4B2C-24C5-41B6-BB2B-5C8E20CA71F4}" type="datetimeFigureOut">
              <a:rPr lang="tr-TR" smtClean="0"/>
              <a:t>2.1.2018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5C5C-5711-4F28-AAF3-F009367A24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715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4B2C-24C5-41B6-BB2B-5C8E20CA71F4}" type="datetimeFigureOut">
              <a:rPr lang="tr-TR" smtClean="0"/>
              <a:t>2.1.2018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5C5C-5711-4F28-AAF3-F009367A24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461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4B2C-24C5-41B6-BB2B-5C8E20CA71F4}" type="datetimeFigureOut">
              <a:rPr lang="tr-TR" smtClean="0"/>
              <a:t>2.1.2018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5C5C-5711-4F28-AAF3-F009367A24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098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4B2C-24C5-41B6-BB2B-5C8E20CA71F4}" type="datetimeFigureOut">
              <a:rPr lang="tr-TR" smtClean="0"/>
              <a:t>2.1.2018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5C5C-5711-4F28-AAF3-F009367A24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901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4B2C-24C5-41B6-BB2B-5C8E20CA71F4}" type="datetimeFigureOut">
              <a:rPr lang="tr-TR" smtClean="0"/>
              <a:t>2.1.2018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5C5C-5711-4F28-AAF3-F009367A24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668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4B2C-24C5-41B6-BB2B-5C8E20CA71F4}" type="datetimeFigureOut">
              <a:rPr lang="tr-TR" smtClean="0"/>
              <a:t>2.1.2018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5C5C-5711-4F28-AAF3-F009367A24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672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4B2C-24C5-41B6-BB2B-5C8E20CA71F4}" type="datetimeFigureOut">
              <a:rPr lang="tr-TR" smtClean="0"/>
              <a:t>2.1.2018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5C5C-5711-4F28-AAF3-F009367A24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773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B4B2C-24C5-41B6-BB2B-5C8E20CA71F4}" type="datetimeFigureOut">
              <a:rPr lang="tr-TR" smtClean="0"/>
              <a:t>2.1.2018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05C5C-5711-4F28-AAF3-F009367A24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013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825343"/>
          </a:xfrm>
          <a:prstGeom prst="rect">
            <a:avLst/>
          </a:prstGeom>
        </p:spPr>
      </p:pic>
      <p:sp>
        <p:nvSpPr>
          <p:cNvPr id="13" name="Dikdörtgen 12"/>
          <p:cNvSpPr/>
          <p:nvPr/>
        </p:nvSpPr>
        <p:spPr>
          <a:xfrm>
            <a:off x="184245" y="168386"/>
            <a:ext cx="103621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7200" b="1" dirty="0" smtClean="0">
                <a:solidFill>
                  <a:schemeClr val="bg1"/>
                </a:solidFill>
              </a:rPr>
              <a:t>TÜRKİYE’DE ENERJİ VE CBS</a:t>
            </a:r>
            <a:endParaRPr lang="tr-TR" sz="7200" b="1" dirty="0">
              <a:solidFill>
                <a:schemeClr val="bg1"/>
              </a:solidFill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0" y="5871236"/>
            <a:ext cx="496732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 smtClean="0">
                <a:solidFill>
                  <a:schemeClr val="bg1"/>
                </a:solidFill>
              </a:rPr>
              <a:t>Mustafa BİLGİN 131180014</a:t>
            </a:r>
          </a:p>
          <a:p>
            <a:r>
              <a:rPr lang="tr-TR" sz="2800" b="1" dirty="0" smtClean="0">
                <a:solidFill>
                  <a:schemeClr val="bg1"/>
                </a:solidFill>
              </a:rPr>
              <a:t>Yusuf Emre DUMAN 131180023 </a:t>
            </a:r>
            <a:endParaRPr lang="tr-T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0" y="1448718"/>
            <a:ext cx="10699407" cy="343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23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469572"/>
            <a:ext cx="10591800" cy="4495800"/>
          </a:xfrm>
        </p:spPr>
        <p:txBody>
          <a:bodyPr>
            <a:normAutofit/>
          </a:bodyPr>
          <a:lstStyle/>
          <a:p>
            <a:r>
              <a:rPr lang="tr-TR" sz="1600" dirty="0" smtClean="0"/>
              <a:t>Sahip olduğumuz Hatasız veriler ; </a:t>
            </a:r>
            <a:r>
              <a:rPr lang="tr-TR" sz="1600" dirty="0"/>
              <a:t>elektrik tüketim </a:t>
            </a:r>
            <a:r>
              <a:rPr lang="tr-TR" sz="1600" dirty="0" smtClean="0"/>
              <a:t>miktarı, </a:t>
            </a:r>
            <a:r>
              <a:rPr lang="tr-TR" sz="1600" dirty="0"/>
              <a:t>kayıp kaçak </a:t>
            </a:r>
            <a:r>
              <a:rPr lang="tr-TR" sz="1600" dirty="0" smtClean="0"/>
              <a:t>oranı</a:t>
            </a:r>
          </a:p>
          <a:p>
            <a:r>
              <a:rPr lang="tr-TR" sz="1600" dirty="0" smtClean="0"/>
              <a:t>Hesaplamak istediğimiz veriler ; </a:t>
            </a:r>
            <a:r>
              <a:rPr lang="tr-TR" sz="1600" dirty="0"/>
              <a:t>Kayıp kaçak elektrik miktarı </a:t>
            </a:r>
            <a:r>
              <a:rPr lang="tr-TR" sz="1600" dirty="0" smtClean="0"/>
              <a:t>,</a:t>
            </a:r>
            <a:r>
              <a:rPr lang="tr-TR" sz="1600" dirty="0"/>
              <a:t> Dağıtım şirketinden gelen elektrik miktarı </a:t>
            </a:r>
            <a:endParaRPr lang="tr-TR" sz="1600" dirty="0" smtClean="0"/>
          </a:p>
          <a:p>
            <a:endParaRPr lang="tr-TR" sz="1600" dirty="0" smtClean="0"/>
          </a:p>
          <a:p>
            <a:endParaRPr lang="tr-TR" sz="1600" dirty="0"/>
          </a:p>
          <a:p>
            <a:r>
              <a:rPr lang="tr-TR" sz="1600" dirty="0" smtClean="0"/>
              <a:t>Dağıtım </a:t>
            </a:r>
            <a:r>
              <a:rPr lang="tr-TR" sz="1600" dirty="0"/>
              <a:t>şirketinden gelen elektrik miktarı - kayıp kaçak miktarı = elektrik tüketim miktarı</a:t>
            </a:r>
          </a:p>
          <a:p>
            <a:endParaRPr lang="tr-TR" sz="1600" dirty="0"/>
          </a:p>
          <a:p>
            <a:r>
              <a:rPr lang="tr-TR" sz="1600" dirty="0"/>
              <a:t>Dağıtım şirketinden gelen elektrik miktarı - (dağıtım bölgesinden gelen * kayıp kaçak oranı) = elektrik tüketim miktarı</a:t>
            </a:r>
          </a:p>
          <a:p>
            <a:endParaRPr lang="tr-TR" sz="1600" dirty="0"/>
          </a:p>
          <a:p>
            <a:r>
              <a:rPr lang="tr-TR" sz="1600" dirty="0"/>
              <a:t>Dağıtım şirketinden gelen elektrik miktarı = elektrik tüketim miktarı / ( 1 - kayıp kaçak oranı)</a:t>
            </a:r>
          </a:p>
          <a:p>
            <a:endParaRPr lang="tr-TR" sz="1600" dirty="0"/>
          </a:p>
          <a:p>
            <a:r>
              <a:rPr lang="tr-TR" sz="1600" dirty="0"/>
              <a:t>Kayıp kaçak elektrik miktarı = dağıtım şirketinden gelen elektrik miktarı - elektrik tüketim miktarı</a:t>
            </a:r>
          </a:p>
        </p:txBody>
      </p:sp>
    </p:spTree>
    <p:extLst>
      <p:ext uri="{BB962C8B-B14F-4D97-AF65-F5344CB8AC3E}">
        <p14:creationId xmlns:p14="http://schemas.microsoft.com/office/powerpoint/2010/main" val="68595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87" y="1783456"/>
            <a:ext cx="4846740" cy="3878916"/>
          </a:xfr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1783456"/>
            <a:ext cx="4854361" cy="3878916"/>
          </a:xfrm>
          <a:prstGeom prst="rect">
            <a:avLst/>
          </a:prstGeom>
        </p:spPr>
      </p:pic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261257" y="457893"/>
            <a:ext cx="4854361" cy="1325563"/>
          </a:xfrm>
        </p:spPr>
        <p:txBody>
          <a:bodyPr>
            <a:normAutofit/>
          </a:bodyPr>
          <a:lstStyle/>
          <a:p>
            <a:pPr algn="ctr"/>
            <a:r>
              <a:rPr lang="tr-T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tr-TR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esaplamadan önce </a:t>
            </a:r>
            <a:endParaRPr lang="tr-TR" sz="2800" dirty="0"/>
          </a:p>
        </p:txBody>
      </p:sp>
      <p:sp>
        <p:nvSpPr>
          <p:cNvPr id="10" name="Unvan 1"/>
          <p:cNvSpPr txBox="1">
            <a:spLocks/>
          </p:cNvSpPr>
          <p:nvPr/>
        </p:nvSpPr>
        <p:spPr>
          <a:xfrm>
            <a:off x="6898066" y="457893"/>
            <a:ext cx="48543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Hesaplamadan sonra 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05921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55171" y="0"/>
            <a:ext cx="10515600" cy="1325563"/>
          </a:xfrm>
        </p:spPr>
        <p:txBody>
          <a:bodyPr/>
          <a:lstStyle/>
          <a:p>
            <a:pPr algn="ctr"/>
            <a:r>
              <a:rPr lang="tr-T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56" y="977219"/>
            <a:ext cx="10085275" cy="5554209"/>
          </a:xfrm>
        </p:spPr>
      </p:pic>
    </p:spTree>
    <p:extLst>
      <p:ext uri="{BB962C8B-B14F-4D97-AF65-F5344CB8AC3E}">
        <p14:creationId xmlns:p14="http://schemas.microsoft.com/office/powerpoint/2010/main" val="195388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1"/>
          <p:cNvSpPr>
            <a:spLocks noGrp="1"/>
          </p:cNvSpPr>
          <p:nvPr>
            <p:ph type="title"/>
          </p:nvPr>
        </p:nvSpPr>
        <p:spPr>
          <a:xfrm>
            <a:off x="555171" y="0"/>
            <a:ext cx="10515600" cy="1325563"/>
          </a:xfrm>
        </p:spPr>
        <p:txBody>
          <a:bodyPr/>
          <a:lstStyle/>
          <a:p>
            <a:pPr algn="ctr"/>
            <a:r>
              <a:rPr lang="tr-T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Uygulamada Kullanılan Veriler</a:t>
            </a:r>
            <a:endParaRPr lang="tr-TR" dirty="0"/>
          </a:p>
        </p:txBody>
      </p:sp>
      <p:sp>
        <p:nvSpPr>
          <p:cNvPr id="8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tr-TR" dirty="0" smtClean="0"/>
              <a:t>Elektrik üretim verileri,</a:t>
            </a:r>
          </a:p>
          <a:p>
            <a:r>
              <a:rPr lang="tr-TR" dirty="0" smtClean="0"/>
              <a:t>Elektrik tüketim verileri,</a:t>
            </a:r>
          </a:p>
          <a:p>
            <a:r>
              <a:rPr lang="tr-TR" dirty="0" smtClean="0"/>
              <a:t>İl bazında kayıp kaçak oranları,</a:t>
            </a:r>
          </a:p>
          <a:p>
            <a:r>
              <a:rPr lang="tr-TR" dirty="0" smtClean="0"/>
              <a:t>Dağıtım bölgesi bazında kayıp kaçak oranları,</a:t>
            </a:r>
          </a:p>
          <a:p>
            <a:r>
              <a:rPr lang="tr-TR" dirty="0" smtClean="0"/>
              <a:t>İl bazında güneşlenme süreleri.</a:t>
            </a:r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Kaynaklar</a:t>
            </a:r>
            <a:r>
              <a:rPr lang="tr-TR" dirty="0"/>
              <a:t>: EPDK 2016 Yılı Enerji Piyasa </a:t>
            </a:r>
            <a:r>
              <a:rPr lang="tr-TR" dirty="0" smtClean="0"/>
              <a:t>Raporu,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TEDAŞ-Türkiye Enerji Dağıtım ve Tüketim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İstatistikleri, Meteoroloji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581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>
            <a:off x="555171" y="0"/>
            <a:ext cx="10515600" cy="1325563"/>
          </a:xfrm>
        </p:spPr>
        <p:txBody>
          <a:bodyPr/>
          <a:lstStyle/>
          <a:p>
            <a:pPr algn="ctr"/>
            <a:r>
              <a:rPr lang="tr-T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ENERJİ ATLASI ARAYÜZÜ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617" y="1325563"/>
            <a:ext cx="8288708" cy="456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1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1"/>
          <p:cNvSpPr txBox="1">
            <a:spLocks/>
          </p:cNvSpPr>
          <p:nvPr/>
        </p:nvSpPr>
        <p:spPr>
          <a:xfrm>
            <a:off x="-148045" y="1088274"/>
            <a:ext cx="670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Elektrik Üretim (</a:t>
            </a:r>
            <a:r>
              <a:rPr lang="tr-TR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MWh</a:t>
            </a:r>
            <a:r>
              <a:rPr lang="tr-T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sz="2400" dirty="0"/>
          </a:p>
        </p:txBody>
      </p:sp>
      <p:sp>
        <p:nvSpPr>
          <p:cNvPr id="7" name="Unvan 1"/>
          <p:cNvSpPr txBox="1">
            <a:spLocks/>
          </p:cNvSpPr>
          <p:nvPr/>
        </p:nvSpPr>
        <p:spPr>
          <a:xfrm>
            <a:off x="5381898" y="1088274"/>
            <a:ext cx="670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Elektrik Tüketim </a:t>
            </a:r>
            <a:r>
              <a:rPr lang="tr-T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MWh</a:t>
            </a:r>
            <a:r>
              <a:rPr lang="tr-T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sz="2400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88" y="2413837"/>
            <a:ext cx="5247730" cy="2833077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554" y="2413836"/>
            <a:ext cx="5267618" cy="283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0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5736771" y="1088274"/>
            <a:ext cx="6274526" cy="1325563"/>
          </a:xfrm>
        </p:spPr>
        <p:txBody>
          <a:bodyPr>
            <a:normAutofit/>
          </a:bodyPr>
          <a:lstStyle/>
          <a:p>
            <a:pPr algn="ctr"/>
            <a:r>
              <a:rPr lang="tr-T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Dağıtım Bölgesi Bazında Kayıp Kaçak(%)</a:t>
            </a:r>
            <a:endParaRPr lang="tr-TR" sz="2400" dirty="0"/>
          </a:p>
        </p:txBody>
      </p:sp>
      <p:sp>
        <p:nvSpPr>
          <p:cNvPr id="8" name="Unvan 1"/>
          <p:cNvSpPr txBox="1">
            <a:spLocks/>
          </p:cNvSpPr>
          <p:nvPr/>
        </p:nvSpPr>
        <p:spPr>
          <a:xfrm>
            <a:off x="-148045" y="1088274"/>
            <a:ext cx="670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İl Bazında Kayıp Kaçak(%)</a:t>
            </a:r>
            <a:endParaRPr lang="tr-TR" sz="2400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23" y="2576537"/>
            <a:ext cx="4802062" cy="2822777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318" y="2582732"/>
            <a:ext cx="5188882" cy="281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39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>
            <a:off x="555171" y="0"/>
            <a:ext cx="10515600" cy="1325563"/>
          </a:xfrm>
        </p:spPr>
        <p:txBody>
          <a:bodyPr/>
          <a:lstStyle/>
          <a:p>
            <a:pPr algn="ctr"/>
            <a:r>
              <a:rPr lang="tr-T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Dağıtım Bölgeleri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04" y="1325563"/>
            <a:ext cx="8118334" cy="455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8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772" y="1549954"/>
            <a:ext cx="8395371" cy="4648082"/>
          </a:xfrm>
          <a:prstGeom prst="rect">
            <a:avLst/>
          </a:prstGeom>
        </p:spPr>
      </p:pic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555171" y="0"/>
            <a:ext cx="10515600" cy="1325563"/>
          </a:xfrm>
        </p:spPr>
        <p:txBody>
          <a:bodyPr/>
          <a:lstStyle/>
          <a:p>
            <a:pPr algn="ctr"/>
            <a:r>
              <a:rPr lang="tr-T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İl-İl Detaylı Bilgi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3314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" y="0"/>
            <a:ext cx="12183835" cy="6858000"/>
          </a:xfrm>
        </p:spPr>
      </p:pic>
    </p:spTree>
    <p:extLst>
      <p:ext uri="{BB962C8B-B14F-4D97-AF65-F5344CB8AC3E}">
        <p14:creationId xmlns:p14="http://schemas.microsoft.com/office/powerpoint/2010/main" val="79062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961</TotalTime>
  <Words>184</Words>
  <Application>Microsoft Office PowerPoint</Application>
  <PresentationFormat>Geniş ekran</PresentationFormat>
  <Paragraphs>35</Paragraphs>
  <Slides>12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Teması</vt:lpstr>
      <vt:lpstr>PowerPoint Sunusu</vt:lpstr>
      <vt:lpstr>Er Diagram</vt:lpstr>
      <vt:lpstr>Uygulamada Kullanılan Veriler</vt:lpstr>
      <vt:lpstr>ENERJİ ATLASI ARAYÜZÜ</vt:lpstr>
      <vt:lpstr>PowerPoint Sunusu</vt:lpstr>
      <vt:lpstr>Dağıtım Bölgesi Bazında Kayıp Kaçak(%)</vt:lpstr>
      <vt:lpstr>Dağıtım Bölgeleri</vt:lpstr>
      <vt:lpstr>İl-İl Detaylı Bilgi</vt:lpstr>
      <vt:lpstr>PowerPoint Sunusu</vt:lpstr>
      <vt:lpstr>PowerPoint Sunusu</vt:lpstr>
      <vt:lpstr>PowerPoint Sunusu</vt:lpstr>
      <vt:lpstr>Hesaplamadan önce 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KAPAK</dc:title>
  <dc:creator>yusemre</dc:creator>
  <cp:lastModifiedBy>Asus</cp:lastModifiedBy>
  <cp:revision>77</cp:revision>
  <dcterms:created xsi:type="dcterms:W3CDTF">2017-11-20T17:15:52Z</dcterms:created>
  <dcterms:modified xsi:type="dcterms:W3CDTF">2018-01-02T07:54:46Z</dcterms:modified>
</cp:coreProperties>
</file>