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3" r:id="rId7"/>
  </p:sldIdLst>
  <p:sldSz cx="18288000" cy="10287000"/>
  <p:notesSz cx="6858000" cy="9144000"/>
  <p:embeddedFontLst>
    <p:embeddedFont>
      <p:font typeface="G마켓 산스 TTF Bold" panose="02000000000000000000" pitchFamily="2" charset="-127"/>
      <p:bold r:id="rId8"/>
    </p:embeddedFont>
    <p:embeddedFont>
      <p:font typeface="G마켓 산스 TTF Medium" panose="02000000000000000000" pitchFamily="2" charset="-12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ED"/>
    <a:srgbClr val="458AF0"/>
    <a:srgbClr val="2274EC"/>
    <a:srgbClr val="EEEEEE"/>
    <a:srgbClr val="E3E3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87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5" y="1676400"/>
            <a:ext cx="2354604" cy="299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2" y="1676400"/>
            <a:ext cx="2328366" cy="2997200"/>
          </a:xfrm>
          <a:prstGeom prst="ellipse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0159" y="5613401"/>
            <a:ext cx="5029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SCM/ </a:t>
            </a:r>
            <a:r>
              <a:rPr lang="ko-KR" altLang="en-US" sz="3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자동화와 생산성을 고민하는</a:t>
            </a:r>
            <a:endParaRPr lang="ko-KR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김유석 입니다</a:t>
            </a:r>
            <a:r>
              <a:rPr lang="en-US" altLang="ko-KR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sz="41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02200"/>
            <a:ext cx="533400" cy="546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7340600"/>
            <a:ext cx="34417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 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1994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.01.27 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      010 3582 8143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itgorae.seok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@gmail.com</a:t>
            </a:r>
          </a:p>
          <a:p>
            <a:pPr lvl="0" algn="l">
              <a:lnSpc>
                <a:spcPct val="157700"/>
              </a:lnSpc>
            </a:pP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    github.com/yuseok01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9C785A7B-0819-5344-6335-D2C48BA073FA}"/>
              </a:ext>
            </a:extLst>
          </p:cNvPr>
          <p:cNvGrpSpPr/>
          <p:nvPr/>
        </p:nvGrpSpPr>
        <p:grpSpPr>
          <a:xfrm>
            <a:off x="12578387" y="1527367"/>
            <a:ext cx="3944313" cy="2549333"/>
            <a:chOff x="12578387" y="1527367"/>
            <a:chExt cx="3944313" cy="254933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4DCFB9C-BB83-BAED-5571-23C489D78AC4}"/>
                </a:ext>
              </a:extLst>
            </p:cNvPr>
            <p:cNvGrpSpPr/>
            <p:nvPr/>
          </p:nvGrpSpPr>
          <p:grpSpPr>
            <a:xfrm>
              <a:off x="12578387" y="1527367"/>
              <a:ext cx="3206366" cy="431801"/>
              <a:chOff x="11956334" y="2111567"/>
              <a:chExt cx="2736307" cy="431800"/>
            </a:xfrm>
          </p:grpSpPr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6334" y="2111567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11962141" y="2173240"/>
                <a:ext cx="2730500" cy="32221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CERTIFICATION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2611100" y="2489200"/>
              <a:ext cx="3911600" cy="1587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2016.09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국제무역사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2020.08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2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종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보통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운전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면허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endParaRPr lang="en-US" sz="18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2021.03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컴퓨터 활용 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2023.10 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물류관리사</a:t>
              </a:r>
              <a:endPara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SQLD</a:t>
              </a:r>
            </a:p>
            <a:p>
              <a:pPr lvl="0" algn="l">
                <a:lnSpc>
                  <a:spcPct val="157700"/>
                </a:lnSpc>
              </a:pPr>
              <a:endPara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CE601B1A-65D9-0C05-9027-373332D7EDB5}"/>
              </a:ext>
            </a:extLst>
          </p:cNvPr>
          <p:cNvGrpSpPr/>
          <p:nvPr/>
        </p:nvGrpSpPr>
        <p:grpSpPr>
          <a:xfrm>
            <a:off x="6172200" y="1663700"/>
            <a:ext cx="6099813" cy="8039099"/>
            <a:chOff x="6819898" y="1663700"/>
            <a:chExt cx="6099813" cy="803909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ACF6D28-408C-342B-0907-659E85BA6E04}"/>
                </a:ext>
              </a:extLst>
            </p:cNvPr>
            <p:cNvGrpSpPr/>
            <p:nvPr/>
          </p:nvGrpSpPr>
          <p:grpSpPr>
            <a:xfrm>
              <a:off x="6819900" y="1663700"/>
              <a:ext cx="2730500" cy="431800"/>
              <a:chOff x="6819900" y="4533900"/>
              <a:chExt cx="2730500" cy="431800"/>
            </a:xfrm>
          </p:grpSpPr>
          <p:pic>
            <p:nvPicPr>
              <p:cNvPr id="11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9900" y="4533900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12" name="TextBox 12"/>
              <p:cNvSpPr txBox="1"/>
              <p:nvPr/>
            </p:nvSpPr>
            <p:spPr>
              <a:xfrm>
                <a:off x="7035800" y="4584700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EXPERIENCE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819899" y="6667500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축구 커뮤니티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</a:t>
              </a:r>
              <a:r>
                <a:rPr lang="ko-KR" altLang="en-US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Vue, MySQL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 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819900" y="29845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.08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인제대학교 졸업</a:t>
              </a:r>
              <a:r>
                <a:rPr lang="en-US" altLang="ko-KR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(4.17/4.5)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r>
                <a:rPr lang="ko-KR" altLang="en-US" sz="1400" b="0" i="0" strike="noStrike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국제통상학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/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정치외교학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19900" y="38227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2021.04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롯데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글로벌로지스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입사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  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SCM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사업본부 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유니클로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물류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반품 물류 담당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 관리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819900" y="592455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삼성 청년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아카데미 이수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Java, Spring Boot, Vue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874510" y="2242818"/>
              <a:ext cx="6045201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2017.12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 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GTEP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 수료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산업통상자원부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</a:p>
          </p:txBody>
        </p:sp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id="{E739D61A-1D5D-3249-BDE4-C00E0EC74A2B}"/>
                </a:ext>
              </a:extLst>
            </p:cNvPr>
            <p:cNvSpPr txBox="1"/>
            <p:nvPr/>
          </p:nvSpPr>
          <p:spPr>
            <a:xfrm>
              <a:off x="6819900" y="487426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22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한일 무역전쟁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TFT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팀 파견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       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5,000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평 임시 센터 운영</a:t>
              </a:r>
              <a:endParaRPr lang="en-US" alt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고객사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도급사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관리 및 대응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RFID / DAS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운영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CB89688C-852F-C686-6309-1A2EB2E0DDFB}"/>
                </a:ext>
              </a:extLst>
            </p:cNvPr>
            <p:cNvSpPr txBox="1"/>
            <p:nvPr/>
          </p:nvSpPr>
          <p:spPr>
            <a:xfrm>
              <a:off x="6819899" y="7524486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WEB WMS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JWT,</a:t>
              </a:r>
              <a:r>
                <a:rPr lang="ko-KR" altLang="en-US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REACT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id="{8D571466-4A2B-8AAF-6C95-64EFC3AE44F8}"/>
                </a:ext>
              </a:extLst>
            </p:cNvPr>
            <p:cNvSpPr txBox="1"/>
            <p:nvPr/>
          </p:nvSpPr>
          <p:spPr>
            <a:xfrm>
              <a:off x="6819899" y="8346439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Electron, Next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id="{87253EBA-4EFA-92EA-F10A-BF27EB815FA5}"/>
                </a:ext>
              </a:extLst>
            </p:cNvPr>
            <p:cNvSpPr txBox="1"/>
            <p:nvPr/>
          </p:nvSpPr>
          <p:spPr>
            <a:xfrm>
              <a:off x="6819898" y="9093199"/>
              <a:ext cx="5219702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 Excel, CSV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 모듈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진행중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MongoDB</a:t>
              </a:r>
              <a:endParaRPr lang="ko-KR" altLang="en-US" sz="1400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69DF32D4-CE5D-FEC6-341F-1273627E2082}"/>
              </a:ext>
            </a:extLst>
          </p:cNvPr>
          <p:cNvGrpSpPr/>
          <p:nvPr/>
        </p:nvGrpSpPr>
        <p:grpSpPr>
          <a:xfrm>
            <a:off x="11723665" y="8774767"/>
            <a:ext cx="5270500" cy="1088390"/>
            <a:chOff x="-4983087" y="4836160"/>
            <a:chExt cx="5270500" cy="13335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402FCE-DD64-06C7-072A-1B7A9F3301B3}"/>
                </a:ext>
              </a:extLst>
            </p:cNvPr>
            <p:cNvGrpSpPr/>
            <p:nvPr/>
          </p:nvGrpSpPr>
          <p:grpSpPr>
            <a:xfrm>
              <a:off x="-4983087" y="4861560"/>
              <a:ext cx="5270500" cy="1308100"/>
              <a:chOff x="11809349" y="6007100"/>
              <a:chExt cx="5270500" cy="1308100"/>
            </a:xfrm>
          </p:grpSpPr>
          <p:sp>
            <p:nvSpPr>
              <p:cNvPr id="24" name="TextBox 24"/>
              <p:cNvSpPr txBox="1"/>
              <p:nvPr/>
            </p:nvSpPr>
            <p:spPr>
              <a:xfrm>
                <a:off x="11809349" y="6007100"/>
                <a:ext cx="11811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endPara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26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096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27" name="Picture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9649" y="6096000"/>
                <a:ext cx="3162300" cy="114300"/>
              </a:xfrm>
              <a:prstGeom prst="rect">
                <a:avLst/>
              </a:prstGeom>
            </p:spPr>
          </p:pic>
          <p:sp>
            <p:nvSpPr>
              <p:cNvPr id="28" name="TextBox 28"/>
              <p:cNvSpPr txBox="1"/>
              <p:nvPr/>
            </p:nvSpPr>
            <p:spPr>
              <a:xfrm>
                <a:off x="16432149" y="6007100"/>
                <a:ext cx="6477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90%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1809349" y="6527800"/>
                <a:ext cx="10795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MS office</a:t>
                </a:r>
              </a:p>
            </p:txBody>
          </p:sp>
          <p:pic>
            <p:nvPicPr>
              <p:cNvPr id="31" name="Picture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604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32" name="Picture 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26949" y="6604001"/>
                <a:ext cx="2808310" cy="108944"/>
              </a:xfrm>
              <a:prstGeom prst="rect">
                <a:avLst/>
              </a:prstGeom>
            </p:spPr>
          </p:pic>
          <p:sp>
            <p:nvSpPr>
              <p:cNvPr id="33" name="TextBox 33"/>
              <p:cNvSpPr txBox="1"/>
              <p:nvPr/>
            </p:nvSpPr>
            <p:spPr>
              <a:xfrm>
                <a:off x="16648049" y="6527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80%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1976703" y="7035800"/>
                <a:ext cx="687365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DAS</a:t>
                </a:r>
              </a:p>
            </p:txBody>
          </p:sp>
          <p:pic>
            <p:nvPicPr>
              <p:cNvPr id="36" name="Picture 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7124700"/>
                <a:ext cx="3530600" cy="114300"/>
              </a:xfrm>
              <a:prstGeom prst="rect">
                <a:avLst/>
              </a:prstGeom>
            </p:spPr>
          </p:pic>
          <p:sp>
            <p:nvSpPr>
              <p:cNvPr id="38" name="TextBox 38"/>
              <p:cNvSpPr txBox="1"/>
              <p:nvPr/>
            </p:nvSpPr>
            <p:spPr>
              <a:xfrm>
                <a:off x="16648049" y="7035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</a:t>
                </a: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0%</a:t>
                </a:r>
              </a:p>
            </p:txBody>
          </p:sp>
        </p:grpSp>
        <p:sp>
          <p:nvSpPr>
            <p:cNvPr id="63" name="TextBox 35">
              <a:extLst>
                <a:ext uri="{FF2B5EF4-FFF2-40B4-BE49-F238E27FC236}">
                  <a16:creationId xmlns:a16="http://schemas.microsoft.com/office/drawing/2014/main" id="{24DEAB59-8EA1-FA9F-8C55-39ED9BC04CBA}"/>
                </a:ext>
              </a:extLst>
            </p:cNvPr>
            <p:cNvSpPr txBox="1"/>
            <p:nvPr/>
          </p:nvSpPr>
          <p:spPr>
            <a:xfrm>
              <a:off x="-4815733" y="4836160"/>
              <a:ext cx="878446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WMS </a:t>
              </a:r>
            </a:p>
          </p:txBody>
        </p:sp>
        <p:pic>
          <p:nvPicPr>
            <p:cNvPr id="1024" name="Picture 32">
              <a:extLst>
                <a:ext uri="{FF2B5EF4-FFF2-40B4-BE49-F238E27FC236}">
                  <a16:creationId xmlns:a16="http://schemas.microsoft.com/office/drawing/2014/main" id="{E1BACDBF-92A9-0F8D-0D7E-27312CB5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865487" y="5974527"/>
              <a:ext cx="2808307" cy="113029"/>
            </a:xfrm>
            <a:prstGeom prst="rect">
              <a:avLst/>
            </a:prstGeom>
          </p:spPr>
        </p:pic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9B3F026-8F1A-B48E-986F-3D8882868809}"/>
              </a:ext>
            </a:extLst>
          </p:cNvPr>
          <p:cNvGrpSpPr/>
          <p:nvPr/>
        </p:nvGrpSpPr>
        <p:grpSpPr>
          <a:xfrm>
            <a:off x="11201400" y="4724400"/>
            <a:ext cx="6023706" cy="3848100"/>
            <a:chOff x="11517335" y="4914900"/>
            <a:chExt cx="6023706" cy="38481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44128E0-6B74-7496-A311-5B01F9B45A56}"/>
                </a:ext>
              </a:extLst>
            </p:cNvPr>
            <p:cNvGrpSpPr/>
            <p:nvPr/>
          </p:nvGrpSpPr>
          <p:grpSpPr>
            <a:xfrm>
              <a:off x="13081837" y="4914900"/>
              <a:ext cx="3148763" cy="497944"/>
              <a:chOff x="11860148" y="5257800"/>
              <a:chExt cx="3148763" cy="497944"/>
            </a:xfrm>
          </p:grpSpPr>
          <p:pic>
            <p:nvPicPr>
              <p:cNvPr id="18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148" y="5257800"/>
                <a:ext cx="3148763" cy="497944"/>
              </a:xfrm>
              <a:prstGeom prst="rect">
                <a:avLst/>
              </a:prstGeom>
            </p:spPr>
          </p:pic>
          <p:sp>
            <p:nvSpPr>
              <p:cNvPr id="19" name="TextBox 19"/>
              <p:cNvSpPr txBox="1"/>
              <p:nvPr/>
            </p:nvSpPr>
            <p:spPr>
              <a:xfrm>
                <a:off x="12050649" y="5321300"/>
                <a:ext cx="2946400" cy="3302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PROGRAM SKILL</a:t>
                </a:r>
              </a:p>
            </p:txBody>
          </p:sp>
        </p:grpSp>
        <p:pic>
          <p:nvPicPr>
            <p:cNvPr id="1028" name="Picture 4" descr="Java Logo PNG Transparent (1) – Brands Logos">
              <a:extLst>
                <a:ext uri="{FF2B5EF4-FFF2-40B4-BE49-F238E27FC236}">
                  <a16:creationId xmlns:a16="http://schemas.microsoft.com/office/drawing/2014/main" id="{1DE4FD9A-0814-0DBF-D3D9-53F9CB6B7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7335" y="5372100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pring]SpringFramework란 무엇일까??">
              <a:extLst>
                <a:ext uri="{FF2B5EF4-FFF2-40B4-BE49-F238E27FC236}">
                  <a16:creationId xmlns:a16="http://schemas.microsoft.com/office/drawing/2014/main" id="{174235EC-CCFD-8378-9C0F-7C6BF5B44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6756" y="5638800"/>
              <a:ext cx="2475160" cy="102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Vue Provide와 Inject">
              <a:extLst>
                <a:ext uri="{FF2B5EF4-FFF2-40B4-BE49-F238E27FC236}">
                  <a16:creationId xmlns:a16="http://schemas.microsoft.com/office/drawing/2014/main" id="{4C7AD4A1-71F0-BC4D-DB0A-0B67451E2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096" y="6705600"/>
              <a:ext cx="105082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 original wordmark&quot; Icon - Download for free – Iconduck">
              <a:extLst>
                <a:ext uri="{FF2B5EF4-FFF2-40B4-BE49-F238E27FC236}">
                  <a16:creationId xmlns:a16="http://schemas.microsoft.com/office/drawing/2014/main" id="{DC53FD74-0BCD-3A59-8A77-A6D7B9897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568" y="6781800"/>
              <a:ext cx="86200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Next.js Logo PNG Vector (SVG) Free Download">
              <a:extLst>
                <a:ext uri="{FF2B5EF4-FFF2-40B4-BE49-F238E27FC236}">
                  <a16:creationId xmlns:a16="http://schemas.microsoft.com/office/drawing/2014/main" id="{27BB1493-E815-D0C9-2C19-4C99D9987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412" y="6858000"/>
              <a:ext cx="1230376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ySQL 리뷰">
              <a:extLst>
                <a:ext uri="{FF2B5EF4-FFF2-40B4-BE49-F238E27FC236}">
                  <a16:creationId xmlns:a16="http://schemas.microsoft.com/office/drawing/2014/main" id="{327B18A1-9FA7-A7F6-2425-D026D0EEF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731" y="5537202"/>
              <a:ext cx="863598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1CBA00D-A64C-88A2-E4B9-7D58E3EE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6229" y="6567588"/>
              <a:ext cx="1204812" cy="1204812"/>
            </a:xfrm>
            <a:prstGeom prst="rect">
              <a:avLst/>
            </a:prstGeom>
          </p:spPr>
        </p:pic>
        <p:pic>
          <p:nvPicPr>
            <p:cNvPr id="1042" name="Picture 18" descr="JPA Entity 단위 기본 CRUD처리">
              <a:extLst>
                <a:ext uri="{FF2B5EF4-FFF2-40B4-BE49-F238E27FC236}">
                  <a16:creationId xmlns:a16="http://schemas.microsoft.com/office/drawing/2014/main" id="{7E1EF8A2-1EE3-6499-16FD-19194B134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8209" y="5294038"/>
              <a:ext cx="1640162" cy="164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it, 어렵지 않게 시작하기. 개발자들은 피할 수 없는 협업 도구인 Git. 진입장벽은 높지만 배우면… | by Gyeongsun  (Sunny) Park | pageseo | Medium">
              <a:extLst>
                <a:ext uri="{FF2B5EF4-FFF2-40B4-BE49-F238E27FC236}">
                  <a16:creationId xmlns:a16="http://schemas.microsoft.com/office/drawing/2014/main" id="{86FD8E09-C906-44B2-3023-D34DB89CB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0" y="7683330"/>
              <a:ext cx="2146386" cy="1079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24E5987-EE6A-9071-094D-AD873E356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5800" y="7848600"/>
              <a:ext cx="1592435" cy="67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id="{CB14E262-4DF5-3F83-E21E-D29A99FB8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0" y="7924498"/>
              <a:ext cx="686102" cy="68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0" name="TextBox 4">
            <a:extLst>
              <a:ext uri="{FF2B5EF4-FFF2-40B4-BE49-F238E27FC236}">
                <a16:creationId xmlns:a16="http://schemas.microsoft.com/office/drawing/2014/main" id="{DCD7C1B7-C583-7C12-D189-DCF70766B36C}"/>
              </a:ext>
            </a:extLst>
          </p:cNvPr>
          <p:cNvSpPr txBox="1"/>
          <p:nvPr/>
        </p:nvSpPr>
        <p:spPr>
          <a:xfrm>
            <a:off x="381000" y="266700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  <a:endParaRPr lang="en-US" sz="36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DBEF9A2E-33A7-298D-84CC-3281BCE9EABA}"/>
              </a:ext>
            </a:extLst>
          </p:cNvPr>
          <p:cNvCxnSpPr/>
          <p:nvPr/>
        </p:nvCxnSpPr>
        <p:spPr>
          <a:xfrm>
            <a:off x="14592300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71DCF408-51F5-61FA-7577-1390DA112582}"/>
              </a:ext>
            </a:extLst>
          </p:cNvPr>
          <p:cNvCxnSpPr/>
          <p:nvPr/>
        </p:nvCxnSpPr>
        <p:spPr>
          <a:xfrm>
            <a:off x="13182600" y="8753206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id="{E4D31C23-4F01-E5B8-FABC-6771176A9B7B}"/>
              </a:ext>
            </a:extLst>
          </p:cNvPr>
          <p:cNvCxnSpPr/>
          <p:nvPr/>
        </p:nvCxnSpPr>
        <p:spPr>
          <a:xfrm>
            <a:off x="13535025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id="{507A92BF-9781-E4B2-0943-55CB79422CB6}"/>
              </a:ext>
            </a:extLst>
          </p:cNvPr>
          <p:cNvCxnSpPr/>
          <p:nvPr/>
        </p:nvCxnSpPr>
        <p:spPr>
          <a:xfrm>
            <a:off x="13887450" y="869732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D678FC13-1A17-70CD-7222-F3541E211F91}"/>
              </a:ext>
            </a:extLst>
          </p:cNvPr>
          <p:cNvCxnSpPr/>
          <p:nvPr/>
        </p:nvCxnSpPr>
        <p:spPr>
          <a:xfrm>
            <a:off x="14239875" y="886805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id="{D765874F-7C54-6194-E8F6-90FFDA808D4F}"/>
              </a:ext>
            </a:extLst>
          </p:cNvPr>
          <p:cNvCxnSpPr/>
          <p:nvPr/>
        </p:nvCxnSpPr>
        <p:spPr>
          <a:xfrm>
            <a:off x="16002000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id="{CBD4563F-3BE9-DA87-5CD1-FADF2940C051}"/>
              </a:ext>
            </a:extLst>
          </p:cNvPr>
          <p:cNvCxnSpPr/>
          <p:nvPr/>
        </p:nvCxnSpPr>
        <p:spPr>
          <a:xfrm>
            <a:off x="14944725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id="{9DB91B15-B47B-4272-BD6D-4E29F523C3FF}"/>
              </a:ext>
            </a:extLst>
          </p:cNvPr>
          <p:cNvCxnSpPr/>
          <p:nvPr/>
        </p:nvCxnSpPr>
        <p:spPr>
          <a:xfrm>
            <a:off x="15297150" y="864398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F6134975-EC1A-872A-B859-DC67F2CB4BA8}"/>
              </a:ext>
            </a:extLst>
          </p:cNvPr>
          <p:cNvCxnSpPr/>
          <p:nvPr/>
        </p:nvCxnSpPr>
        <p:spPr>
          <a:xfrm>
            <a:off x="15649575" y="881471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8600" y="7723912"/>
            <a:ext cx="2655651" cy="1521839"/>
            <a:chOff x="804965" y="4066161"/>
            <a:chExt cx="2655651" cy="1521839"/>
          </a:xfrm>
        </p:grpSpPr>
        <p:sp>
          <p:nvSpPr>
            <p:cNvPr id="5" name="TextBox 5"/>
            <p:cNvSpPr txBox="1"/>
            <p:nvPr/>
          </p:nvSpPr>
          <p:spPr>
            <a:xfrm>
              <a:off x="1327016" y="4343400"/>
              <a:ext cx="2133600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2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FITBOX</a:t>
              </a:r>
              <a:endParaRPr 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20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WEB WMS Project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6" t="-6490" r="10926" b="6490"/>
          <a:stretch/>
        </p:blipFill>
        <p:spPr>
          <a:xfrm>
            <a:off x="685800" y="1254868"/>
            <a:ext cx="2786165" cy="2786165"/>
          </a:xfrm>
          <a:prstGeom prst="ellipse">
            <a:avLst/>
          </a:prstGeom>
          <a:solidFill>
            <a:srgbClr val="E3E3E3"/>
          </a:solidFill>
        </p:spPr>
      </p:pic>
      <p:grpSp>
        <p:nvGrpSpPr>
          <p:cNvPr id="4" name="그룹 3"/>
          <p:cNvGrpSpPr/>
          <p:nvPr/>
        </p:nvGrpSpPr>
        <p:grpSpPr>
          <a:xfrm>
            <a:off x="28331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/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EE9AF12C-379E-AD8A-52FB-AFF940CADAED}"/>
              </a:ext>
            </a:extLst>
          </p:cNvPr>
          <p:cNvSpPr txBox="1"/>
          <p:nvPr/>
        </p:nvSpPr>
        <p:spPr>
          <a:xfrm>
            <a:off x="380999" y="266700"/>
            <a:ext cx="43434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9394" y="7544085"/>
            <a:ext cx="281679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24/07/08 ~ 24/08/16 (7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전자 우수 프로젝트  수상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/>
          <p:cNvSpPr txBox="1"/>
          <p:nvPr/>
        </p:nvSpPr>
        <p:spPr>
          <a:xfrm>
            <a:off x="3098800" y="8724900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3471965" y="9145301"/>
            <a:ext cx="3474276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보관 구역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생성 기능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엑셀 업로드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 시각화</a:t>
            </a:r>
          </a:p>
          <a:p>
            <a:pPr lvl="0"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6" y="1195614"/>
            <a:ext cx="2021343" cy="2870547"/>
          </a:xfrm>
          <a:prstGeom prst="rect">
            <a:avLst/>
          </a:prstGeom>
          <a:noFill/>
          <a:ln>
            <a:noFill/>
          </a:ln>
          <a:effectLst>
            <a:glow rad="177800">
              <a:schemeClr val="accent1">
                <a:alpha val="2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 descr="재고관리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239157" y="3932293"/>
            <a:ext cx="3775529" cy="3412630"/>
            <a:chOff x="7044870" y="5414522"/>
            <a:chExt cx="3775529" cy="3775530"/>
          </a:xfrm>
        </p:grpSpPr>
        <p:pic>
          <p:nvPicPr>
            <p:cNvPr id="1032" name="Picture 8" descr="모니터 PNG 일러스트 | 이미지 및 PSD 파일 | Pngtree에 무료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ser\AppData\Local\Packages\Microsoft.Windows.Photos_8wekyb3d8bbwe\TempState\ShareServiceTempFolder\재고관리.PNG.jpe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Boot(3.3.1)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1866900" cy="355600"/>
          </a:xfrm>
          <a:prstGeom prst="rect">
            <a:avLst/>
          </a:prstGeom>
        </p:spPr>
      </p:pic>
      <p:sp>
        <p:nvSpPr>
          <p:cNvPr id="67" name="TextBox 9"/>
          <p:cNvSpPr txBox="1"/>
          <p:nvPr/>
        </p:nvSpPr>
        <p:spPr>
          <a:xfrm>
            <a:off x="7067113" y="3110587"/>
            <a:ext cx="15502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34200" y="3548271"/>
            <a:ext cx="2677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Next.js(14.x)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97997"/>
            <a:ext cx="1866900" cy="355600"/>
          </a:xfrm>
          <a:prstGeom prst="rect">
            <a:avLst/>
          </a:prstGeom>
        </p:spPr>
      </p:pic>
      <p:sp>
        <p:nvSpPr>
          <p:cNvPr id="70" name="TextBox 9"/>
          <p:cNvSpPr txBox="1"/>
          <p:nvPr/>
        </p:nvSpPr>
        <p:spPr>
          <a:xfrm>
            <a:off x="6934200" y="4660221"/>
            <a:ext cx="1848287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Infra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34200" y="5110968"/>
            <a:ext cx="30075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서버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AWS EC2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CI/CD:  Jenkins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 Blue &amp; 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라우팅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2513447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pic>
        <p:nvPicPr>
          <p:cNvPr id="1034" name="Picture 10" descr="C:\Users\user\AppData\Local\Packages\Microsoft.Windows.Photos_8wekyb3d8bbwe\TempState\ShareServiceTempFolder\Untitled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35" y="6334244"/>
            <a:ext cx="5019675" cy="367665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492144" y="2103209"/>
            <a:ext cx="4594528" cy="305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비밀번호 암호화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로그인 기능 구현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Security)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Email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(Email Provider)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가입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 제작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Provider)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7C742F-3E29-198A-156B-B66065AA8624}"/>
              </a:ext>
            </a:extLst>
          </p:cNvPr>
          <p:cNvGrpSpPr/>
          <p:nvPr/>
        </p:nvGrpSpPr>
        <p:grpSpPr>
          <a:xfrm>
            <a:off x="12344400" y="6038103"/>
            <a:ext cx="4782642" cy="3207648"/>
            <a:chOff x="12344400" y="6038103"/>
            <a:chExt cx="4782642" cy="3207648"/>
          </a:xfrm>
        </p:grpSpPr>
        <p:grpSp>
          <p:nvGrpSpPr>
            <p:cNvPr id="76" name="그룹 75"/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/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2344400" y="8534018"/>
              <a:ext cx="3575018" cy="711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N+1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문제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쿼리 중첩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 조회 시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번의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Join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으로 속도 저하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A71156-BAAB-E75C-E4B1-CCD0EF2EEBD2}"/>
                </a:ext>
              </a:extLst>
            </p:cNvPr>
            <p:cNvSpPr/>
            <p:nvPr/>
          </p:nvSpPr>
          <p:spPr>
            <a:xfrm>
              <a:off x="12510072" y="6426094"/>
              <a:ext cx="4616970" cy="2004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00-00-0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의 로케이션을 도면으로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랜더링하고자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X,Y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과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Z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을 분리 하였고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</a:b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사업체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로케이션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(00-00)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층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(0) -&gt;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상품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로 테이블을 구성하였습니다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그로 인해 테이블 조회 관련 다음과 같은 문제 있었습니다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5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0750-343F-BD78-457F-A9EA08B2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id="{25F02D6F-5AD6-113C-830E-71D8F7B14CC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F4F3FA5C-865C-F6F6-7062-28FF0862496E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34864ABF-C932-F1B5-86C3-CDC7929D03C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42209F61-6977-2790-2F38-32743750133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869F41E1-8ED5-9844-7E85-7474FF5FBCE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D572DC9-2444-37D6-5FAD-15304D10C39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C6093BC9-96D5-20DF-5ECC-6933EF0A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8532B010-3691-BCEB-92E2-CE95093BED72}"/>
              </a:ext>
            </a:extLst>
          </p:cNvPr>
          <p:cNvSpPr txBox="1"/>
          <p:nvPr/>
        </p:nvSpPr>
        <p:spPr>
          <a:xfrm>
            <a:off x="380999" y="266700"/>
            <a:ext cx="89916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DFFB89FE-2A25-0B21-38AF-DDC41F44D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7371ACC-4F24-8E89-3F87-67C13CE03AFA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207C01AD-8BAD-08CD-AC5D-66AAB29DE897}"/>
              </a:ext>
            </a:extLst>
          </p:cNvPr>
          <p:cNvSpPr/>
          <p:nvPr/>
        </p:nvSpPr>
        <p:spPr>
          <a:xfrm>
            <a:off x="5791200" y="1638300"/>
            <a:ext cx="7926246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035B763D-FE88-8AD2-DD1E-C317944ABA43}"/>
              </a:ext>
            </a:extLst>
          </p:cNvPr>
          <p:cNvSpPr/>
          <p:nvPr/>
        </p:nvSpPr>
        <p:spPr>
          <a:xfrm>
            <a:off x="13717447" y="1638299"/>
            <a:ext cx="4035706" cy="607573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 점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D544E6-9B9C-4731-A437-1D54F9EBE557}"/>
              </a:ext>
            </a:extLst>
          </p:cNvPr>
          <p:cNvSpPr/>
          <p:nvPr/>
        </p:nvSpPr>
        <p:spPr>
          <a:xfrm>
            <a:off x="914400" y="2324099"/>
            <a:ext cx="4669469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90AEEA-D3C0-A943-246C-A6B783A42D15}"/>
              </a:ext>
            </a:extLst>
          </p:cNvPr>
          <p:cNvSpPr/>
          <p:nvPr/>
        </p:nvSpPr>
        <p:spPr>
          <a:xfrm>
            <a:off x="6064829" y="2364251"/>
            <a:ext cx="7472358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25A7E9-D931-5F0D-1D58-43028C318134}"/>
              </a:ext>
            </a:extLst>
          </p:cNvPr>
          <p:cNvSpPr/>
          <p:nvPr/>
        </p:nvSpPr>
        <p:spPr>
          <a:xfrm>
            <a:off x="13717446" y="2385059"/>
            <a:ext cx="3884753" cy="7342627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41C94F-AC94-8643-F052-7D2B480961F6}"/>
              </a:ext>
            </a:extLst>
          </p:cNvPr>
          <p:cNvSpPr/>
          <p:nvPr/>
        </p:nvSpPr>
        <p:spPr>
          <a:xfrm>
            <a:off x="1051847" y="2452302"/>
            <a:ext cx="4436506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Location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Warehouse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조회할 때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개별 조회 쿼리가 조회되는 문제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(00-00)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(0)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상품으로 테이블 구성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상품을 조회하기 위해선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발생하여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개선이 필요한 상황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상품을 가정했을 때 개선 속도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04364-D8AA-62AA-6CA8-59CCE91816A8}"/>
              </a:ext>
            </a:extLst>
          </p:cNvPr>
          <p:cNvSpPr/>
          <p:nvPr/>
        </p:nvSpPr>
        <p:spPr>
          <a:xfrm>
            <a:off x="6147670" y="2614557"/>
            <a:ext cx="5129930" cy="5132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일대다 관계에서 기본 설정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쿼리에서 연관된 테이블을 한 번에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가져오도록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2-1.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삽입이 적은 창고테이블에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9D42E1-2191-9EAD-738B-78ABF142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57963"/>
            <a:ext cx="4305667" cy="731831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2E6A9E-CBB5-137F-3907-DD91106E1EC7}"/>
              </a:ext>
            </a:extLst>
          </p:cNvPr>
          <p:cNvSpPr/>
          <p:nvPr/>
        </p:nvSpPr>
        <p:spPr>
          <a:xfrm>
            <a:off x="6237247" y="3133600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FetchType.LAZY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C1CD77-B002-F6BC-5511-E5936C66A8DB}"/>
              </a:ext>
            </a:extLst>
          </p:cNvPr>
          <p:cNvSpPr/>
          <p:nvPr/>
        </p:nvSpPr>
        <p:spPr>
          <a:xfrm>
            <a:off x="6289714" y="5448300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FFAD531-3526-C721-9691-6896AA30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829300"/>
            <a:ext cx="4229467" cy="823031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6265B2-5FE2-28FD-D0D2-496A932ED4A5}"/>
              </a:ext>
            </a:extLst>
          </p:cNvPr>
          <p:cNvSpPr/>
          <p:nvPr/>
        </p:nvSpPr>
        <p:spPr>
          <a:xfrm>
            <a:off x="1146680" y="8887267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9F6D213-BD15-1735-9875-616B566E9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8039100"/>
            <a:ext cx="4046011" cy="158973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5D7B6A-FF38-A142-EFAB-EA6225D4ED4D}"/>
              </a:ext>
            </a:extLst>
          </p:cNvPr>
          <p:cNvSpPr/>
          <p:nvPr/>
        </p:nvSpPr>
        <p:spPr>
          <a:xfrm>
            <a:off x="2209800" y="880955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E51BECE-74AF-5458-1A89-634A00CBCEDB}"/>
              </a:ext>
            </a:extLst>
          </p:cNvPr>
          <p:cNvSpPr/>
          <p:nvPr/>
        </p:nvSpPr>
        <p:spPr>
          <a:xfrm>
            <a:off x="2702672" y="888961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640EEA-C4AF-862E-6D5D-F80CFAB21099}"/>
              </a:ext>
            </a:extLst>
          </p:cNvPr>
          <p:cNvSpPr/>
          <p:nvPr/>
        </p:nvSpPr>
        <p:spPr>
          <a:xfrm>
            <a:off x="3757463" y="8825639"/>
            <a:ext cx="585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DD589A-6397-5E44-48EE-5BBD3EA6F9F5}"/>
              </a:ext>
            </a:extLst>
          </p:cNvPr>
          <p:cNvSpPr/>
          <p:nvPr/>
        </p:nvSpPr>
        <p:spPr>
          <a:xfrm>
            <a:off x="4242137" y="8899954"/>
            <a:ext cx="1092924" cy="306250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50ms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1D981A-6EBD-38D9-F2EF-AD9CCA58049C}"/>
              </a:ext>
            </a:extLst>
          </p:cNvPr>
          <p:cNvSpPr/>
          <p:nvPr/>
        </p:nvSpPr>
        <p:spPr>
          <a:xfrm>
            <a:off x="1833479" y="9113310"/>
            <a:ext cx="299633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8EB0177-24B8-02DF-CA5A-6FF0F2CA1A58}"/>
              </a:ext>
            </a:extLst>
          </p:cNvPr>
          <p:cNvSpPr/>
          <p:nvPr/>
        </p:nvSpPr>
        <p:spPr>
          <a:xfrm>
            <a:off x="6246935" y="763205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0AB160-FA42-3999-BD9B-918B82C4088C}"/>
              </a:ext>
            </a:extLst>
          </p:cNvPr>
          <p:cNvSpPr/>
          <p:nvPr/>
        </p:nvSpPr>
        <p:spPr>
          <a:xfrm>
            <a:off x="10591800" y="6606693"/>
            <a:ext cx="2845651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2-2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Floor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테이블에 로케이션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46D6B0D-223C-F5E3-359D-3F2CCE7CE7F8}"/>
              </a:ext>
            </a:extLst>
          </p:cNvPr>
          <p:cNvSpPr/>
          <p:nvPr/>
        </p:nvSpPr>
        <p:spPr>
          <a:xfrm>
            <a:off x="11385937" y="7611196"/>
            <a:ext cx="1601665" cy="33084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B24E1D5-B265-4100-9FA5-AADFE38E3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794" y="8057250"/>
            <a:ext cx="3211606" cy="157158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77125E-B0B3-B236-D54D-A6BBDB52AAF1}"/>
              </a:ext>
            </a:extLst>
          </p:cNvPr>
          <p:cNvSpPr/>
          <p:nvPr/>
        </p:nvSpPr>
        <p:spPr>
          <a:xfrm>
            <a:off x="13655040" y="2476500"/>
            <a:ext cx="4000764" cy="6978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기본 동작 방식인 지연 로딩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(LAZY)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때문에 발생하는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문제를 이해하게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해결하기 위해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Fetch Join,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BatchSize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그리고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EntityGraph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등의 다양한 전략을 상황에 맞게 사용할 수 있다는 것을 배웠습니다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 설계 시 데이터 조회 성능을 고려해야 한다는 점을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깨달았습니다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또한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JUnit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성능을 모니터링하고 개선점을 찾는 것이 중요하다는 것을 느꼈습니다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5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6DC7-BEEA-2FF6-20D6-8FA7F3EC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A5B5D4-EC96-4D64-272A-B8080BF3F87D}"/>
              </a:ext>
            </a:extLst>
          </p:cNvPr>
          <p:cNvGrpSpPr/>
          <p:nvPr/>
        </p:nvGrpSpPr>
        <p:grpSpPr>
          <a:xfrm>
            <a:off x="76200" y="7723912"/>
            <a:ext cx="2731539" cy="1521839"/>
            <a:chOff x="804965" y="4066161"/>
            <a:chExt cx="2731539" cy="1521839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612D597-DC29-4EBD-5FFD-9C1BE5B03660}"/>
                </a:ext>
              </a:extLst>
            </p:cNvPr>
            <p:cNvSpPr txBox="1"/>
            <p:nvPr/>
          </p:nvSpPr>
          <p:spPr>
            <a:xfrm>
              <a:off x="1109765" y="4343400"/>
              <a:ext cx="2426739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000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AutoStore</a:t>
              </a:r>
              <a:endParaRPr lang="ko-KR" sz="30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 err="1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무인매장관리</a:t>
              </a:r>
              <a:endParaRPr lang="en-US" altLang="ko-KR" sz="20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시스템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78BFD50-1792-AB41-087C-83F1EFBE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2866E14-3424-FF97-FEE2-082E85D88B3E}"/>
              </a:ext>
            </a:extLst>
          </p:cNvPr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8BB402-33D6-98E4-1DF4-9A79FE1C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B7C6414-1017-976C-D864-1D584D262A41}"/>
              </a:ext>
            </a:extLst>
          </p:cNvPr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A137B8F-83C1-E486-3127-9B4847639FE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AFF3994A-8287-1F5B-647E-AA3411A69EBA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8F71EB44-8ED8-50B3-4052-920678C925A0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D0B9278-7299-01EB-5D4B-F8113F54F412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0A6E0B7E-A17D-EC32-22C3-DF045F46034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324A659-DD50-AE4B-A038-35658764726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A8803C42-9B13-CC0B-CB77-E0D56644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0FFF4F7-9500-1155-32F5-A5A55E799AB8}"/>
              </a:ext>
            </a:extLst>
          </p:cNvPr>
          <p:cNvGrpSpPr/>
          <p:nvPr/>
        </p:nvGrpSpPr>
        <p:grpSpPr>
          <a:xfrm>
            <a:off x="26807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25CB2F80-4602-4543-CC96-C9603CA5777D}"/>
                </a:ext>
              </a:extLst>
            </p:cNvPr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시스템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B90DDB5-D21C-E246-B209-1B46418C8EA9}"/>
                </a:ext>
              </a:extLst>
            </p:cNvPr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D7EFAB0B-09DF-C5F8-70DB-168D1B31B1C3}"/>
              </a:ext>
            </a:extLst>
          </p:cNvPr>
          <p:cNvSpPr txBox="1"/>
          <p:nvPr/>
        </p:nvSpPr>
        <p:spPr>
          <a:xfrm>
            <a:off x="380999" y="266700"/>
            <a:ext cx="5029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05D5B-B41A-ACF8-7938-C507C8C0BBC0}"/>
              </a:ext>
            </a:extLst>
          </p:cNvPr>
          <p:cNvSpPr/>
          <p:nvPr/>
        </p:nvSpPr>
        <p:spPr>
          <a:xfrm>
            <a:off x="3256994" y="7544085"/>
            <a:ext cx="271099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24/09/19 ~ 24/10/10 (8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165E92BF-939D-A108-E911-3D4B72832162}"/>
              </a:ext>
            </a:extLst>
          </p:cNvPr>
          <p:cNvSpPr txBox="1"/>
          <p:nvPr/>
        </p:nvSpPr>
        <p:spPr>
          <a:xfrm>
            <a:off x="2941320" y="8374368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1FC4C201-FAC6-B2E8-680B-E6D21BD20C67}"/>
              </a:ext>
            </a:extLst>
          </p:cNvPr>
          <p:cNvSpPr txBox="1"/>
          <p:nvPr/>
        </p:nvSpPr>
        <p:spPr>
          <a:xfrm>
            <a:off x="3256994" y="9199954"/>
            <a:ext cx="4605463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RIFD/NFC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자동 상품인식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ML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모델을 활용한 수요예측</a:t>
            </a: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TorchServe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학습된 </a:t>
            </a:r>
            <a:r>
              <a:rPr lang="en-US" altLang="ko-KR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400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endParaRPr lang="en-US" altLang="ko-KR" sz="1400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 감지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 등</a:t>
            </a:r>
            <a:r>
              <a:rPr lang="en-US" altLang="ko-KR" sz="1400" b="0" i="0" u="none" strike="noStrike" spc="3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i="0" u="none" strike="noStrike" spc="3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6D9B4317-C392-F3C7-DC80-CAAA0039C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35C7C-EE67-F358-95E4-F9AAC1DA1966}"/>
              </a:ext>
            </a:extLst>
          </p:cNvPr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 (3.3.1)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4477F808-2E4F-69DE-2E5B-3C20C712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2715436" cy="384343"/>
          </a:xfrm>
          <a:prstGeom prst="rect">
            <a:avLst/>
          </a:prstGeom>
        </p:spPr>
      </p:pic>
      <p:sp>
        <p:nvSpPr>
          <p:cNvPr id="67" name="TextBox 9">
            <a:extLst>
              <a:ext uri="{FF2B5EF4-FFF2-40B4-BE49-F238E27FC236}">
                <a16:creationId xmlns:a16="http://schemas.microsoft.com/office/drawing/2014/main" id="{884CB76F-3E01-4200-F90F-5C6475A6AA52}"/>
              </a:ext>
            </a:extLst>
          </p:cNvPr>
          <p:cNvSpPr txBox="1"/>
          <p:nvPr/>
        </p:nvSpPr>
        <p:spPr>
          <a:xfrm>
            <a:off x="7055011" y="3094975"/>
            <a:ext cx="2457889" cy="2854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End(PWA)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89A759-6CEA-7733-7D89-715020E08700}"/>
              </a:ext>
            </a:extLst>
          </p:cNvPr>
          <p:cNvSpPr/>
          <p:nvPr/>
        </p:nvSpPr>
        <p:spPr>
          <a:xfrm>
            <a:off x="6934200" y="3548271"/>
            <a:ext cx="307327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Next.js (14.2.13)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(10.8.2)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:a16="http://schemas.microsoft.com/office/drawing/2014/main" id="{F223C856-62A7-0200-82D2-093BBF24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67517"/>
            <a:ext cx="2792180" cy="384343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A83259C6-35DC-BB0A-B436-7D31777F81E0}"/>
              </a:ext>
            </a:extLst>
          </p:cNvPr>
          <p:cNvSpPr txBox="1"/>
          <p:nvPr/>
        </p:nvSpPr>
        <p:spPr>
          <a:xfrm>
            <a:off x="6934200" y="4660222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 Learning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C3648E-C063-C007-FC7B-83C9984C7BF7}"/>
              </a:ext>
            </a:extLst>
          </p:cNvPr>
          <p:cNvSpPr/>
          <p:nvPr/>
        </p:nvSpPr>
        <p:spPr>
          <a:xfrm>
            <a:off x="6934200" y="5110968"/>
            <a:ext cx="3292889" cy="1358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FastAPI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3.12.5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PyTorch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8959AA5-48FB-D88B-3131-3F639735D9A5}"/>
              </a:ext>
            </a:extLst>
          </p:cNvPr>
          <p:cNvGrpSpPr/>
          <p:nvPr/>
        </p:nvGrpSpPr>
        <p:grpSpPr>
          <a:xfrm>
            <a:off x="13561745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>
              <a:extLst>
                <a:ext uri="{FF2B5EF4-FFF2-40B4-BE49-F238E27FC236}">
                  <a16:creationId xmlns:a16="http://schemas.microsoft.com/office/drawing/2014/main" id="{90B75697-CD2C-737C-4FFC-4BFB3C00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129E6BD-7E35-05B7-F0F2-A879BCA51653}"/>
                </a:ext>
              </a:extLst>
            </p:cNvPr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E9E89A-B76C-2501-673C-5F8747F19EA7}"/>
              </a:ext>
            </a:extLst>
          </p:cNvPr>
          <p:cNvSpPr/>
          <p:nvPr/>
        </p:nvSpPr>
        <p:spPr>
          <a:xfrm>
            <a:off x="13505922" y="2103209"/>
            <a:ext cx="4782078" cy="2192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상품 자동 인식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환경 구축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(Electron)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API(Next.js)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A7C831-C518-61AE-F4B7-4C7D893AA00E}"/>
              </a:ext>
            </a:extLst>
          </p:cNvPr>
          <p:cNvGrpSpPr/>
          <p:nvPr/>
        </p:nvGrpSpPr>
        <p:grpSpPr>
          <a:xfrm>
            <a:off x="13635250" y="5212058"/>
            <a:ext cx="2405105" cy="776559"/>
            <a:chOff x="12510072" y="6038103"/>
            <a:chExt cx="2405105" cy="77655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88D9077-FAAA-C4FA-32E9-4836D900F7AE}"/>
                </a:ext>
              </a:extLst>
            </p:cNvPr>
            <p:cNvGrpSpPr/>
            <p:nvPr/>
          </p:nvGrpSpPr>
          <p:grpSpPr>
            <a:xfrm>
              <a:off x="12510072" y="6038103"/>
              <a:ext cx="2405105" cy="355600"/>
              <a:chOff x="9739470" y="4038493"/>
              <a:chExt cx="2405105" cy="355600"/>
            </a:xfrm>
          </p:grpSpPr>
          <p:pic>
            <p:nvPicPr>
              <p:cNvPr id="77" name="Picture 8">
                <a:extLst>
                  <a:ext uri="{FF2B5EF4-FFF2-40B4-BE49-F238E27FC236}">
                    <a16:creationId xmlns:a16="http://schemas.microsoft.com/office/drawing/2014/main" id="{73FC5F45-5F16-BC25-1F05-74C51195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9470" y="4038493"/>
                <a:ext cx="2405105" cy="355600"/>
              </a:xfrm>
              <a:prstGeom prst="rect">
                <a:avLst/>
              </a:prstGeom>
            </p:spPr>
          </p:pic>
          <p:sp>
            <p:nvSpPr>
              <p:cNvPr id="78" name="TextBox 12">
                <a:extLst>
                  <a:ext uri="{FF2B5EF4-FFF2-40B4-BE49-F238E27FC236}">
                    <a16:creationId xmlns:a16="http://schemas.microsoft.com/office/drawing/2014/main" id="{A315FC48-554A-0AC4-D45A-1C77721DF191}"/>
                  </a:ext>
                </a:extLst>
              </p:cNvPr>
              <p:cNvSpPr txBox="1"/>
              <p:nvPr/>
            </p:nvSpPr>
            <p:spPr>
              <a:xfrm>
                <a:off x="9829800" y="4088204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Problem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E6D0E6-DCFC-F53C-73C4-2D197BB12A9E}"/>
                </a:ext>
              </a:extLst>
            </p:cNvPr>
            <p:cNvSpPr/>
            <p:nvPr/>
          </p:nvSpPr>
          <p:spPr>
            <a:xfrm>
              <a:off x="12510072" y="6426094"/>
              <a:ext cx="184731" cy="38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9C9E81-A815-D438-02DC-FD22836D826D}"/>
              </a:ext>
            </a:extLst>
          </p:cNvPr>
          <p:cNvGrpSpPr/>
          <p:nvPr/>
        </p:nvGrpSpPr>
        <p:grpSpPr>
          <a:xfrm>
            <a:off x="-1617067" y="3162300"/>
            <a:ext cx="9606259" cy="4117185"/>
            <a:chOff x="-1617067" y="3499432"/>
            <a:chExt cx="9606259" cy="411718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F88F8A4-0B27-5A83-5E4A-9D3C4F65C6EB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1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80B9572A-42A1-FFC7-2BA9-FB954F2F3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4931C4E-2FE8-6633-94C3-51E68742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5F11D71-3171-A173-4735-AAE6E5AEBCEB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4588E37F-00C5-48B3-8407-43641EE30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7862F868-D7E0-CEB8-9786-20DC5E410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9AB9D6E-D364-1D5D-1532-E7F1A677CB86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6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AF445BA-60E6-152D-0B5C-2774FA1A9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FCBEB8C-1B3F-2BC5-EC11-86FD97520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66597A-1E80-81E3-FEC5-4A0F8E88E841}"/>
              </a:ext>
            </a:extLst>
          </p:cNvPr>
          <p:cNvGrpSpPr/>
          <p:nvPr/>
        </p:nvGrpSpPr>
        <p:grpSpPr>
          <a:xfrm>
            <a:off x="335600" y="1125220"/>
            <a:ext cx="1968500" cy="1885425"/>
            <a:chOff x="1993900" y="1080061"/>
            <a:chExt cx="1968500" cy="1885425"/>
          </a:xfrm>
        </p:grpSpPr>
        <p:sp useBgFill="1">
          <p:nvSpPr>
            <p:cNvPr id="38" name="타원 37">
              <a:extLst>
                <a:ext uri="{FF2B5EF4-FFF2-40B4-BE49-F238E27FC236}">
                  <a16:creationId xmlns:a16="http://schemas.microsoft.com/office/drawing/2014/main" id="{AB436EBD-7FA0-C921-255E-EB2AB874F9C8}"/>
                </a:ext>
              </a:extLst>
            </p:cNvPr>
            <p:cNvSpPr/>
            <p:nvPr/>
          </p:nvSpPr>
          <p:spPr>
            <a:xfrm>
              <a:off x="1993900" y="1080061"/>
              <a:ext cx="1968500" cy="1885425"/>
            </a:xfrm>
            <a:prstGeom prst="ellipse">
              <a:avLst/>
            </a:prstGeom>
            <a:ln>
              <a:solidFill>
                <a:schemeClr val="accent1">
                  <a:shade val="15000"/>
                  <a:alpha val="9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535379-294F-7C6A-E238-540844B2E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r="15695"/>
            <a:stretch/>
          </p:blipFill>
          <p:spPr>
            <a:xfrm>
              <a:off x="2183925" y="1182845"/>
              <a:ext cx="1620645" cy="1620645"/>
            </a:xfrm>
            <a:prstGeom prst="ellipse">
              <a:avLst/>
            </a:prstGeom>
            <a:solidFill>
              <a:schemeClr val="bg2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FDC06D-1FF3-445A-CC2D-B47C95BB2A0B}"/>
              </a:ext>
            </a:extLst>
          </p:cNvPr>
          <p:cNvGrpSpPr/>
          <p:nvPr/>
        </p:nvGrpSpPr>
        <p:grpSpPr>
          <a:xfrm>
            <a:off x="2456838" y="362538"/>
            <a:ext cx="4144498" cy="4144498"/>
            <a:chOff x="2456838" y="362538"/>
            <a:chExt cx="4144498" cy="4144498"/>
          </a:xfrm>
        </p:grpSpPr>
        <p:pic>
          <p:nvPicPr>
            <p:cNvPr id="45" name="Picture 8" descr="Hand Holding Phone PNGs for Free Download">
              <a:extLst>
                <a:ext uri="{FF2B5EF4-FFF2-40B4-BE49-F238E27FC236}">
                  <a16:creationId xmlns:a16="http://schemas.microsoft.com/office/drawing/2014/main" id="{DA43D2E4-8159-2E88-A066-9841926D7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CFCD21A-FD9B-3BF9-8F72-36BCF03A9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B6FD034E-648E-45AF-2D1C-DC541B4E0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82" y="6822232"/>
            <a:ext cx="6481700" cy="33963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45117B-968F-5C08-C7A8-9610086DBA54}"/>
              </a:ext>
            </a:extLst>
          </p:cNvPr>
          <p:cNvGrpSpPr/>
          <p:nvPr/>
        </p:nvGrpSpPr>
        <p:grpSpPr>
          <a:xfrm>
            <a:off x="9677400" y="3025140"/>
            <a:ext cx="3452109" cy="394503"/>
            <a:chOff x="7037584" y="3187700"/>
            <a:chExt cx="3463671" cy="461311"/>
          </a:xfrm>
        </p:grpSpPr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A592B337-EDE2-6BFC-CC85-E1162DAF8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8500" y="3187700"/>
              <a:ext cx="3259226" cy="461311"/>
            </a:xfrm>
            <a:prstGeom prst="rect">
              <a:avLst/>
            </a:prstGeom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B61D9C16-B60E-8DEB-A62F-59CABC0778E6}"/>
                </a:ext>
              </a:extLst>
            </p:cNvPr>
            <p:cNvSpPr txBox="1"/>
            <p:nvPr/>
          </p:nvSpPr>
          <p:spPr>
            <a:xfrm>
              <a:off x="7037584" y="3247374"/>
              <a:ext cx="3463671" cy="35577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spc="3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Front End(Electron)</a:t>
              </a:r>
              <a:endParaRPr lang="en-US" sz="16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C95E56-BF48-7F0E-5B13-902C5AD2A6F3}"/>
              </a:ext>
            </a:extLst>
          </p:cNvPr>
          <p:cNvSpPr/>
          <p:nvPr/>
        </p:nvSpPr>
        <p:spPr>
          <a:xfrm>
            <a:off x="9773321" y="3543300"/>
            <a:ext cx="3180679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 (25.0.0)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 도구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electron-builder</a:t>
            </a: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1207DAC3-8428-9F33-6653-F862F982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14" y="4566432"/>
            <a:ext cx="2792180" cy="384343"/>
          </a:xfrm>
          <a:prstGeom prst="rect">
            <a:avLst/>
          </a:prstGeom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087034EE-449E-C5CA-57DD-B2B6609D9215}"/>
              </a:ext>
            </a:extLst>
          </p:cNvPr>
          <p:cNvSpPr txBox="1"/>
          <p:nvPr/>
        </p:nvSpPr>
        <p:spPr>
          <a:xfrm>
            <a:off x="10020300" y="4657085"/>
            <a:ext cx="2754080" cy="1861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</a:t>
            </a:r>
            <a:r>
              <a:rPr lang="ko-KR" alt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영상 분석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4B41AD-4E05-6D14-2DF7-3EC367740B97}"/>
              </a:ext>
            </a:extLst>
          </p:cNvPr>
          <p:cNvSpPr/>
          <p:nvPr/>
        </p:nvSpPr>
        <p:spPr>
          <a:xfrm>
            <a:off x="10020300" y="5077351"/>
            <a:ext cx="3292889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TensorFlow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데이터셋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AI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이상 행동 데이터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Nginx: Blue-Green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무중단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배포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60CF04-43DE-685F-9E4C-2780A09A7032}"/>
              </a:ext>
            </a:extLst>
          </p:cNvPr>
          <p:cNvSpPr/>
          <p:nvPr/>
        </p:nvSpPr>
        <p:spPr>
          <a:xfrm>
            <a:off x="13505922" y="5829300"/>
            <a:ext cx="3690434" cy="1331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인코딩 및 상품 자동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 EXE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구축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보안 문제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02A0-4122-173D-73EA-95C38776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>
            <a:extLst>
              <a:ext uri="{FF2B5EF4-FFF2-40B4-BE49-F238E27FC236}">
                <a16:creationId xmlns:a16="http://schemas.microsoft.com/office/drawing/2014/main" id="{97E5E922-BC73-D3BE-D6A1-5725A53BD29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F20C486-AF01-40B4-AF00-96FB5A47BC06}"/>
              </a:ext>
            </a:extLst>
          </p:cNvPr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F7C3B4A-3EE8-ECBD-4A24-EE73E279789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2BD5D0A0-BF89-F65C-568A-F60503508AF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72B2CB12-5017-BA78-AC43-B42E3349E12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8D0FA5A-61E5-207A-3D0E-04BB40AD8A8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>
            <a:extLst>
              <a:ext uri="{FF2B5EF4-FFF2-40B4-BE49-F238E27FC236}">
                <a16:creationId xmlns:a16="http://schemas.microsoft.com/office/drawing/2014/main" id="{FDFB64AF-6995-749E-7F6E-5C256F1A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273"/>
            <a:ext cx="15887700" cy="4699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DDEB2724-5152-1E19-E6E3-3700A78CC5D4}"/>
              </a:ext>
            </a:extLst>
          </p:cNvPr>
          <p:cNvSpPr txBox="1"/>
          <p:nvPr/>
        </p:nvSpPr>
        <p:spPr>
          <a:xfrm>
            <a:off x="380999" y="266700"/>
            <a:ext cx="103632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AutoStore_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Trouble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Shooting</a:t>
            </a:r>
            <a:endParaRPr lang="en-US" sz="3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AutoShape 4" descr="재고관리.PNG">
            <a:extLst>
              <a:ext uri="{FF2B5EF4-FFF2-40B4-BE49-F238E27FC236}">
                <a16:creationId xmlns:a16="http://schemas.microsoft.com/office/drawing/2014/main" id="{139AEA73-F448-C26E-F697-FDF952902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16FE38B3-DC46-4404-4A87-9FAAB60D8620}"/>
              </a:ext>
            </a:extLst>
          </p:cNvPr>
          <p:cNvSpPr/>
          <p:nvPr/>
        </p:nvSpPr>
        <p:spPr>
          <a:xfrm>
            <a:off x="914400" y="1638360"/>
            <a:ext cx="4876799" cy="607573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12C96F7C-F445-D622-60A7-E0BD4E1E133F}"/>
              </a:ext>
            </a:extLst>
          </p:cNvPr>
          <p:cNvSpPr/>
          <p:nvPr/>
        </p:nvSpPr>
        <p:spPr>
          <a:xfrm>
            <a:off x="5791200" y="1638300"/>
            <a:ext cx="12039600" cy="607573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47368-93B5-B84C-AC14-29AB3FB8E06D}"/>
              </a:ext>
            </a:extLst>
          </p:cNvPr>
          <p:cNvSpPr/>
          <p:nvPr/>
        </p:nvSpPr>
        <p:spPr>
          <a:xfrm>
            <a:off x="914400" y="2324099"/>
            <a:ext cx="4669469" cy="7848601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EE95C4-EA5D-97C2-A0F9-02163FDF64CA}"/>
              </a:ext>
            </a:extLst>
          </p:cNvPr>
          <p:cNvSpPr/>
          <p:nvPr/>
        </p:nvSpPr>
        <p:spPr>
          <a:xfrm>
            <a:off x="6064828" y="2364251"/>
            <a:ext cx="11765972" cy="7808449"/>
          </a:xfrm>
          <a:prstGeom prst="rect">
            <a:avLst/>
          </a:prstGeom>
          <a:solidFill>
            <a:schemeClr val="bg1">
              <a:lumMod val="95000"/>
              <a:alpha val="98000"/>
            </a:schemeClr>
          </a:solidFill>
          <a:ln w="38100" cap="sq">
            <a:solidFill>
              <a:srgbClr val="2274EC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BD416E-4C2A-2C8C-A1A9-838FBA8352EA}"/>
              </a:ext>
            </a:extLst>
          </p:cNvPr>
          <p:cNvSpPr/>
          <p:nvPr/>
        </p:nvSpPr>
        <p:spPr>
          <a:xfrm>
            <a:off x="1051847" y="2452302"/>
            <a:ext cx="443650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사장님이 생성한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영구히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남아 보안에 취약하다고 생각하여 개선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상품 인식 하지 못하는 현상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불필요한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비용을 감소하기        위하여 개별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돌아가는 키오스크를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배포 시도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로컬에서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파일을 찾지 못하는 문제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A341AC-8324-2C70-BB3A-1FFB72C728DB}"/>
              </a:ext>
            </a:extLst>
          </p:cNvPr>
          <p:cNvSpPr/>
          <p:nvPr/>
        </p:nvSpPr>
        <p:spPr>
          <a:xfrm>
            <a:off x="6144970" y="2460819"/>
            <a:ext cx="7419019" cy="65171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OTP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생성을 결합하여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안전하고 제한된 시간 동안 유효한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생성하고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관리하는 방식으로 변경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값은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저장되어 있음을 알게 되었고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블록을 순회하며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console.log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사용해 해당 데이터를 출력하여 확인했습니다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값을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형식으로 변환한 후 추출하여 상품인식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하였습니다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EE7B53-13A7-7FE0-8533-12A3B8B30AB0}"/>
              </a:ext>
            </a:extLst>
          </p:cNvPr>
          <p:cNvSpPr/>
          <p:nvPr/>
        </p:nvSpPr>
        <p:spPr>
          <a:xfrm>
            <a:off x="9289698" y="3480655"/>
            <a:ext cx="2376338" cy="365174"/>
          </a:xfrm>
          <a:prstGeom prst="roundRect">
            <a:avLst/>
          </a:prstGeom>
          <a:solidFill>
            <a:srgbClr val="2B7A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 + OTP TTL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F6B56-09E9-AF2A-8ACD-B6FA9AD9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65" y="3878670"/>
            <a:ext cx="5143946" cy="2230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2FFC3A-BE46-DF9A-C16B-306D9D44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72" y="7984608"/>
            <a:ext cx="5143946" cy="472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ED3F1E-3A02-601B-C07F-D4AE85265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71" y="8470841"/>
            <a:ext cx="5119247" cy="14860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C1CB1-1427-DE7F-707F-BD0DBBCF42EA}"/>
              </a:ext>
            </a:extLst>
          </p:cNvPr>
          <p:cNvSpPr/>
          <p:nvPr/>
        </p:nvSpPr>
        <p:spPr>
          <a:xfrm>
            <a:off x="13563989" y="2536237"/>
            <a:ext cx="4278735" cy="143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index.html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파일과 필요한 모든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리소스를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같이 패키징 및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로컬 파일 경로 수동 설정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93450A-63F7-B7B5-F61B-C1F82DEE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800" y="4146462"/>
            <a:ext cx="5151566" cy="7011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BF15D4-1CF5-7DA0-83FB-642351493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6711" y="4847563"/>
            <a:ext cx="1767617" cy="2011921"/>
          </a:xfrm>
          <a:prstGeom prst="rect">
            <a:avLst/>
          </a:prstGeom>
        </p:spPr>
      </p:pic>
      <p:pic>
        <p:nvPicPr>
          <p:cNvPr id="36" name="Picture 6" descr="키오스크ㅣLH24KMCCBGCXKRㅣSamsung Business 대한민국">
            <a:extLst>
              <a:ext uri="{FF2B5EF4-FFF2-40B4-BE49-F238E27FC236}">
                <a16:creationId xmlns:a16="http://schemas.microsoft.com/office/drawing/2014/main" id="{2C2BE600-6463-82EB-0E9E-EE33BAF3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536" y="4607881"/>
            <a:ext cx="6675483" cy="51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150577-4A12-83D2-2044-8C531B69E3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268" y="5085588"/>
            <a:ext cx="1846646" cy="30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7556500"/>
            <a:ext cx="1854200" cy="444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4700" y="76200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3700" y="5549900"/>
            <a:ext cx="7264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끝까지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봐주셔서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끊임없이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100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포트폴리였습니다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0" y="3289300"/>
            <a:ext cx="75438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4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4100" y="8394700"/>
            <a:ext cx="3822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Phone Number ｜</a:t>
            </a:r>
          </a:p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010 3582 8143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6800" y="8394700"/>
            <a:ext cx="3365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e-mail ｜ </a:t>
            </a: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itgorae.seok@gmail.com</a:t>
            </a:r>
            <a:endParaRPr lang="en-US" sz="1700" b="0" i="0" u="none" strike="noStrike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68100" y="8394700"/>
            <a:ext cx="2819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Git-hub | </a:t>
            </a: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github.com/yuseok01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826000"/>
            <a:ext cx="141732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998</Words>
  <Application>Microsoft Office PowerPoint</Application>
  <PresentationFormat>사용자 지정</PresentationFormat>
  <Paragraphs>219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G마켓 산스 TTF Medium</vt:lpstr>
      <vt:lpstr>Calibri</vt:lpstr>
      <vt:lpstr>Arial</vt:lpstr>
      <vt:lpstr>Wingdings</vt:lpstr>
      <vt:lpstr>G마켓 산스 TTF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유석 김</cp:lastModifiedBy>
  <cp:revision>29</cp:revision>
  <dcterms:created xsi:type="dcterms:W3CDTF">2006-08-16T00:00:00Z</dcterms:created>
  <dcterms:modified xsi:type="dcterms:W3CDTF">2024-10-27T08:56:49Z</dcterms:modified>
</cp:coreProperties>
</file>