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71" r:id="rId12"/>
    <p:sldId id="270" r:id="rId13"/>
    <p:sldId id="267" r:id="rId14"/>
    <p:sldId id="265" r:id="rId15"/>
    <p:sldId id="266" r:id="rId16"/>
    <p:sldId id="272" r:id="rId1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97B"/>
    <a:srgbClr val="31729D"/>
    <a:srgbClr val="AB8640"/>
    <a:srgbClr val="FFFF00"/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eok01" TargetMode="External"/><Relationship Id="rId2" Type="http://schemas.openxmlformats.org/officeDocument/2006/relationships/hyperlink" Target="mailto:kurladbtj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seok01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kurladbtj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NNPdTituWGNhgbR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27877-18CC-E3B4-0C27-769E6C10AFDE}"/>
              </a:ext>
            </a:extLst>
          </p:cNvPr>
          <p:cNvSpPr txBox="1"/>
          <p:nvPr/>
        </p:nvSpPr>
        <p:spPr>
          <a:xfrm>
            <a:off x="4460352" y="8479433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: 010-3582-8143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22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</a:t>
            </a:r>
          </a:p>
          <a:p>
            <a:pPr>
              <a:lnSpc>
                <a:spcPct val="150000"/>
              </a:lnSpc>
            </a:pP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2624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675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785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2228-A831-5B91-0D9B-7B012DAB701C}"/>
              </a:ext>
            </a:extLst>
          </p:cNvPr>
          <p:cNvSpPr txBox="1"/>
          <p:nvPr/>
        </p:nvSpPr>
        <p:spPr>
          <a:xfrm>
            <a:off x="4780274" y="2461069"/>
            <a:ext cx="219964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20%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</a:t>
            </a:r>
            <a:r>
              <a:rPr lang="en-US" altLang="ko-KR" sz="1050" dirty="0" err="1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Kisok</a:t>
            </a: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100%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B8CE3-3575-EFAB-35DF-5CD33194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415D854-3909-3DFF-AAA0-36DB93DF8E4C}"/>
              </a:ext>
            </a:extLst>
          </p:cNvPr>
          <p:cNvSpPr txBox="1"/>
          <p:nvPr/>
        </p:nvSpPr>
        <p:spPr>
          <a:xfrm>
            <a:off x="609596" y="360357"/>
            <a:ext cx="393551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(Front-End / Back-End)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2A54B-DB79-5760-FF0F-CA6FD699285A}"/>
              </a:ext>
            </a:extLst>
          </p:cNvPr>
          <p:cNvCxnSpPr/>
          <p:nvPr/>
        </p:nvCxnSpPr>
        <p:spPr>
          <a:xfrm>
            <a:off x="609596" y="224278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32653E-000D-BEF7-E702-FCEDF06F439F}"/>
              </a:ext>
            </a:extLst>
          </p:cNvPr>
          <p:cNvSpPr txBox="1"/>
          <p:nvPr/>
        </p:nvSpPr>
        <p:spPr>
          <a:xfrm>
            <a:off x="776145" y="971421"/>
            <a:ext cx="4834975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인식 및 데이터 처리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PCSClite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NFC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리더기와 통신하는데 사용된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Node.js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기반 라이브러리 사용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Tools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어플리케이션 활용하여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NFC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상품 바코드 인코딩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읽은 데이터를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정규화하여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바코드 추출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전달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5394C-1AFB-82B9-2BF0-061565488D16}"/>
              </a:ext>
            </a:extLst>
          </p:cNvPr>
          <p:cNvSpPr txBox="1"/>
          <p:nvPr/>
        </p:nvSpPr>
        <p:spPr>
          <a:xfrm>
            <a:off x="776145" y="2289088"/>
            <a:ext cx="4548209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.exe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전략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 배포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.exe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파일과 필요한 리소스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build/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로컬 환경에 복사해 배포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9B6968E-641D-522E-C491-72282E1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6" y="3238383"/>
            <a:ext cx="4778154" cy="2606266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60A4D0-8536-FC08-CBCF-A9B614753DA8}"/>
              </a:ext>
            </a:extLst>
          </p:cNvPr>
          <p:cNvCxnSpPr/>
          <p:nvPr/>
        </p:nvCxnSpPr>
        <p:spPr>
          <a:xfrm>
            <a:off x="646246" y="611066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7531A4-4281-9A95-C43A-083029C51A6F}"/>
              </a:ext>
            </a:extLst>
          </p:cNvPr>
          <p:cNvSpPr txBox="1"/>
          <p:nvPr/>
        </p:nvSpPr>
        <p:spPr>
          <a:xfrm>
            <a:off x="766973" y="6156960"/>
            <a:ext cx="454820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EA263D5-4025-C4B5-0C2B-99024D122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7"/>
          <a:stretch/>
        </p:blipFill>
        <p:spPr>
          <a:xfrm>
            <a:off x="832966" y="6647420"/>
            <a:ext cx="3150158" cy="23502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858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5A9E-A6FB-EF99-6810-F681EEF5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DFAF0C-5A4D-BCB2-A44B-D879987A8B65}"/>
              </a:ext>
            </a:extLst>
          </p:cNvPr>
          <p:cNvCxnSpPr/>
          <p:nvPr/>
        </p:nvCxnSpPr>
        <p:spPr>
          <a:xfrm>
            <a:off x="532234" y="30044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F0D1C3-93B3-2AEE-C7D1-DE94D442FF3F}"/>
              </a:ext>
            </a:extLst>
          </p:cNvPr>
          <p:cNvSpPr txBox="1"/>
          <p:nvPr/>
        </p:nvSpPr>
        <p:spPr>
          <a:xfrm>
            <a:off x="609596" y="336200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4775A6-C563-8055-F17D-8681E38563AC}"/>
              </a:ext>
            </a:extLst>
          </p:cNvPr>
          <p:cNvCxnSpPr/>
          <p:nvPr/>
        </p:nvCxnSpPr>
        <p:spPr>
          <a:xfrm>
            <a:off x="532234" y="161482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E26C87-5126-53BD-0393-3BA2690F8980}"/>
              </a:ext>
            </a:extLst>
          </p:cNvPr>
          <p:cNvSpPr txBox="1"/>
          <p:nvPr/>
        </p:nvSpPr>
        <p:spPr>
          <a:xfrm>
            <a:off x="609596" y="1665625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4D23E-6115-754A-04CF-C5C1BBF31964}"/>
              </a:ext>
            </a:extLst>
          </p:cNvPr>
          <p:cNvSpPr txBox="1"/>
          <p:nvPr/>
        </p:nvSpPr>
        <p:spPr>
          <a:xfrm>
            <a:off x="595101" y="3098335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D3FC49-D972-6883-D676-66E10AFDF56C}"/>
              </a:ext>
            </a:extLst>
          </p:cNvPr>
          <p:cNvGrpSpPr/>
          <p:nvPr/>
        </p:nvGrpSpPr>
        <p:grpSpPr>
          <a:xfrm>
            <a:off x="3776492" y="2872458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5CE030BA-CB3D-B140-45DB-D2ECAB167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C8DAB96-B0BC-2122-88C4-D8C3FF04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E330521-EBDB-2597-6BD0-B99CF299AD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3739608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3B1F1C-BE95-B4F9-79CE-0F3AE882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5368601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48BA30-7F9D-402C-4491-E3FE47A8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5807066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086E3B2-BCDD-429B-D041-47A1E259F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6807570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D76DE9C-B264-9196-04FF-F665181E6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7034292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B7034-30B5-A3BC-3093-942C05F2909E}"/>
              </a:ext>
            </a:extLst>
          </p:cNvPr>
          <p:cNvSpPr txBox="1"/>
          <p:nvPr/>
        </p:nvSpPr>
        <p:spPr>
          <a:xfrm>
            <a:off x="670152" y="7796591"/>
            <a:ext cx="338818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429EEB1-14C6-02A5-AC51-B61F91B71166}"/>
              </a:ext>
            </a:extLst>
          </p:cNvPr>
          <p:cNvCxnSpPr>
            <a:cxnSpLocks/>
          </p:cNvCxnSpPr>
          <p:nvPr/>
        </p:nvCxnSpPr>
        <p:spPr>
          <a:xfrm>
            <a:off x="699582" y="8358401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524A42-46E2-14DA-2C6F-C681DC4D716C}"/>
              </a:ext>
            </a:extLst>
          </p:cNvPr>
          <p:cNvSpPr txBox="1"/>
          <p:nvPr/>
        </p:nvSpPr>
        <p:spPr>
          <a:xfrm>
            <a:off x="699582" y="8258536"/>
            <a:ext cx="4736018" cy="10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배포 방법으로 이번 프로젝트에서는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선택하였지만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유지보수의 강점이 큼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1ECDD9-3B1D-05BB-3B18-3641FCECFA43}"/>
              </a:ext>
            </a:extLst>
          </p:cNvPr>
          <p:cNvCxnSpPr/>
          <p:nvPr/>
        </p:nvCxnSpPr>
        <p:spPr>
          <a:xfrm>
            <a:off x="563611" y="7621232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3F9521-3C20-BEC0-B3CA-1853DD1C2DC6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E2E3C43-2A7C-E9A8-17D5-305F2A16F3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5111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CFF076-7E4F-889A-FFC0-291EF66278B5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누구나 쉽게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머신러닝을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활용한 분석을 할 수 있도록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제작된 서비스입니다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분석할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CSV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첨부하고 요구사항을 입력하는 것만으로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10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가지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분석 결과를 확인할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9373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8679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646492"/>
            <a:ext cx="2966720" cy="163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2A6AB-7F03-FBFF-8131-96D37B548AFF}"/>
              </a:ext>
            </a:extLst>
          </p:cNvPr>
          <p:cNvSpPr txBox="1"/>
          <p:nvPr/>
        </p:nvSpPr>
        <p:spPr>
          <a:xfrm>
            <a:off x="4780274" y="2461069"/>
            <a:ext cx="219964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Back-End(Spring)  80%</a:t>
            </a:r>
          </a:p>
        </p:txBody>
      </p:sp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366146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(Back-End)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-3395096" y="210962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AEA32-A9A4-79A1-27BE-707366667B86}"/>
              </a:ext>
            </a:extLst>
          </p:cNvPr>
          <p:cNvSpPr txBox="1"/>
          <p:nvPr/>
        </p:nvSpPr>
        <p:spPr>
          <a:xfrm>
            <a:off x="776139" y="2865568"/>
            <a:ext cx="48349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.CSV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 및 유저 요청 사항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602A-1C11-3154-C568-AE14710E8960}"/>
              </a:ext>
            </a:extLst>
          </p:cNvPr>
          <p:cNvSpPr txBox="1"/>
          <p:nvPr/>
        </p:nvSpPr>
        <p:spPr>
          <a:xfrm>
            <a:off x="776144" y="3441919"/>
            <a:ext cx="4834975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메타 데이터 필터링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LLM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추천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변수 삽입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2) LLM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모델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4DBBC-383F-5613-6610-98C8124E11A3}"/>
              </a:ext>
            </a:extLst>
          </p:cNvPr>
          <p:cNvSpPr txBox="1"/>
          <p:nvPr/>
        </p:nvSpPr>
        <p:spPr>
          <a:xfrm>
            <a:off x="776143" y="4454744"/>
            <a:ext cx="4834975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유저가 선택한 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유저가 선택한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True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2)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유저가 선택한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2C051-2949-CB82-01CF-C869254AE47B}"/>
              </a:ext>
            </a:extLst>
          </p:cNvPr>
          <p:cNvSpPr txBox="1"/>
          <p:nvPr/>
        </p:nvSpPr>
        <p:spPr>
          <a:xfrm>
            <a:off x="776142" y="5550742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설명 요청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C3018-733C-6224-2B1D-CD5CCE59C0DE}"/>
              </a:ext>
            </a:extLst>
          </p:cNvPr>
          <p:cNvSpPr txBox="1"/>
          <p:nvPr/>
        </p:nvSpPr>
        <p:spPr>
          <a:xfrm>
            <a:off x="776141" y="6436106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설명 결과 저장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Front-End(Next.js)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D81A5-FDE6-C5AF-6AE2-41073C59C0C9}"/>
              </a:ext>
            </a:extLst>
          </p:cNvPr>
          <p:cNvSpPr txBox="1"/>
          <p:nvPr/>
        </p:nvSpPr>
        <p:spPr>
          <a:xfrm>
            <a:off x="776140" y="7329086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선택되지 않은 모델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(False)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2EB4DB-0880-0C76-1532-93CF538FA703}"/>
              </a:ext>
            </a:extLst>
          </p:cNvPr>
          <p:cNvSpPr txBox="1"/>
          <p:nvPr/>
        </p:nvSpPr>
        <p:spPr>
          <a:xfrm>
            <a:off x="776139" y="2320651"/>
            <a:ext cx="48349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.CSV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유효성 검사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8513E-FCAD-FA00-AF18-0D1686300CC1}"/>
              </a:ext>
            </a:extLst>
          </p:cNvPr>
          <p:cNvSpPr txBox="1"/>
          <p:nvPr/>
        </p:nvSpPr>
        <p:spPr>
          <a:xfrm>
            <a:off x="747202" y="1100202"/>
            <a:ext cx="4834975" cy="13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MongoDB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 및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 기준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변동 가능성에 대비 확장에 용이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LLM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제공하는 비정형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Data(JSON)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처리에 용이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EF07-00F3-152B-A8E0-85AE1E26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9186CF-428C-7A39-DC6C-4E3090BD001D}"/>
              </a:ext>
            </a:extLst>
          </p:cNvPr>
          <p:cNvCxnSpPr/>
          <p:nvPr/>
        </p:nvCxnSpPr>
        <p:spPr>
          <a:xfrm>
            <a:off x="542394" y="281188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2E1438-624C-79B9-1D2D-BDA967CBC7A8}"/>
              </a:ext>
            </a:extLst>
          </p:cNvPr>
          <p:cNvSpPr txBox="1"/>
          <p:nvPr/>
        </p:nvSpPr>
        <p:spPr>
          <a:xfrm>
            <a:off x="609596" y="53813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4148DC-8827-2C3C-D9B8-4F698B682CB9}"/>
              </a:ext>
            </a:extLst>
          </p:cNvPr>
          <p:cNvCxnSpPr/>
          <p:nvPr/>
        </p:nvCxnSpPr>
        <p:spPr>
          <a:xfrm>
            <a:off x="515500" y="774232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31CFEA-A737-BAA4-18C0-EE04BBFC1F78}"/>
              </a:ext>
            </a:extLst>
          </p:cNvPr>
          <p:cNvCxnSpPr/>
          <p:nvPr/>
        </p:nvCxnSpPr>
        <p:spPr>
          <a:xfrm>
            <a:off x="532234" y="108859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89B2BF-C491-FB06-1812-6D74544C03E7}"/>
              </a:ext>
            </a:extLst>
          </p:cNvPr>
          <p:cNvSpPr txBox="1"/>
          <p:nvPr/>
        </p:nvSpPr>
        <p:spPr>
          <a:xfrm>
            <a:off x="609596" y="1147238"/>
            <a:ext cx="4826004" cy="166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메타데이터 필터링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선택받지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못한 모델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호출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FC52B-95F9-3798-564C-336323C0C63B}"/>
              </a:ext>
            </a:extLst>
          </p:cNvPr>
          <p:cNvSpPr txBox="1"/>
          <p:nvPr/>
        </p:nvSpPr>
        <p:spPr>
          <a:xfrm>
            <a:off x="595101" y="2815948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있도록 상태 유지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9A6C0F-B97C-9806-BD40-BF970927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5034751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9097C2-509B-0EAE-4DC8-24225633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3541312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F52431-E226-0385-1FA7-9078E7A6AD3E}"/>
              </a:ext>
            </a:extLst>
          </p:cNvPr>
          <p:cNvSpPr/>
          <p:nvPr/>
        </p:nvSpPr>
        <p:spPr>
          <a:xfrm>
            <a:off x="1499616" y="7282392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A55BB-B4FA-D4E9-D6F6-8C1159E23713}"/>
              </a:ext>
            </a:extLst>
          </p:cNvPr>
          <p:cNvSpPr txBox="1"/>
          <p:nvPr/>
        </p:nvSpPr>
        <p:spPr>
          <a:xfrm>
            <a:off x="846456" y="7802720"/>
            <a:ext cx="25941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B267E0-5F3D-A38B-7BB0-4E9B67CEABBC}"/>
              </a:ext>
            </a:extLst>
          </p:cNvPr>
          <p:cNvCxnSpPr>
            <a:cxnSpLocks/>
          </p:cNvCxnSpPr>
          <p:nvPr/>
        </p:nvCxnSpPr>
        <p:spPr>
          <a:xfrm>
            <a:off x="671982" y="8212221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95055D-E103-278C-2B15-4DDAD74594EE}"/>
              </a:ext>
            </a:extLst>
          </p:cNvPr>
          <p:cNvSpPr txBox="1"/>
          <p:nvPr/>
        </p:nvSpPr>
        <p:spPr>
          <a:xfrm>
            <a:off x="705073" y="8212221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(NoSQL+ 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41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 시행착오를 겪으며 개선된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비즈니스 로직을 이해하고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RFID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9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5798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7801-254E-CF63-44A3-1124F9D20E31}"/>
              </a:ext>
            </a:extLst>
          </p:cNvPr>
          <p:cNvSpPr txBox="1"/>
          <p:nvPr/>
        </p:nvSpPr>
        <p:spPr>
          <a:xfrm>
            <a:off x="722483" y="1733674"/>
            <a:ext cx="3429000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☎️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 : 010-3582-8143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📧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🖥️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(12/11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6A86-A147-22B0-4F65-299B2E54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2">
            <a:extLst>
              <a:ext uri="{FF2B5EF4-FFF2-40B4-BE49-F238E27FC236}">
                <a16:creationId xmlns:a16="http://schemas.microsoft.com/office/drawing/2014/main" id="{E1C90D73-AF03-B9F1-7234-7E0C91AA2E1F}"/>
              </a:ext>
            </a:extLst>
          </p:cNvPr>
          <p:cNvSpPr txBox="1"/>
          <p:nvPr/>
        </p:nvSpPr>
        <p:spPr>
          <a:xfrm>
            <a:off x="709615" y="490832"/>
            <a:ext cx="4012050" cy="17760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157700"/>
              </a:lnSpc>
              <a:buAutoNum type="arabicPeriod"/>
            </a:pP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A34019-90E7-1511-D040-A7E0E1FEAC12}"/>
              </a:ext>
            </a:extLst>
          </p:cNvPr>
          <p:cNvCxnSpPr/>
          <p:nvPr/>
        </p:nvCxnSpPr>
        <p:spPr>
          <a:xfrm>
            <a:off x="684812" y="193068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5EF1D-B380-BF88-840C-DC47404471B5}"/>
              </a:ext>
            </a:extLst>
          </p:cNvPr>
          <p:cNvSpPr txBox="1"/>
          <p:nvPr/>
        </p:nvSpPr>
        <p:spPr>
          <a:xfrm>
            <a:off x="609599" y="29874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목차</a:t>
            </a:r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6E2F7-6F7B-7659-600C-5BE6DBAFEC09}"/>
              </a:ext>
            </a:extLst>
          </p:cNvPr>
          <p:cNvSpPr txBox="1"/>
          <p:nvPr/>
        </p:nvSpPr>
        <p:spPr>
          <a:xfrm>
            <a:off x="684812" y="1357642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Back-End(DB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D978A4-B2FA-AFD8-328F-D656CD5E269E}"/>
              </a:ext>
            </a:extLst>
          </p:cNvPr>
          <p:cNvCxnSpPr/>
          <p:nvPr/>
        </p:nvCxnSpPr>
        <p:spPr>
          <a:xfrm>
            <a:off x="689295" y="5108666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B7F06C-4DEA-805D-AFC3-79F6A5858561}"/>
              </a:ext>
            </a:extLst>
          </p:cNvPr>
          <p:cNvSpPr txBox="1"/>
          <p:nvPr/>
        </p:nvSpPr>
        <p:spPr>
          <a:xfrm>
            <a:off x="689295" y="4535620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Back-End(OTP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별 키오스크 관리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Front-End(Exe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NFC/RFID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인식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126728-B3BE-E7D3-39A1-5483C3B01221}"/>
              </a:ext>
            </a:extLst>
          </p:cNvPr>
          <p:cNvCxnSpPr/>
          <p:nvPr/>
        </p:nvCxnSpPr>
        <p:spPr>
          <a:xfrm>
            <a:off x="709615" y="783782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7F7CE5-768E-5BF2-6FA0-15BA87D651D0}"/>
              </a:ext>
            </a:extLst>
          </p:cNvPr>
          <p:cNvSpPr txBox="1"/>
          <p:nvPr/>
        </p:nvSpPr>
        <p:spPr>
          <a:xfrm>
            <a:off x="709614" y="7498455"/>
            <a:ext cx="54356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파싱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NoSQL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GPT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Prompt,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698A6-819B-C77B-CE13-EC91DCE67B70}"/>
              </a:ext>
            </a:extLst>
          </p:cNvPr>
          <p:cNvSpPr txBox="1"/>
          <p:nvPr/>
        </p:nvSpPr>
        <p:spPr>
          <a:xfrm>
            <a:off x="1064062" y="2059120"/>
            <a:ext cx="3657602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8610E-BDB8-9C70-C1E0-DED1743935C0}"/>
              </a:ext>
            </a:extLst>
          </p:cNvPr>
          <p:cNvSpPr txBox="1"/>
          <p:nvPr/>
        </p:nvSpPr>
        <p:spPr>
          <a:xfrm>
            <a:off x="1053902" y="5052136"/>
            <a:ext cx="365760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687B1-BDD2-D56B-E2CE-68CFDB944AA2}"/>
              </a:ext>
            </a:extLst>
          </p:cNvPr>
          <p:cNvSpPr txBox="1"/>
          <p:nvPr/>
        </p:nvSpPr>
        <p:spPr>
          <a:xfrm>
            <a:off x="1043742" y="7778004"/>
            <a:ext cx="365760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CF6B570E-F69B-39A3-0434-8AF17663ED61}"/>
              </a:ext>
            </a:extLst>
          </p:cNvPr>
          <p:cNvSpPr txBox="1"/>
          <p:nvPr/>
        </p:nvSpPr>
        <p:spPr>
          <a:xfrm>
            <a:off x="709614" y="6428725"/>
            <a:ext cx="5756331" cy="16064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29D6614B-7A2C-E2BD-6E66-5C19F2E99E41}"/>
              </a:ext>
            </a:extLst>
          </p:cNvPr>
          <p:cNvSpPr txBox="1"/>
          <p:nvPr/>
        </p:nvSpPr>
        <p:spPr>
          <a:xfrm>
            <a:off x="709615" y="3868843"/>
            <a:ext cx="5492750" cy="87586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</a:p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20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0DA827-193B-E4D7-0AE8-F7D6E21BF6A5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86896A-45E2-B420-9FFF-338F200C73D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8159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20DE2-E697-579B-2C96-94A64812EC97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창고의 사용량을 시각화 하여 관리 추적할 수 있는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최단 거리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피킹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서비스를 구현하여 물류 생산성을 극대화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944883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0EBC8-037C-0F20-21D9-8A15811B36B6}"/>
              </a:ext>
            </a:extLst>
          </p:cNvPr>
          <p:cNvSpPr txBox="1"/>
          <p:nvPr/>
        </p:nvSpPr>
        <p:spPr>
          <a:xfrm>
            <a:off x="4851397" y="2228976"/>
            <a:ext cx="168148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25%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20%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345179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(Back-End / </a:t>
            </a:r>
            <a:r>
              <a:rPr lang="en-US" altLang="ko-KR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2E73-2A5F-BC23-F6C9-72AC3D6636B3}"/>
              </a:ext>
            </a:extLst>
          </p:cNvPr>
          <p:cNvSpPr txBox="1"/>
          <p:nvPr/>
        </p:nvSpPr>
        <p:spPr>
          <a:xfrm>
            <a:off x="904238" y="810609"/>
            <a:ext cx="195072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Base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43C47-1988-96D2-0F5B-231D784C717A}"/>
              </a:ext>
            </a:extLst>
          </p:cNvPr>
          <p:cNvSpPr txBox="1"/>
          <p:nvPr/>
        </p:nvSpPr>
        <p:spPr>
          <a:xfrm>
            <a:off x="878947" y="3742527"/>
            <a:ext cx="3060593" cy="195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및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가능 상태 확인 제약 조건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상품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축이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Picking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가능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있는 상품일 경우 유효한지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처리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CD839-2404-087A-E64F-6627A4ACEA88}"/>
              </a:ext>
            </a:extLst>
          </p:cNvPr>
          <p:cNvSpPr txBox="1"/>
          <p:nvPr/>
        </p:nvSpPr>
        <p:spPr>
          <a:xfrm>
            <a:off x="878947" y="5214049"/>
            <a:ext cx="2524762" cy="247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테이블에 있는 상품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 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생성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56A376-4999-73A2-DBF0-26C0122D6BF7}"/>
              </a:ext>
            </a:extLst>
          </p:cNvPr>
          <p:cNvCxnSpPr/>
          <p:nvPr/>
        </p:nvCxnSpPr>
        <p:spPr>
          <a:xfrm>
            <a:off x="660398" y="337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373ECF-17B9-007C-D910-A55E5A8B5413}"/>
              </a:ext>
            </a:extLst>
          </p:cNvPr>
          <p:cNvCxnSpPr/>
          <p:nvPr/>
        </p:nvCxnSpPr>
        <p:spPr>
          <a:xfrm>
            <a:off x="904238" y="749350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0B6A23-B813-7F55-F632-88E5442770A1}"/>
              </a:ext>
            </a:extLst>
          </p:cNvPr>
          <p:cNvSpPr txBox="1"/>
          <p:nvPr/>
        </p:nvSpPr>
        <p:spPr>
          <a:xfrm>
            <a:off x="1090355" y="1199102"/>
            <a:ext cx="4638933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현장에서의 최소한의 로케이션 표현 방식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00-00-0(X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Y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Z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X, Y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축을 도면형태로 시각화 하기 위해 테이블 분리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FFCF32-5098-3FEE-0FB7-97895FC88B72}"/>
              </a:ext>
            </a:extLst>
          </p:cNvPr>
          <p:cNvGrpSpPr/>
          <p:nvPr/>
        </p:nvGrpSpPr>
        <p:grpSpPr>
          <a:xfrm>
            <a:off x="1169893" y="1777195"/>
            <a:ext cx="3850640" cy="1546562"/>
            <a:chOff x="1036320" y="1801069"/>
            <a:chExt cx="3850640" cy="15465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4EA5F37-FF63-4D9E-98FC-37EB49A1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" y="1801069"/>
              <a:ext cx="3850640" cy="1523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B83460-03CC-444B-80F7-A5CF6BCA9CDA}"/>
                </a:ext>
              </a:extLst>
            </p:cNvPr>
            <p:cNvSpPr txBox="1"/>
            <p:nvPr/>
          </p:nvSpPr>
          <p:spPr>
            <a:xfrm>
              <a:off x="1390075" y="18010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알림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E1EA65-38EC-9B82-D771-E63D00E289D3}"/>
                </a:ext>
              </a:extLst>
            </p:cNvPr>
            <p:cNvSpPr txBox="1"/>
            <p:nvPr/>
          </p:nvSpPr>
          <p:spPr>
            <a:xfrm>
              <a:off x="1242755" y="22582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유저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77A56-8D23-7153-D98E-F64029FE760D}"/>
                </a:ext>
              </a:extLst>
            </p:cNvPr>
            <p:cNvSpPr txBox="1"/>
            <p:nvPr/>
          </p:nvSpPr>
          <p:spPr>
            <a:xfrm>
              <a:off x="2223195" y="2298909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2F802F-05C5-6FD9-555F-56C161E2361C}"/>
                </a:ext>
              </a:extLst>
            </p:cNvPr>
            <p:cNvSpPr txBox="1"/>
            <p:nvPr/>
          </p:nvSpPr>
          <p:spPr>
            <a:xfrm>
              <a:off x="2152997" y="2945505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구독정보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B3753-F9FD-C4B5-9743-D84A22E8D6E5}"/>
                </a:ext>
              </a:extLst>
            </p:cNvPr>
            <p:cNvSpPr txBox="1"/>
            <p:nvPr/>
          </p:nvSpPr>
          <p:spPr>
            <a:xfrm>
              <a:off x="4081605" y="2820485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47100D-CF83-6D01-8F69-8CF308946B13}"/>
                </a:ext>
              </a:extLst>
            </p:cNvPr>
            <p:cNvSpPr txBox="1"/>
            <p:nvPr/>
          </p:nvSpPr>
          <p:spPr>
            <a:xfrm>
              <a:off x="3270136" y="2054747"/>
              <a:ext cx="3177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벽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BAE24C-4F3E-3AB7-FD08-59D9445536AC}"/>
                </a:ext>
              </a:extLst>
            </p:cNvPr>
            <p:cNvSpPr txBox="1"/>
            <p:nvPr/>
          </p:nvSpPr>
          <p:spPr>
            <a:xfrm>
              <a:off x="3171709" y="2420876"/>
              <a:ext cx="4701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D9602-37F4-EDA7-CCDB-6C3F025713CF}"/>
                </a:ext>
              </a:extLst>
            </p:cNvPr>
            <p:cNvSpPr txBox="1"/>
            <p:nvPr/>
          </p:nvSpPr>
          <p:spPr>
            <a:xfrm>
              <a:off x="3090429" y="2832105"/>
              <a:ext cx="837392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(00-00)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295892-2830-E4CC-A892-F74E81D0ED08}"/>
                </a:ext>
              </a:extLst>
            </p:cNvPr>
            <p:cNvSpPr txBox="1"/>
            <p:nvPr/>
          </p:nvSpPr>
          <p:spPr>
            <a:xfrm>
              <a:off x="4108336" y="1870892"/>
              <a:ext cx="48444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8468-0DB4-5F24-B302-0A1F59FD1E4B}"/>
                </a:ext>
              </a:extLst>
            </p:cNvPr>
            <p:cNvSpPr txBox="1"/>
            <p:nvPr/>
          </p:nvSpPr>
          <p:spPr>
            <a:xfrm>
              <a:off x="1180985" y="2945505"/>
              <a:ext cx="773603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출고기록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87ADEA-4987-219D-0993-D11B25936412}"/>
                </a:ext>
              </a:extLst>
            </p:cNvPr>
            <p:cNvSpPr txBox="1"/>
            <p:nvPr/>
          </p:nvSpPr>
          <p:spPr>
            <a:xfrm>
              <a:off x="2182555" y="1902497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2B19DB-13DE-04E9-9577-0A26110C38EA}"/>
              </a:ext>
            </a:extLst>
          </p:cNvPr>
          <p:cNvSpPr/>
          <p:nvPr/>
        </p:nvSpPr>
        <p:spPr>
          <a:xfrm>
            <a:off x="5049059" y="1857808"/>
            <a:ext cx="191656" cy="183855"/>
          </a:xfrm>
          <a:prstGeom prst="rect">
            <a:avLst/>
          </a:prstGeom>
          <a:solidFill>
            <a:srgbClr val="AB8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4739B-6FF7-0CCD-3D5A-4DBF2FEAD11F}"/>
              </a:ext>
            </a:extLst>
          </p:cNvPr>
          <p:cNvSpPr txBox="1"/>
          <p:nvPr/>
        </p:nvSpPr>
        <p:spPr>
          <a:xfrm>
            <a:off x="5287607" y="17771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관련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E7B182-2F79-31D8-515F-87203147E49D}"/>
              </a:ext>
            </a:extLst>
          </p:cNvPr>
          <p:cNvSpPr/>
          <p:nvPr/>
        </p:nvSpPr>
        <p:spPr>
          <a:xfrm>
            <a:off x="5049059" y="2162608"/>
            <a:ext cx="191656" cy="183855"/>
          </a:xfrm>
          <a:prstGeom prst="rect">
            <a:avLst/>
          </a:prstGeom>
          <a:solidFill>
            <a:srgbClr val="3172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188EFF-7433-AE7C-4B96-50FB13ED06B5}"/>
              </a:ext>
            </a:extLst>
          </p:cNvPr>
          <p:cNvSpPr txBox="1"/>
          <p:nvPr/>
        </p:nvSpPr>
        <p:spPr>
          <a:xfrm>
            <a:off x="5297767" y="20819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DD755C-8C9D-ACE8-B8FB-2173576F0B7D}"/>
              </a:ext>
            </a:extLst>
          </p:cNvPr>
          <p:cNvSpPr/>
          <p:nvPr/>
        </p:nvSpPr>
        <p:spPr>
          <a:xfrm>
            <a:off x="5054139" y="2472488"/>
            <a:ext cx="191656" cy="183855"/>
          </a:xfrm>
          <a:prstGeom prst="rect">
            <a:avLst/>
          </a:prstGeom>
          <a:solidFill>
            <a:srgbClr val="41A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535EF-7E4D-B544-27FC-3F20228C7F3D}"/>
              </a:ext>
            </a:extLst>
          </p:cNvPr>
          <p:cNvSpPr txBox="1"/>
          <p:nvPr/>
        </p:nvSpPr>
        <p:spPr>
          <a:xfrm>
            <a:off x="5292687" y="239187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D6FF7-DCB5-0BBC-1D76-FDC7E7931894}"/>
              </a:ext>
            </a:extLst>
          </p:cNvPr>
          <p:cNvSpPr txBox="1"/>
          <p:nvPr/>
        </p:nvSpPr>
        <p:spPr>
          <a:xfrm>
            <a:off x="3850747" y="3740489"/>
            <a:ext cx="3060593" cy="241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보충 로직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최적 상태 유지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항상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로케이션에서는 하나의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SKU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상품만 존재하도록 상태 유지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지난 상품 폐기 요청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입고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 시 마다 검증</a:t>
            </a:r>
            <a:endParaRPr lang="en-US" altLang="ko-KR" sz="1000" dirty="0">
              <a:solidFill>
                <a:srgbClr val="C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BB519-54FA-B659-2EAC-759587234E43}"/>
              </a:ext>
            </a:extLst>
          </p:cNvPr>
          <p:cNvSpPr txBox="1"/>
          <p:nvPr/>
        </p:nvSpPr>
        <p:spPr>
          <a:xfrm>
            <a:off x="3786678" y="5208986"/>
            <a:ext cx="2524762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이동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바코드 일치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From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70368-E5DF-A4E1-A173-2AB375876E8D}"/>
              </a:ext>
            </a:extLst>
          </p:cNvPr>
          <p:cNvSpPr txBox="1"/>
          <p:nvPr/>
        </p:nvSpPr>
        <p:spPr>
          <a:xfrm>
            <a:off x="847238" y="3400079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BE191-8660-B19D-A6D1-30550D2CAA98}"/>
              </a:ext>
            </a:extLst>
          </p:cNvPr>
          <p:cNvSpPr txBox="1"/>
          <p:nvPr/>
        </p:nvSpPr>
        <p:spPr>
          <a:xfrm>
            <a:off x="782977" y="7588243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 시스템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F55B6-9E34-581A-35DD-8DA568B49EDA}"/>
              </a:ext>
            </a:extLst>
          </p:cNvPr>
          <p:cNvSpPr txBox="1"/>
          <p:nvPr/>
        </p:nvSpPr>
        <p:spPr>
          <a:xfrm>
            <a:off x="830051" y="8092380"/>
            <a:ext cx="4834975" cy="14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(Authentication)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/login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경로로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요청을 처리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성공 후 사용자 정보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SecurityContext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(Authorization)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user.getRoleTypeEnum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인가로직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354B-9BC6-65AE-6547-C471E863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38B975-0055-9BBC-6C05-970D4DD0C73B}"/>
              </a:ext>
            </a:extLst>
          </p:cNvPr>
          <p:cNvCxnSpPr/>
          <p:nvPr/>
        </p:nvCxnSpPr>
        <p:spPr>
          <a:xfrm>
            <a:off x="444711" y="644954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E84562-7A60-5C93-C196-6326E83630A1}"/>
              </a:ext>
            </a:extLst>
          </p:cNvPr>
          <p:cNvSpPr txBox="1"/>
          <p:nvPr/>
        </p:nvSpPr>
        <p:spPr>
          <a:xfrm>
            <a:off x="609596" y="443780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D2914C-83EB-BC89-FFFD-04DDCBD3E5CF}"/>
              </a:ext>
            </a:extLst>
          </p:cNvPr>
          <p:cNvCxnSpPr/>
          <p:nvPr/>
        </p:nvCxnSpPr>
        <p:spPr>
          <a:xfrm>
            <a:off x="532234" y="200688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61579A-BF89-68E7-86E0-B276518DB897}"/>
              </a:ext>
            </a:extLst>
          </p:cNvPr>
          <p:cNvSpPr txBox="1"/>
          <p:nvPr/>
        </p:nvSpPr>
        <p:spPr>
          <a:xfrm>
            <a:off x="609596" y="2006885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D6FA-6E89-8AFF-4C1D-5A712CF8030C}"/>
              </a:ext>
            </a:extLst>
          </p:cNvPr>
          <p:cNvSpPr txBox="1"/>
          <p:nvPr/>
        </p:nvSpPr>
        <p:spPr>
          <a:xfrm>
            <a:off x="527153" y="6433747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C75F4F-D6D6-F569-9839-5B0A1B61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2673560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2D7256-E94A-0352-079A-2DC33485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4516199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AB9937-D3B8-E3E2-0DEF-39E07D0A1973}"/>
              </a:ext>
            </a:extLst>
          </p:cNvPr>
          <p:cNvSpPr/>
          <p:nvPr/>
        </p:nvSpPr>
        <p:spPr>
          <a:xfrm>
            <a:off x="2110037" y="1290709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A43375-35F6-6741-7E12-2323FEBBF28F}"/>
              </a:ext>
            </a:extLst>
          </p:cNvPr>
          <p:cNvSpPr/>
          <p:nvPr/>
        </p:nvSpPr>
        <p:spPr>
          <a:xfrm>
            <a:off x="2534919" y="7069659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68AA41-B0C4-DF6E-9072-8D0C4DBBC49F}"/>
              </a:ext>
            </a:extLst>
          </p:cNvPr>
          <p:cNvGrpSpPr/>
          <p:nvPr/>
        </p:nvGrpSpPr>
        <p:grpSpPr>
          <a:xfrm>
            <a:off x="524921" y="7857446"/>
            <a:ext cx="3997946" cy="1791745"/>
            <a:chOff x="3563957" y="367343"/>
            <a:chExt cx="3997946" cy="1791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D55ACB-2848-D228-F671-57BD933097CC}"/>
                </a:ext>
              </a:extLst>
            </p:cNvPr>
            <p:cNvSpPr txBox="1"/>
            <p:nvPr/>
          </p:nvSpPr>
          <p:spPr>
            <a:xfrm>
              <a:off x="3563957" y="367343"/>
              <a:ext cx="2904079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🚚물류 서비스 도출 점 및 느낀 점</a:t>
              </a:r>
              <a:endPara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57E76E-903A-316F-8373-213F19B261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7278" y="913309"/>
              <a:ext cx="0" cy="50401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61121-8871-AAEB-9CFA-B89B620C902F}"/>
                </a:ext>
              </a:extLst>
            </p:cNvPr>
            <p:cNvSpPr txBox="1"/>
            <p:nvPr/>
          </p:nvSpPr>
          <p:spPr>
            <a:xfrm>
              <a:off x="3638234" y="818336"/>
              <a:ext cx="3923669" cy="1340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도면을 시각화 하기 위해서 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X Y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행과 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Z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적치 높이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하여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DB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설계하였지만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Depth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 깊어져 성능 저하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RDBMS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를 활용 물류 데이터 처리시 초기에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Indexing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반정규화 고려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대규모 데이터 처리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5B2F6-F787-6BEA-621A-01F67ED9BFDB}"/>
              </a:ext>
            </a:extLst>
          </p:cNvPr>
          <p:cNvCxnSpPr/>
          <p:nvPr/>
        </p:nvCxnSpPr>
        <p:spPr>
          <a:xfrm>
            <a:off x="572315" y="7719917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7AA94F-FA63-9FE9-FC99-4005079F0490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FFCB317-E33B-2979-E789-799A033312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93791"/>
            </a:xfrm>
            <a:prstGeom prst="line">
              <a:avLst/>
            </a:prstGeom>
            <a:ln w="28575">
              <a:solidFill>
                <a:schemeClr val="accent4">
                  <a:lumMod val="20000"/>
                  <a:lumOff val="8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4D0EF7-5537-1C3A-F397-C29E54262D88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매장의 재고 상황과 판매 기록을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추적 관리 할 수 있는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키오스크에서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exe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실행 하는 것으로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간단히 키오스크를 운영할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2209</Words>
  <Application>Microsoft Office PowerPoint</Application>
  <PresentationFormat>A4 용지(210x297mm)</PresentationFormat>
  <Paragraphs>414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26</cp:revision>
  <dcterms:created xsi:type="dcterms:W3CDTF">2024-11-21T05:04:26Z</dcterms:created>
  <dcterms:modified xsi:type="dcterms:W3CDTF">2024-12-05T04:17:44Z</dcterms:modified>
</cp:coreProperties>
</file>