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3" r:id="rId7"/>
  </p:sldIdLst>
  <p:sldSz cx="18288000" cy="10287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G마켓 산스 TTF Bold" panose="02000000000000000000" pitchFamily="2" charset="-127"/>
      <p:bold r:id="rId12"/>
    </p:embeddedFont>
    <p:embeddedFont>
      <p:font typeface="G마켓 산스 TTF Medium" panose="02000000000000000000" pitchFamily="2" charset="-127"/>
      <p:regular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E3E3E3"/>
    <a:srgbClr val="2274E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3" d="100"/>
          <a:sy n="73" d="100"/>
        </p:scale>
        <p:origin x="-59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7.jp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6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5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10.png"/><Relationship Id="rId7" Type="http://schemas.openxmlformats.org/officeDocument/2006/relationships/image" Target="../media/image2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9.png"/><Relationship Id="rId9" Type="http://schemas.openxmlformats.org/officeDocument/2006/relationships/image" Target="../media/image2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9100" y="7658100"/>
            <a:ext cx="1854200" cy="444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26600"/>
            <a:ext cx="18288000" cy="6604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838200" y="3263900"/>
            <a:ext cx="9537700" cy="184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0300" b="0" i="0" u="none" strike="noStrike" spc="-4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PORTFOLIO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38200" y="723900"/>
            <a:ext cx="1054100" cy="812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en-US" sz="1600" b="0" i="0" u="none" strike="noStrike" dirty="0">
                <a:solidFill>
                  <a:srgbClr val="595959">
                    <a:alpha val="50196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2035 </a:t>
            </a:r>
          </a:p>
          <a:p>
            <a:pPr lvl="0" algn="l">
              <a:lnSpc>
                <a:spcPct val="107899"/>
              </a:lnSpc>
            </a:pPr>
            <a:r>
              <a:rPr lang="en-US" sz="1600" b="0" i="0" u="none" strike="noStrike" dirty="0">
                <a:solidFill>
                  <a:srgbClr val="595959">
                    <a:alpha val="50196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｜</a:t>
            </a:r>
          </a:p>
          <a:p>
            <a:pPr lvl="0" algn="l">
              <a:lnSpc>
                <a:spcPct val="107899"/>
              </a:lnSpc>
            </a:pPr>
            <a:r>
              <a:rPr lang="en-US" sz="1600" b="0" i="0" u="none" strike="noStrike" dirty="0">
                <a:solidFill>
                  <a:srgbClr val="595959">
                    <a:alpha val="50196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2036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875000" y="7721600"/>
            <a:ext cx="14224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700" b="0" i="0" u="none" strike="noStrike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CONTACT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316200" y="8293100"/>
            <a:ext cx="21971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41100"/>
              </a:lnSpc>
            </a:pPr>
            <a:r>
              <a:rPr lang="en-US" sz="1700" b="0" i="0" u="none" strike="noStrike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+82 010 1234 5678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490700" y="8648700"/>
            <a:ext cx="30226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41100"/>
              </a:lnSpc>
            </a:pPr>
            <a:r>
              <a:rPr lang="en-US" sz="17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mirikim@miricanvas.com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38200" y="5562600"/>
            <a:ext cx="4305300" cy="787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2400" b="0" i="0" u="none" strike="noStrike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끊임</a:t>
            </a:r>
            <a:r>
              <a:rPr lang="en-US" sz="2400" b="0" i="0" u="none" strike="noStrike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sz="2400" b="0" i="0" u="none" strike="noStrike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없이</a:t>
            </a:r>
            <a:r>
              <a:rPr lang="en-US" sz="2400" b="0" i="0" u="none" strike="noStrike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sz="2400" b="0" i="0" u="none" strike="noStrike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도달하는</a:t>
            </a:r>
          </a:p>
          <a:p>
            <a:pPr lvl="0" algn="l">
              <a:lnSpc>
                <a:spcPct val="99600"/>
              </a:lnSpc>
            </a:pPr>
            <a:r>
              <a:rPr lang="ko-KR" sz="2400" b="0" i="0" u="none" strike="noStrike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디자이너</a:t>
            </a:r>
            <a:r>
              <a:rPr lang="en-US" sz="2400" b="0" i="0" u="none" strike="noStrike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sz="2400" b="0" i="0" u="none" strike="noStrike" dirty="0" err="1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김미리</a:t>
            </a:r>
            <a:r>
              <a:rPr lang="en-US" sz="2400" b="0" i="0" u="none" strike="noStrike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sz="2400" b="0" i="0" u="none" strike="noStrike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입니다</a:t>
            </a:r>
            <a:r>
              <a:rPr lang="en-US" sz="2400" b="0" i="0" u="none" strike="noStrike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804900" y="723900"/>
            <a:ext cx="3708400" cy="1219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4499"/>
              </a:lnSpc>
            </a:pPr>
            <a:r>
              <a:rPr lang="en-US" sz="1600" b="0" i="0" u="none" strike="noStrike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WORKTYPE</a:t>
            </a:r>
          </a:p>
          <a:p>
            <a:pPr lvl="0" algn="r">
              <a:lnSpc>
                <a:spcPct val="91300"/>
              </a:lnSpc>
            </a:pPr>
            <a:r>
              <a:rPr lang="en-US" sz="1600" b="0" i="0" u="none" strike="noStrike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UI/UX</a:t>
            </a:r>
          </a:p>
          <a:p>
            <a:pPr lvl="0" algn="r">
              <a:lnSpc>
                <a:spcPct val="91300"/>
              </a:lnSpc>
            </a:pPr>
            <a:r>
              <a:rPr lang="en-US" sz="1600" b="0" i="0" u="none" strike="noStrike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BRANDING</a:t>
            </a:r>
          </a:p>
          <a:p>
            <a:pPr lvl="0" algn="r">
              <a:lnSpc>
                <a:spcPct val="91300"/>
              </a:lnSpc>
            </a:pPr>
            <a:r>
              <a:rPr lang="en-US" sz="1600" b="0" i="0" u="none" strike="noStrike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EDITORIAL DESIGN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92100" y="4838700"/>
            <a:ext cx="10121900" cy="4699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43000" y="1866900"/>
            <a:ext cx="6781800" cy="1282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7200" b="0" i="0" u="none" strike="noStrike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CONTENTS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1137900" y="2832100"/>
            <a:ext cx="32131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en-US" sz="1900" b="0" i="0" u="none" strike="noStrike" dirty="0">
                <a:solidFill>
                  <a:srgbClr val="C2C2C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01  </a:t>
            </a:r>
            <a:r>
              <a:rPr lang="en-US" sz="1900" b="0" i="0" u="none" strike="noStrike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  </a:t>
            </a:r>
            <a:r>
              <a:rPr lang="ko-KR" sz="19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부제목을</a:t>
            </a:r>
            <a:r>
              <a:rPr lang="en-US" sz="19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sz="19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작성해주세요</a:t>
            </a:r>
            <a:r>
              <a:rPr lang="en-US" sz="19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 lvl="0" algn="l">
              <a:lnSpc>
                <a:spcPct val="124499"/>
              </a:lnSpc>
            </a:pPr>
            <a:r>
              <a:rPr lang="en-US" sz="1900" b="0" i="0" u="none" strike="noStrike" dirty="0">
                <a:solidFill>
                  <a:srgbClr val="C2C2C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02 </a:t>
            </a:r>
            <a:r>
              <a:rPr lang="en-US" sz="1900" b="0" i="0" u="none" strike="noStrike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  </a:t>
            </a:r>
            <a:r>
              <a:rPr lang="en-US" sz="19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 </a:t>
            </a:r>
            <a:r>
              <a:rPr lang="ko-KR" sz="19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부제목을</a:t>
            </a:r>
            <a:r>
              <a:rPr lang="en-US" sz="19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sz="19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작성해주세요</a:t>
            </a:r>
            <a:r>
              <a:rPr lang="en-US" sz="19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1125200" y="1993900"/>
            <a:ext cx="30607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000" b="0" i="0" u="none" strike="noStrike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BRANDING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125200" y="4864100"/>
            <a:ext cx="33782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en-US" sz="1900" b="0" i="0" u="none" strike="noStrike" dirty="0">
                <a:solidFill>
                  <a:srgbClr val="C2C2C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01 </a:t>
            </a:r>
            <a:r>
              <a:rPr lang="en-US" sz="1900" b="0" i="0" u="none" strike="noStrike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    </a:t>
            </a:r>
            <a:r>
              <a:rPr lang="ko-KR" sz="19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부제목을</a:t>
            </a:r>
            <a:r>
              <a:rPr lang="en-US" sz="19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sz="19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작성해주세요</a:t>
            </a:r>
            <a:r>
              <a:rPr lang="en-US" sz="19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 lvl="0" algn="l">
              <a:lnSpc>
                <a:spcPct val="124499"/>
              </a:lnSpc>
            </a:pPr>
            <a:r>
              <a:rPr lang="en-US" sz="1900" b="0" i="0" u="none" strike="noStrike" dirty="0">
                <a:solidFill>
                  <a:srgbClr val="C2C2C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02   </a:t>
            </a:r>
            <a:r>
              <a:rPr lang="en-US" sz="1900" b="0" i="0" u="none" strike="noStrike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 </a:t>
            </a:r>
            <a:r>
              <a:rPr lang="ko-KR" sz="19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부제목을</a:t>
            </a:r>
            <a:r>
              <a:rPr lang="en-US" sz="19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sz="19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작성해주세요</a:t>
            </a:r>
            <a:r>
              <a:rPr lang="en-US" sz="19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125200" y="4102100"/>
            <a:ext cx="48387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000" b="0" i="0" u="none" strike="noStrike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UX/UI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125200" y="7200900"/>
            <a:ext cx="41021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en-US" sz="1900" b="0" i="0" u="none" strike="noStrike" dirty="0">
                <a:solidFill>
                  <a:srgbClr val="C2C2C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01</a:t>
            </a:r>
            <a:r>
              <a:rPr lang="en-US" sz="1900" b="0" i="0" u="none" strike="noStrike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      </a:t>
            </a:r>
            <a:r>
              <a:rPr lang="ko-KR" sz="19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부제목을</a:t>
            </a:r>
            <a:r>
              <a:rPr lang="en-US" sz="19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sz="19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작성해주세요</a:t>
            </a:r>
            <a:r>
              <a:rPr lang="en-US" sz="19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 lvl="0" algn="l">
              <a:lnSpc>
                <a:spcPct val="124499"/>
              </a:lnSpc>
            </a:pPr>
            <a:r>
              <a:rPr lang="en-US" sz="1900" b="0" i="0" u="none" strike="noStrike" dirty="0">
                <a:solidFill>
                  <a:srgbClr val="C2C2C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02 </a:t>
            </a:r>
            <a:r>
              <a:rPr lang="en-US" sz="1900" b="0" i="0" u="none" strike="noStrike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    </a:t>
            </a:r>
            <a:r>
              <a:rPr lang="ko-KR" sz="19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부제목을</a:t>
            </a:r>
            <a:r>
              <a:rPr lang="en-US" sz="19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sz="19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작성해주세요</a:t>
            </a:r>
            <a:r>
              <a:rPr lang="en-US" sz="19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125200" y="6438900"/>
            <a:ext cx="35433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000" b="0" i="0" u="none" strike="noStrike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EDITORIAL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5379700" y="2832100"/>
            <a:ext cx="12192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4499"/>
              </a:lnSpc>
            </a:pPr>
            <a:r>
              <a:rPr lang="en-US" sz="1900" b="0" i="0" u="none" strike="noStrike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00p</a:t>
            </a:r>
          </a:p>
          <a:p>
            <a:pPr lvl="0" algn="r">
              <a:lnSpc>
                <a:spcPct val="124499"/>
              </a:lnSpc>
            </a:pPr>
            <a:r>
              <a:rPr lang="en-US" sz="1900" b="0" i="0" u="none" strike="noStrike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00p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379700" y="4864100"/>
            <a:ext cx="12192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4499"/>
              </a:lnSpc>
            </a:pPr>
            <a:r>
              <a:rPr lang="en-US" sz="1900" b="0" i="0" u="none" strike="noStrike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00p</a:t>
            </a:r>
          </a:p>
          <a:p>
            <a:pPr lvl="0" algn="r">
              <a:lnSpc>
                <a:spcPct val="124499"/>
              </a:lnSpc>
            </a:pPr>
            <a:r>
              <a:rPr lang="en-US" sz="1900" b="0" i="0" u="none" strike="noStrike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00p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5379700" y="7200900"/>
            <a:ext cx="12192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4499"/>
              </a:lnSpc>
            </a:pPr>
            <a:r>
              <a:rPr lang="en-US" sz="1900" b="0" i="0" u="none" strike="noStrike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00p</a:t>
            </a:r>
          </a:p>
          <a:p>
            <a:pPr lvl="0" algn="r">
              <a:lnSpc>
                <a:spcPct val="124499"/>
              </a:lnSpc>
            </a:pPr>
            <a:r>
              <a:rPr lang="en-US" sz="1900" b="0" i="0" u="none" strike="noStrike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00p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638800" y="3886200"/>
            <a:ext cx="8724900" cy="4699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400" y="1358900"/>
            <a:ext cx="533400" cy="546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395" y="1676400"/>
            <a:ext cx="2354604" cy="2997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632" y="1676400"/>
            <a:ext cx="2328366" cy="2997200"/>
          </a:xfrm>
          <a:prstGeom prst="ellipse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590159" y="5613401"/>
            <a:ext cx="5029200" cy="124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en-US" altLang="ko-KR" sz="32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SCM/ </a:t>
            </a:r>
            <a:r>
              <a:rPr lang="ko-KR" altLang="en-US" sz="32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자동화와 생산성을 고민하는</a:t>
            </a:r>
            <a:endParaRPr lang="ko-KR" sz="3200" b="0" i="0" u="none" strike="noStrike" dirty="0">
              <a:solidFill>
                <a:srgbClr val="595959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lvl="0" algn="l">
              <a:lnSpc>
                <a:spcPct val="107899"/>
              </a:lnSpc>
            </a:pPr>
            <a:r>
              <a:rPr lang="ko-KR" altLang="en-US" sz="4100" b="0" i="0" u="none" strike="noStrike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개발자 김유석 입니다</a:t>
            </a:r>
            <a:r>
              <a:rPr lang="en-US" altLang="ko-KR" sz="4100" b="0" i="0" u="none" strike="noStrike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endParaRPr lang="en-US" sz="4100" b="0" i="0" u="none" strike="noStrike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4902200"/>
            <a:ext cx="533400" cy="5461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143000" y="7340600"/>
            <a:ext cx="3441700" cy="171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57700"/>
              </a:lnSpc>
            </a:pPr>
            <a:r>
              <a:rPr lang="en-US" sz="1600" b="0" i="0" u="none" strike="noStrike" dirty="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      </a:t>
            </a:r>
            <a:r>
              <a:rPr lang="en-US" sz="1600" dirty="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1994</a:t>
            </a:r>
            <a:r>
              <a:rPr lang="en-US" sz="1600" b="0" i="0" u="none" strike="noStrike" dirty="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.01.27 </a:t>
            </a:r>
          </a:p>
          <a:p>
            <a:pPr lvl="0" algn="l">
              <a:lnSpc>
                <a:spcPct val="157700"/>
              </a:lnSpc>
            </a:pPr>
            <a:r>
              <a:rPr lang="en-US" sz="1600" b="0" i="0" u="none" strike="noStrike" dirty="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      010 3582 8143</a:t>
            </a:r>
          </a:p>
          <a:p>
            <a:pPr lvl="0" algn="l">
              <a:lnSpc>
                <a:spcPct val="157700"/>
              </a:lnSpc>
            </a:pPr>
            <a:r>
              <a:rPr lang="en-US" sz="1600" b="0" i="0" u="none" strike="noStrike" dirty="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     </a:t>
            </a:r>
            <a:r>
              <a:rPr lang="en-US" sz="1600" dirty="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itgorae.seok</a:t>
            </a:r>
            <a:r>
              <a:rPr lang="en-US" sz="1600" b="0" i="0" u="none" strike="noStrike" dirty="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@gmail.com</a:t>
            </a:r>
          </a:p>
          <a:p>
            <a:pPr lvl="0" algn="l">
              <a:lnSpc>
                <a:spcPct val="157700"/>
              </a:lnSpc>
            </a:pPr>
            <a:r>
              <a:rPr lang="en-US" sz="1600" dirty="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</a:t>
            </a:r>
            <a:r>
              <a:rPr lang="en-US" sz="1600" b="0" i="0" u="none" strike="noStrike" dirty="0">
                <a:solidFill>
                  <a:srgbClr val="59595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     github.com/yuseok01</a:t>
            </a:r>
          </a:p>
        </p:txBody>
      </p:sp>
      <p:grpSp>
        <p:nvGrpSpPr>
          <p:cNvPr id="1039" name="그룹 1038">
            <a:extLst>
              <a:ext uri="{FF2B5EF4-FFF2-40B4-BE49-F238E27FC236}">
                <a16:creationId xmlns:a16="http://schemas.microsoft.com/office/drawing/2014/main" xmlns="" id="{9C785A7B-0819-5344-6335-D2C48BA073FA}"/>
              </a:ext>
            </a:extLst>
          </p:cNvPr>
          <p:cNvGrpSpPr/>
          <p:nvPr/>
        </p:nvGrpSpPr>
        <p:grpSpPr>
          <a:xfrm>
            <a:off x="12578387" y="1527367"/>
            <a:ext cx="3944313" cy="2549333"/>
            <a:chOff x="12578387" y="1527367"/>
            <a:chExt cx="3944313" cy="2549333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xmlns="" id="{B4DCFB9C-BB83-BAED-5571-23C489D78AC4}"/>
                </a:ext>
              </a:extLst>
            </p:cNvPr>
            <p:cNvGrpSpPr/>
            <p:nvPr/>
          </p:nvGrpSpPr>
          <p:grpSpPr>
            <a:xfrm>
              <a:off x="12578387" y="1527367"/>
              <a:ext cx="3206366" cy="431801"/>
              <a:chOff x="11956334" y="2111567"/>
              <a:chExt cx="2736307" cy="431800"/>
            </a:xfrm>
          </p:grpSpPr>
          <p:pic>
            <p:nvPicPr>
              <p:cNvPr id="20" name="Picture 2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956334" y="2111567"/>
                <a:ext cx="2730500" cy="431800"/>
              </a:xfrm>
              <a:prstGeom prst="rect">
                <a:avLst/>
              </a:prstGeom>
            </p:spPr>
          </p:pic>
          <p:sp>
            <p:nvSpPr>
              <p:cNvPr id="21" name="TextBox 21"/>
              <p:cNvSpPr txBox="1"/>
              <p:nvPr/>
            </p:nvSpPr>
            <p:spPr>
              <a:xfrm>
                <a:off x="11962141" y="2173240"/>
                <a:ext cx="2730500" cy="322211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lvl="0" algn="ctr">
                  <a:lnSpc>
                    <a:spcPct val="99600"/>
                  </a:lnSpc>
                </a:pPr>
                <a:r>
                  <a:rPr lang="en-US" sz="1700" b="0" i="0" u="none" strike="noStrike" spc="300" dirty="0">
                    <a:solidFill>
                      <a:srgbClr val="2274EC"/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CERTIFICATION</a:t>
                </a:r>
              </a:p>
            </p:txBody>
          </p:sp>
        </p:grpSp>
        <p:sp>
          <p:nvSpPr>
            <p:cNvPr id="22" name="TextBox 22"/>
            <p:cNvSpPr txBox="1"/>
            <p:nvPr/>
          </p:nvSpPr>
          <p:spPr>
            <a:xfrm>
              <a:off x="12611100" y="2489200"/>
              <a:ext cx="3911600" cy="1587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>
                <a:lnSpc>
                  <a:spcPct val="157700"/>
                </a:lnSpc>
              </a:pPr>
              <a:r>
                <a:rPr lang="en-US" altLang="ko-KR" dirty="0" smtClean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2016.09</a:t>
              </a:r>
              <a:r>
                <a:rPr lang="en-US" altLang="ko-KR" dirty="0" smtClean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</a:t>
              </a:r>
              <a:r>
                <a:rPr lang="en-US" altLang="ko-KR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  </a:t>
              </a:r>
              <a:r>
                <a:rPr lang="ko-KR" altLang="en-US" dirty="0" err="1" smtClean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국제무역사</a:t>
              </a:r>
              <a:r>
                <a:rPr lang="ko-KR" altLang="en-US" dirty="0" smtClean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</a:t>
              </a:r>
              <a:r>
                <a:rPr lang="en-US" altLang="ko-KR" dirty="0" smtClean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</a:t>
              </a:r>
              <a:r>
                <a:rPr lang="ko-KR" altLang="en-US" dirty="0" smtClean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급</a:t>
              </a:r>
              <a:endParaRPr lang="en-US" sz="1800" b="0" i="0" u="none" strike="noStrike" dirty="0" smtClean="0">
                <a:solidFill>
                  <a:srgbClr val="C2C2C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 lvl="0">
                <a:lnSpc>
                  <a:spcPct val="157700"/>
                </a:lnSpc>
              </a:pPr>
              <a:r>
                <a:rPr lang="en-US" altLang="ko-KR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2020.08</a:t>
              </a:r>
              <a:r>
                <a:rPr lang="en-US" altLang="ko-KR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   </a:t>
              </a:r>
              <a:r>
                <a:rPr lang="en-US" altLang="ko-KR" dirty="0" smtClean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</a:t>
              </a:r>
              <a:r>
                <a:rPr lang="ko-KR" altLang="ko-KR" dirty="0" smtClean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종</a:t>
              </a:r>
              <a:r>
                <a:rPr lang="en-US" altLang="ko-KR" dirty="0" smtClean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</a:t>
              </a:r>
              <a:r>
                <a:rPr lang="ko-KR" altLang="ko-KR" dirty="0" smtClean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보통</a:t>
              </a:r>
              <a:r>
                <a:rPr lang="en-US" altLang="ko-KR" dirty="0" smtClean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</a:t>
              </a:r>
              <a:r>
                <a:rPr lang="ko-KR" altLang="ko-KR" dirty="0" smtClean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운전</a:t>
              </a:r>
              <a:r>
                <a:rPr lang="en-US" altLang="ko-KR" dirty="0" smtClean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</a:t>
              </a:r>
              <a:r>
                <a:rPr lang="ko-KR" altLang="ko-KR" dirty="0" smtClean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면허</a:t>
              </a:r>
              <a:r>
                <a:rPr lang="en-US" altLang="ko-KR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 </a:t>
              </a:r>
              <a:endParaRPr lang="en-US" sz="1800" b="0" i="0" u="none" strike="noStrike" dirty="0" smtClean="0">
                <a:solidFill>
                  <a:srgbClr val="C2C2C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 lvl="0" algn="l">
                <a:lnSpc>
                  <a:spcPct val="157700"/>
                </a:lnSpc>
              </a:pPr>
              <a:r>
                <a:rPr lang="en-US" sz="1800" b="0" i="0" u="none" strike="noStrike" dirty="0" smtClean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2021.03</a:t>
              </a:r>
              <a:r>
                <a:rPr lang="en-US" sz="1800" b="0" i="0" u="none" strike="noStrike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    </a:t>
              </a:r>
              <a:r>
                <a:rPr lang="ko-KR" altLang="en-US" sz="1800" b="0" i="0" u="none" strike="noStrike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컴퓨터 활용 </a:t>
              </a:r>
              <a:r>
                <a:rPr lang="en-US" altLang="ko-KR" sz="1800" b="0" i="0" u="none" strike="noStrike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</a:t>
              </a:r>
              <a:r>
                <a:rPr lang="ko-KR" altLang="en-US" sz="1800" b="0" i="0" u="none" strike="noStrike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급</a:t>
              </a:r>
              <a:endParaRPr lang="en-US" altLang="ko-KR" sz="18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 lvl="0" algn="l">
                <a:lnSpc>
                  <a:spcPct val="157700"/>
                </a:lnSpc>
              </a:pPr>
              <a:r>
                <a:rPr lang="en-US" sz="1800" b="0" i="0" u="none" strike="noStrike" dirty="0" smtClean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2023.10 </a:t>
              </a:r>
              <a:r>
                <a:rPr lang="en-US" sz="1800" b="0" i="0" u="none" strike="noStrike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   </a:t>
              </a:r>
              <a:r>
                <a:rPr lang="ko-KR" altLang="en-US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물류관리사</a:t>
              </a:r>
              <a:endParaRPr lang="ko-KR" sz="18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 lvl="0" algn="l">
                <a:lnSpc>
                  <a:spcPct val="157700"/>
                </a:lnSpc>
              </a:pPr>
              <a:r>
                <a:rPr lang="en-US" sz="1800" b="0" i="0" u="none" strike="noStrike" dirty="0" smtClean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2024.09</a:t>
              </a:r>
              <a:r>
                <a:rPr lang="en-US" sz="1800" b="0" i="0" u="none" strike="noStrike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    </a:t>
              </a:r>
              <a:r>
                <a:rPr lang="en-US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SQLD</a:t>
              </a:r>
            </a:p>
            <a:p>
              <a:pPr lvl="0" algn="l">
                <a:lnSpc>
                  <a:spcPct val="157700"/>
                </a:lnSpc>
              </a:pPr>
              <a:endParaRPr lang="en-US" sz="18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5" name="Group 25"/>
          <p:cNvGrpSpPr/>
          <p:nvPr/>
        </p:nvGrpSpPr>
        <p:grpSpPr>
          <a:xfrm>
            <a:off x="2147483647" y="2147483647"/>
            <a:ext cx="2147483647" cy="1590471800"/>
            <a:chOff x="0" y="0"/>
            <a:chExt cx="0" cy="0"/>
          </a:xfrm>
        </p:grpSpPr>
      </p:grpSp>
      <p:grpSp>
        <p:nvGrpSpPr>
          <p:cNvPr id="29" name="Group 2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34" name="Group 3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39" name="Group 3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44" name="Group 4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0" name="Picture 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01600" y="622300"/>
            <a:ext cx="15887700" cy="469900"/>
          </a:xfrm>
          <a:prstGeom prst="rect">
            <a:avLst/>
          </a:prstGeom>
        </p:spPr>
      </p:pic>
      <p:grpSp>
        <p:nvGrpSpPr>
          <p:cNvPr id="1037" name="그룹 1036">
            <a:extLst>
              <a:ext uri="{FF2B5EF4-FFF2-40B4-BE49-F238E27FC236}">
                <a16:creationId xmlns:a16="http://schemas.microsoft.com/office/drawing/2014/main" xmlns="" id="{CE601B1A-65D9-0C05-9027-373332D7EDB5}"/>
              </a:ext>
            </a:extLst>
          </p:cNvPr>
          <p:cNvGrpSpPr/>
          <p:nvPr/>
        </p:nvGrpSpPr>
        <p:grpSpPr>
          <a:xfrm>
            <a:off x="6172200" y="1663700"/>
            <a:ext cx="6099813" cy="8039099"/>
            <a:chOff x="6819898" y="1663700"/>
            <a:chExt cx="6099813" cy="8039099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xmlns="" id="{9ACF6D28-408C-342B-0907-659E85BA6E04}"/>
                </a:ext>
              </a:extLst>
            </p:cNvPr>
            <p:cNvGrpSpPr/>
            <p:nvPr/>
          </p:nvGrpSpPr>
          <p:grpSpPr>
            <a:xfrm>
              <a:off x="6819900" y="1663700"/>
              <a:ext cx="2730500" cy="431800"/>
              <a:chOff x="6819900" y="4533900"/>
              <a:chExt cx="2730500" cy="431800"/>
            </a:xfrm>
          </p:grpSpPr>
          <p:pic>
            <p:nvPicPr>
              <p:cNvPr id="11" name="Picture 1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19900" y="4533900"/>
                <a:ext cx="2730500" cy="431800"/>
              </a:xfrm>
              <a:prstGeom prst="rect">
                <a:avLst/>
              </a:prstGeom>
            </p:spPr>
          </p:pic>
          <p:sp>
            <p:nvSpPr>
              <p:cNvPr id="12" name="TextBox 12"/>
              <p:cNvSpPr txBox="1"/>
              <p:nvPr/>
            </p:nvSpPr>
            <p:spPr>
              <a:xfrm>
                <a:off x="7035800" y="4584700"/>
                <a:ext cx="2311400" cy="2921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lvl="0" algn="ctr">
                  <a:lnSpc>
                    <a:spcPct val="99600"/>
                  </a:lnSpc>
                </a:pPr>
                <a:r>
                  <a:rPr lang="en-US" sz="1700" b="0" i="0" strike="noStrike" spc="300" dirty="0">
                    <a:solidFill>
                      <a:srgbClr val="2274EC"/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EXPERIENCE</a:t>
                </a:r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6819899" y="6667500"/>
              <a:ext cx="4639533" cy="609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07899"/>
                </a:lnSpc>
              </a:pPr>
              <a:r>
                <a:rPr lang="en-US" sz="1800" b="0" i="0" strike="noStrike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2024.06</a:t>
              </a:r>
              <a:r>
                <a:rPr lang="en-US" sz="1800" b="0" i="0" strike="noStrike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   </a:t>
              </a:r>
              <a:r>
                <a:rPr lang="ko-KR" altLang="en-US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축구 커뮤니티 프로젝트</a:t>
              </a:r>
              <a:endParaRPr lang="en-US" altLang="ko-KR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 lvl="0" algn="l">
                <a:lnSpc>
                  <a:spcPct val="107899"/>
                </a:lnSpc>
              </a:pPr>
              <a:r>
                <a:rPr lang="en-US" altLang="ko-KR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	    </a:t>
              </a:r>
              <a:r>
                <a:rPr lang="en-US" altLang="ko-KR" sz="1400" b="0" i="0" strike="noStrike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Spring Boot</a:t>
              </a:r>
              <a:r>
                <a:rPr lang="ko-KR" altLang="en-US" sz="1400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</a:t>
              </a:r>
              <a:r>
                <a:rPr lang="en-US" altLang="ko-KR" sz="1400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, Vue, MySQL</a:t>
              </a:r>
              <a:r>
                <a:rPr lang="en-US" sz="1400" b="0" i="0" strike="noStrike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  </a:t>
              </a:r>
              <a:endParaRPr lang="ko-KR" sz="1400" b="0" i="0" strike="noStrike" dirty="0">
                <a:solidFill>
                  <a:srgbClr val="C2C2C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6819900" y="2984500"/>
              <a:ext cx="4267200" cy="609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07899"/>
                </a:lnSpc>
              </a:pPr>
              <a:r>
                <a:rPr lang="en-US" sz="1800" b="0" i="0" strike="noStrike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202</a:t>
              </a:r>
              <a:r>
                <a:rPr lang="en-US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0</a:t>
              </a:r>
              <a:r>
                <a:rPr lang="en-US" sz="1800" b="0" i="0" strike="noStrike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.08</a:t>
              </a:r>
              <a:r>
                <a:rPr lang="en-US" sz="1800" b="0" i="0" strike="noStrike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   </a:t>
              </a:r>
              <a:r>
                <a:rPr lang="ko-KR" altLang="en-US" sz="1800" b="0" i="0" strike="noStrike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인제대학교 졸업</a:t>
              </a:r>
              <a:r>
                <a:rPr lang="en-US" altLang="ko-KR" sz="1800" b="0" i="0" strike="noStrike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(4.17/4.5)</a:t>
              </a:r>
              <a:r>
                <a:rPr lang="ko-KR" altLang="en-US" sz="1800" b="0" i="0" strike="noStrike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</a:t>
              </a:r>
              <a:endParaRPr lang="en-US" sz="1800" b="0" i="0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 lvl="0" algn="l">
                <a:lnSpc>
                  <a:spcPct val="107899"/>
                </a:lnSpc>
              </a:pPr>
              <a:r>
                <a:rPr lang="en-US" sz="1800" b="0" i="0" strike="noStrike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                 </a:t>
              </a:r>
              <a:r>
                <a:rPr lang="en-US" sz="1400" b="0" i="0" strike="noStrike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 </a:t>
              </a:r>
              <a:r>
                <a:rPr lang="ko-KR" altLang="en-US" sz="1400" b="0" i="0" strike="noStrike" dirty="0" err="1" smtClean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국제통상학</a:t>
              </a:r>
              <a:r>
                <a:rPr lang="en-US" altLang="ko-KR" sz="1400" dirty="0" smtClean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/ 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정치외교학</a:t>
              </a:r>
              <a:endParaRPr lang="ko-KR" sz="1400" b="0" i="0" strike="noStrike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6819900" y="3822700"/>
              <a:ext cx="4267200" cy="609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07899"/>
                </a:lnSpc>
              </a:pPr>
              <a:r>
                <a:rPr lang="en-US" sz="1800" b="0" i="0" strike="noStrike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2021.04</a:t>
              </a:r>
              <a:r>
                <a:rPr lang="en-US" sz="1800" b="0" i="0" strike="noStrike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    </a:t>
              </a:r>
              <a:r>
                <a:rPr lang="ko-KR" altLang="en-US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롯데 </a:t>
              </a:r>
              <a:r>
                <a:rPr lang="ko-KR" altLang="en-US" dirty="0" err="1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글로벌로지스</a:t>
              </a:r>
              <a:r>
                <a:rPr lang="ko-KR" altLang="en-US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입사</a:t>
              </a:r>
              <a:endParaRPr lang="ko-KR" sz="1800" b="0" i="0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 lvl="0" algn="l">
                <a:lnSpc>
                  <a:spcPct val="107899"/>
                </a:lnSpc>
              </a:pPr>
              <a:r>
                <a:rPr lang="en-US" sz="1800" b="0" i="0" strike="noStrike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                  </a:t>
              </a:r>
              <a:r>
                <a:rPr lang="en-US" sz="1400" b="0" i="0" strike="noStrike" dirty="0" smtClean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SCM </a:t>
              </a:r>
              <a:r>
                <a:rPr lang="ko-KR" altLang="en-US" sz="1400" b="0" i="0" strike="noStrike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사업본부 </a:t>
              </a:r>
              <a:r>
                <a:rPr lang="en-US" altLang="ko-KR" sz="1400" b="0" i="0" strike="noStrike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/ </a:t>
              </a:r>
              <a:r>
                <a:rPr lang="ko-KR" altLang="en-US" sz="1400" dirty="0" err="1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유니클로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물류</a:t>
              </a:r>
              <a:endPara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 lvl="0" algn="l">
                <a:lnSpc>
                  <a:spcPct val="107899"/>
                </a:lnSpc>
              </a:pPr>
              <a:r>
                <a:rPr lang="en-US" altLang="ko-KR" sz="1400" b="0" i="0" strike="noStrike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	      </a:t>
              </a:r>
              <a:r>
                <a:rPr lang="ko-KR" altLang="en-US" sz="1400" b="0" i="0" strike="noStrike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반품 물류 담당</a:t>
              </a:r>
              <a:r>
                <a:rPr lang="en-US" altLang="ko-KR" sz="1400" b="0" i="0" strike="noStrike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, </a:t>
              </a:r>
              <a:r>
                <a:rPr lang="ko-KR" altLang="en-US" sz="1400" b="0" i="0" strike="noStrike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도급 관리</a:t>
              </a:r>
              <a:endParaRPr lang="ko-KR" sz="1400" b="0" i="0" strike="noStrike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6819900" y="5924550"/>
              <a:ext cx="4267200" cy="609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07899"/>
                </a:lnSpc>
              </a:pPr>
              <a:r>
                <a:rPr lang="en-US" sz="1800" b="0" i="0" strike="noStrike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2024.06</a:t>
              </a:r>
              <a:r>
                <a:rPr lang="en-US" sz="1800" b="0" i="0" strike="noStrike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    </a:t>
              </a:r>
              <a:r>
                <a:rPr lang="ko-KR" altLang="en-US" sz="1800" b="0" i="0" strike="noStrike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삼성 청년 </a:t>
              </a:r>
              <a:r>
                <a:rPr lang="en-US" altLang="ko-KR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SW </a:t>
              </a:r>
              <a:r>
                <a:rPr lang="ko-KR" altLang="en-US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아카데미 이수</a:t>
              </a:r>
              <a:endParaRPr lang="en-US" altLang="ko-KR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 lvl="0" algn="l">
                <a:lnSpc>
                  <a:spcPct val="107899"/>
                </a:lnSpc>
              </a:pPr>
              <a:r>
                <a:rPr lang="en-US" sz="1800" b="0" i="0" strike="noStrike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                  </a:t>
              </a:r>
              <a:r>
                <a:rPr lang="en-US" sz="1400" b="0" i="0" strike="noStrike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    Java, Spring Boot, Vue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6874510" y="2242818"/>
              <a:ext cx="6045201" cy="609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07899"/>
                </a:lnSpc>
              </a:pPr>
              <a:r>
                <a:rPr lang="en-US" sz="1800" b="0" i="0" u="none" strike="noStrike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2017.12</a:t>
              </a:r>
              <a:r>
                <a:rPr lang="en-US" sz="1800" b="0" i="0" u="none" strike="noStrike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    </a:t>
              </a:r>
              <a:r>
                <a:rPr lang="en-US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GTEP </a:t>
              </a:r>
              <a:r>
                <a:rPr lang="ko-KR" altLang="en-US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사업 수료</a:t>
              </a:r>
              <a:r>
                <a:rPr lang="en-US" altLang="ko-KR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/ </a:t>
              </a:r>
              <a:r>
                <a:rPr lang="ko-KR" altLang="en-US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산업통상자원부</a:t>
              </a:r>
              <a:r>
                <a:rPr lang="en-US" altLang="ko-KR" sz="1400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	    </a:t>
              </a:r>
            </a:p>
          </p:txBody>
        </p:sp>
        <p:sp>
          <p:nvSpPr>
            <p:cNvPr id="53" name="TextBox 15">
              <a:extLst>
                <a:ext uri="{FF2B5EF4-FFF2-40B4-BE49-F238E27FC236}">
                  <a16:creationId xmlns:a16="http://schemas.microsoft.com/office/drawing/2014/main" xmlns="" id="{E739D61A-1D5D-3249-BDE4-C00E0EC74A2B}"/>
                </a:ext>
              </a:extLst>
            </p:cNvPr>
            <p:cNvSpPr txBox="1"/>
            <p:nvPr/>
          </p:nvSpPr>
          <p:spPr>
            <a:xfrm>
              <a:off x="6819900" y="4874260"/>
              <a:ext cx="4267200" cy="609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07899"/>
                </a:lnSpc>
              </a:pPr>
              <a:r>
                <a:rPr lang="en-US" sz="1800" b="0" i="0" strike="noStrike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20</a:t>
              </a:r>
              <a:r>
                <a:rPr lang="en-US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22</a:t>
              </a:r>
              <a:r>
                <a:rPr lang="en-US" sz="1800" b="0" i="0" strike="noStrike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.10</a:t>
              </a:r>
              <a:r>
                <a:rPr lang="en-US" sz="1800" b="0" i="0" strike="noStrike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    </a:t>
              </a:r>
              <a:r>
                <a:rPr lang="ko-KR" altLang="en-US" sz="1800" b="0" i="0" strike="noStrike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한일 무역전쟁 </a:t>
              </a:r>
              <a:r>
                <a:rPr lang="en-US" altLang="ko-KR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TFT </a:t>
              </a:r>
              <a:r>
                <a:rPr lang="ko-KR" altLang="en-US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팀 파견</a:t>
              </a:r>
              <a:r>
                <a:rPr lang="en-US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</a:t>
              </a:r>
              <a:endParaRPr lang="ko-KR" sz="1800" b="0" i="0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 lvl="0" algn="l">
                <a:lnSpc>
                  <a:spcPct val="107899"/>
                </a:lnSpc>
              </a:pPr>
              <a:r>
                <a:rPr lang="en-US" sz="1400" b="0" i="0" strike="noStrike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                      </a:t>
              </a:r>
              <a:r>
                <a:rPr lang="en-US" sz="1400" b="0" i="0" strike="noStrike" dirty="0" smtClean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</a:t>
              </a:r>
              <a:r>
                <a:rPr lang="en-US" sz="1400" b="0" i="0" strike="noStrike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5,000</a:t>
              </a:r>
              <a:r>
                <a:rPr lang="ko-KR" altLang="en-US" sz="1400" b="0" i="0" strike="noStrike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평 임시 센터 운영</a:t>
              </a:r>
              <a:endParaRPr lang="en-US" altLang="ko-KR" sz="1400" b="0" i="0" strike="noStrike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 lvl="0" algn="l">
                <a:lnSpc>
                  <a:spcPct val="107899"/>
                </a:lnSpc>
              </a:pP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	     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고객사 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/ </a:t>
              </a:r>
              <a:r>
                <a:rPr lang="ko-KR" altLang="en-US" sz="1400" dirty="0" err="1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도급사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관리 및 대응</a:t>
              </a:r>
              <a:endPara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 lvl="0" algn="l">
                <a:lnSpc>
                  <a:spcPct val="107899"/>
                </a:lnSpc>
              </a:pPr>
              <a:r>
                <a:rPr lang="en-US" altLang="ko-KR" sz="1400" b="0" i="0" strike="noStrike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	     RFID / DAS </a:t>
              </a:r>
              <a:r>
                <a:rPr lang="ko-KR" altLang="en-US" sz="1400" b="0" i="0" strike="noStrike" dirty="0">
                  <a:solidFill>
                    <a:schemeClr val="bg1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운영</a:t>
              </a:r>
              <a:endParaRPr lang="ko-KR" sz="1400" b="0" i="0" strike="noStrike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55" name="TextBox 13">
              <a:extLst>
                <a:ext uri="{FF2B5EF4-FFF2-40B4-BE49-F238E27FC236}">
                  <a16:creationId xmlns:a16="http://schemas.microsoft.com/office/drawing/2014/main" xmlns="" id="{CB89688C-852F-C686-6309-1A2EB2E0DDFB}"/>
                </a:ext>
              </a:extLst>
            </p:cNvPr>
            <p:cNvSpPr txBox="1"/>
            <p:nvPr/>
          </p:nvSpPr>
          <p:spPr>
            <a:xfrm>
              <a:off x="6819899" y="7524486"/>
              <a:ext cx="4639533" cy="609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07899"/>
                </a:lnSpc>
              </a:pPr>
              <a:r>
                <a:rPr lang="en-US" sz="1800" b="0" i="0" strike="noStrike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2024.0</a:t>
              </a:r>
              <a:r>
                <a:rPr lang="en-US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8</a:t>
              </a:r>
              <a:r>
                <a:rPr lang="en-US" sz="1800" b="0" i="0" strike="noStrike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   WEB WMS </a:t>
              </a:r>
              <a:r>
                <a:rPr lang="ko-KR" altLang="en-US" sz="1800" b="0" i="0" strike="noStrike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프로젝트</a:t>
              </a:r>
              <a:endParaRPr lang="en-US" altLang="ko-KR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 lvl="0" algn="l">
                <a:lnSpc>
                  <a:spcPct val="107899"/>
                </a:lnSpc>
              </a:pPr>
              <a:r>
                <a:rPr lang="en-US" altLang="ko-KR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	  </a:t>
              </a:r>
              <a:r>
                <a:rPr lang="en-US" altLang="ko-KR" sz="1400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  </a:t>
              </a:r>
              <a:r>
                <a:rPr lang="en-US" altLang="ko-KR" sz="1400" b="0" i="0" strike="noStrike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Spring Boot, </a:t>
              </a:r>
              <a:r>
                <a:rPr lang="en-US" altLang="ko-KR" sz="1400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JWT,</a:t>
              </a:r>
              <a:r>
                <a:rPr lang="ko-KR" altLang="en-US" sz="1400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</a:t>
              </a:r>
              <a:r>
                <a:rPr lang="en-US" altLang="ko-KR" sz="1400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REACT</a:t>
              </a:r>
              <a:endParaRPr lang="ko-KR" sz="1400" b="0" i="0" strike="noStrike" dirty="0">
                <a:solidFill>
                  <a:srgbClr val="C2C2C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57" name="TextBox 13">
              <a:extLst>
                <a:ext uri="{FF2B5EF4-FFF2-40B4-BE49-F238E27FC236}">
                  <a16:creationId xmlns:a16="http://schemas.microsoft.com/office/drawing/2014/main" xmlns="" id="{8D571466-4A2B-8AAF-6C95-64EFC3AE44F8}"/>
                </a:ext>
              </a:extLst>
            </p:cNvPr>
            <p:cNvSpPr txBox="1"/>
            <p:nvPr/>
          </p:nvSpPr>
          <p:spPr>
            <a:xfrm>
              <a:off x="6819899" y="8346439"/>
              <a:ext cx="4639533" cy="609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07899"/>
                </a:lnSpc>
              </a:pPr>
              <a:r>
                <a:rPr lang="en-US" sz="1800" b="0" i="0" strike="noStrike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2024.09</a:t>
              </a:r>
              <a:r>
                <a:rPr lang="en-US" sz="1800" b="0" i="0" strike="noStrike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   </a:t>
              </a:r>
              <a:r>
                <a:rPr lang="ko-KR" altLang="en-US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무인 매장 관리 시스템</a:t>
              </a:r>
              <a:endParaRPr lang="en-US" altLang="ko-KR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 lvl="0" algn="l">
                <a:lnSpc>
                  <a:spcPct val="107899"/>
                </a:lnSpc>
              </a:pPr>
              <a:r>
                <a:rPr lang="en-US" altLang="ko-KR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	    </a:t>
              </a:r>
              <a:r>
                <a:rPr lang="en-US" altLang="ko-KR" sz="1400" b="0" i="0" strike="noStrike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Spring Boot, Electron, Next</a:t>
              </a:r>
              <a:endParaRPr lang="ko-KR" sz="1400" b="0" i="0" strike="noStrike" dirty="0">
                <a:solidFill>
                  <a:srgbClr val="C2C2C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58" name="TextBox 13">
              <a:extLst>
                <a:ext uri="{FF2B5EF4-FFF2-40B4-BE49-F238E27FC236}">
                  <a16:creationId xmlns:a16="http://schemas.microsoft.com/office/drawing/2014/main" xmlns="" id="{87253EBA-4EFA-92EA-F10A-BF27EB815FA5}"/>
                </a:ext>
              </a:extLst>
            </p:cNvPr>
            <p:cNvSpPr txBox="1"/>
            <p:nvPr/>
          </p:nvSpPr>
          <p:spPr>
            <a:xfrm>
              <a:off x="6819898" y="9093199"/>
              <a:ext cx="5219702" cy="609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07899"/>
                </a:lnSpc>
              </a:pPr>
              <a:r>
                <a:rPr lang="en-US" sz="1800" b="0" i="0" strike="noStrike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2024.10</a:t>
              </a:r>
              <a:r>
                <a:rPr lang="en-US" sz="1800" b="0" i="0" strike="noStrike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   </a:t>
              </a:r>
              <a:r>
                <a:rPr lang="en-US" altLang="ko-KR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AI Excel, CSV </a:t>
              </a:r>
              <a:r>
                <a:rPr lang="ko-KR" altLang="en-US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분석 모듈 </a:t>
              </a:r>
              <a:r>
                <a:rPr lang="en-US" altLang="ko-KR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(</a:t>
              </a:r>
              <a:r>
                <a:rPr lang="ko-KR" altLang="en-US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진행중</a:t>
              </a:r>
              <a:r>
                <a:rPr lang="en-US" altLang="ko-KR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)</a:t>
              </a:r>
            </a:p>
            <a:p>
              <a:pPr lvl="0" algn="l">
                <a:lnSpc>
                  <a:spcPct val="107899"/>
                </a:lnSpc>
              </a:pPr>
              <a:r>
                <a:rPr lang="en-US" altLang="ko-KR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	  </a:t>
              </a:r>
              <a:r>
                <a:rPr lang="en-US" altLang="ko-KR" sz="1400" dirty="0">
                  <a:solidFill>
                    <a:srgbClr val="C2C2C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Spring Boot, MongoDB</a:t>
              </a:r>
              <a:endParaRPr lang="ko-KR" altLang="en-US" sz="1400" dirty="0">
                <a:solidFill>
                  <a:srgbClr val="C2C2C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</p:grpSp>
      <p:grpSp>
        <p:nvGrpSpPr>
          <p:cNvPr id="1025" name="그룹 1024">
            <a:extLst>
              <a:ext uri="{FF2B5EF4-FFF2-40B4-BE49-F238E27FC236}">
                <a16:creationId xmlns:a16="http://schemas.microsoft.com/office/drawing/2014/main" xmlns="" id="{69DF32D4-CE5D-FEC6-341F-1273627E2082}"/>
              </a:ext>
            </a:extLst>
          </p:cNvPr>
          <p:cNvGrpSpPr/>
          <p:nvPr/>
        </p:nvGrpSpPr>
        <p:grpSpPr>
          <a:xfrm>
            <a:off x="11723665" y="8774767"/>
            <a:ext cx="5270500" cy="1088390"/>
            <a:chOff x="-4983087" y="4836160"/>
            <a:chExt cx="5270500" cy="133350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xmlns="" id="{42402FCE-DD64-06C7-072A-1B7A9F3301B3}"/>
                </a:ext>
              </a:extLst>
            </p:cNvPr>
            <p:cNvGrpSpPr/>
            <p:nvPr/>
          </p:nvGrpSpPr>
          <p:grpSpPr>
            <a:xfrm>
              <a:off x="-4983087" y="4861560"/>
              <a:ext cx="5270500" cy="1308100"/>
              <a:chOff x="11809349" y="6007100"/>
              <a:chExt cx="5270500" cy="1308100"/>
            </a:xfrm>
          </p:grpSpPr>
          <p:sp>
            <p:nvSpPr>
              <p:cNvPr id="24" name="TextBox 24"/>
              <p:cNvSpPr txBox="1"/>
              <p:nvPr/>
            </p:nvSpPr>
            <p:spPr>
              <a:xfrm>
                <a:off x="11809349" y="6007100"/>
                <a:ext cx="1181100" cy="2794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lvl="0" algn="l">
                  <a:lnSpc>
                    <a:spcPct val="157700"/>
                  </a:lnSpc>
                </a:pPr>
                <a:endParaRPr lang="en-US" sz="1400" b="0" i="0" u="none" strike="noStrike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endParaRPr>
              </a:p>
            </p:txBody>
          </p:sp>
          <p:pic>
            <p:nvPicPr>
              <p:cNvPr id="26" name="Picture 26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926949" y="6096000"/>
                <a:ext cx="3530600" cy="114300"/>
              </a:xfrm>
              <a:prstGeom prst="rect">
                <a:avLst/>
              </a:prstGeom>
            </p:spPr>
          </p:pic>
          <p:pic>
            <p:nvPicPr>
              <p:cNvPr id="27" name="Picture 2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939649" y="6096000"/>
                <a:ext cx="3162300" cy="114300"/>
              </a:xfrm>
              <a:prstGeom prst="rect">
                <a:avLst/>
              </a:prstGeom>
            </p:spPr>
          </p:pic>
          <p:sp>
            <p:nvSpPr>
              <p:cNvPr id="28" name="TextBox 28"/>
              <p:cNvSpPr txBox="1"/>
              <p:nvPr/>
            </p:nvSpPr>
            <p:spPr>
              <a:xfrm>
                <a:off x="16432149" y="6007100"/>
                <a:ext cx="647700" cy="2794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lvl="0" algn="r">
                  <a:lnSpc>
                    <a:spcPct val="157700"/>
                  </a:lnSpc>
                </a:pPr>
                <a:r>
                  <a:rPr lang="en-US" sz="1400" b="0" i="0" u="none" strike="noStrike">
                    <a:solidFill>
                      <a:srgbClr val="595959"/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90%</a:t>
                </a:r>
              </a:p>
            </p:txBody>
          </p:sp>
          <p:sp>
            <p:nvSpPr>
              <p:cNvPr id="30" name="TextBox 30"/>
              <p:cNvSpPr txBox="1"/>
              <p:nvPr/>
            </p:nvSpPr>
            <p:spPr>
              <a:xfrm>
                <a:off x="11809349" y="6527800"/>
                <a:ext cx="1079500" cy="2794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lvl="0" algn="l">
                  <a:lnSpc>
                    <a:spcPct val="157700"/>
                  </a:lnSpc>
                </a:pPr>
                <a:r>
                  <a:rPr lang="en-US" sz="1400" b="0" i="0" u="none" strike="noStrike" dirty="0">
                    <a:solidFill>
                      <a:srgbClr val="595959"/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MS office</a:t>
                </a:r>
              </a:p>
            </p:txBody>
          </p:sp>
          <p:pic>
            <p:nvPicPr>
              <p:cNvPr id="31" name="Picture 31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926949" y="6604000"/>
                <a:ext cx="3530600" cy="114300"/>
              </a:xfrm>
              <a:prstGeom prst="rect">
                <a:avLst/>
              </a:prstGeom>
            </p:spPr>
          </p:pic>
          <p:pic>
            <p:nvPicPr>
              <p:cNvPr id="32" name="Picture 32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926949" y="6604001"/>
                <a:ext cx="2808310" cy="108944"/>
              </a:xfrm>
              <a:prstGeom prst="rect">
                <a:avLst/>
              </a:prstGeom>
            </p:spPr>
          </p:pic>
          <p:sp>
            <p:nvSpPr>
              <p:cNvPr id="33" name="TextBox 33"/>
              <p:cNvSpPr txBox="1"/>
              <p:nvPr/>
            </p:nvSpPr>
            <p:spPr>
              <a:xfrm>
                <a:off x="16648049" y="6527800"/>
                <a:ext cx="431800" cy="2794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lvl="0" algn="r">
                  <a:lnSpc>
                    <a:spcPct val="157700"/>
                  </a:lnSpc>
                </a:pPr>
                <a:r>
                  <a:rPr lang="en-US" sz="1400" b="0" i="0" u="none" strike="noStrike" dirty="0">
                    <a:solidFill>
                      <a:srgbClr val="595959"/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80%</a:t>
                </a:r>
              </a:p>
            </p:txBody>
          </p:sp>
          <p:sp>
            <p:nvSpPr>
              <p:cNvPr id="35" name="TextBox 35"/>
              <p:cNvSpPr txBox="1"/>
              <p:nvPr/>
            </p:nvSpPr>
            <p:spPr>
              <a:xfrm>
                <a:off x="11976703" y="7035800"/>
                <a:ext cx="687365" cy="2794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lvl="0" algn="l">
                  <a:lnSpc>
                    <a:spcPct val="157700"/>
                  </a:lnSpc>
                </a:pPr>
                <a:r>
                  <a:rPr lang="en-US" sz="1400" b="0" i="0" u="none" strike="noStrike" dirty="0">
                    <a:solidFill>
                      <a:srgbClr val="595959"/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DAS</a:t>
                </a:r>
              </a:p>
            </p:txBody>
          </p:sp>
          <p:pic>
            <p:nvPicPr>
              <p:cNvPr id="36" name="Picture 36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926949" y="7124700"/>
                <a:ext cx="3530600" cy="114300"/>
              </a:xfrm>
              <a:prstGeom prst="rect">
                <a:avLst/>
              </a:prstGeom>
            </p:spPr>
          </p:pic>
          <p:sp>
            <p:nvSpPr>
              <p:cNvPr id="38" name="TextBox 38"/>
              <p:cNvSpPr txBox="1"/>
              <p:nvPr/>
            </p:nvSpPr>
            <p:spPr>
              <a:xfrm>
                <a:off x="16648049" y="7035800"/>
                <a:ext cx="431800" cy="2794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lvl="0" algn="r">
                  <a:lnSpc>
                    <a:spcPct val="157700"/>
                  </a:lnSpc>
                </a:pPr>
                <a:r>
                  <a:rPr lang="en-US" sz="1400" dirty="0">
                    <a:solidFill>
                      <a:srgbClr val="595959"/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8</a:t>
                </a:r>
                <a:r>
                  <a:rPr lang="en-US" sz="1400" b="0" i="0" u="none" strike="noStrike" dirty="0">
                    <a:solidFill>
                      <a:srgbClr val="595959"/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0%</a:t>
                </a:r>
              </a:p>
            </p:txBody>
          </p:sp>
        </p:grpSp>
        <p:sp>
          <p:nvSpPr>
            <p:cNvPr id="63" name="TextBox 35">
              <a:extLst>
                <a:ext uri="{FF2B5EF4-FFF2-40B4-BE49-F238E27FC236}">
                  <a16:creationId xmlns:a16="http://schemas.microsoft.com/office/drawing/2014/main" xmlns="" id="{24DEAB59-8EA1-FA9F-8C55-39ED9BC04CBA}"/>
                </a:ext>
              </a:extLst>
            </p:cNvPr>
            <p:cNvSpPr txBox="1"/>
            <p:nvPr/>
          </p:nvSpPr>
          <p:spPr>
            <a:xfrm>
              <a:off x="-4815733" y="4836160"/>
              <a:ext cx="878446" cy="2794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57700"/>
                </a:lnSpc>
              </a:pPr>
              <a:r>
                <a:rPr lang="en-US" sz="1400" b="0" i="0" u="none" strike="noStrike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WMS </a:t>
              </a:r>
            </a:p>
          </p:txBody>
        </p:sp>
        <p:pic>
          <p:nvPicPr>
            <p:cNvPr id="1024" name="Picture 32">
              <a:extLst>
                <a:ext uri="{FF2B5EF4-FFF2-40B4-BE49-F238E27FC236}">
                  <a16:creationId xmlns:a16="http://schemas.microsoft.com/office/drawing/2014/main" xmlns="" id="{E1BACDBF-92A9-0F8D-0D7E-27312CB55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-3865487" y="5974527"/>
              <a:ext cx="2808307" cy="113029"/>
            </a:xfrm>
            <a:prstGeom prst="rect">
              <a:avLst/>
            </a:prstGeom>
          </p:spPr>
        </p:pic>
      </p:grpSp>
      <p:grpSp>
        <p:nvGrpSpPr>
          <p:cNvPr id="1031" name="그룹 1030">
            <a:extLst>
              <a:ext uri="{FF2B5EF4-FFF2-40B4-BE49-F238E27FC236}">
                <a16:creationId xmlns:a16="http://schemas.microsoft.com/office/drawing/2014/main" xmlns="" id="{C9B3F026-8F1A-B48E-986F-3D8882868809}"/>
              </a:ext>
            </a:extLst>
          </p:cNvPr>
          <p:cNvGrpSpPr/>
          <p:nvPr/>
        </p:nvGrpSpPr>
        <p:grpSpPr>
          <a:xfrm>
            <a:off x="11201400" y="4724400"/>
            <a:ext cx="6023706" cy="3848100"/>
            <a:chOff x="11517335" y="4914900"/>
            <a:chExt cx="6023706" cy="3848100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144128E0-6B74-7496-A311-5B01F9B45A56}"/>
                </a:ext>
              </a:extLst>
            </p:cNvPr>
            <p:cNvGrpSpPr/>
            <p:nvPr/>
          </p:nvGrpSpPr>
          <p:grpSpPr>
            <a:xfrm>
              <a:off x="13081837" y="4914900"/>
              <a:ext cx="3148763" cy="497944"/>
              <a:chOff x="11860148" y="5257800"/>
              <a:chExt cx="3148763" cy="497944"/>
            </a:xfrm>
          </p:grpSpPr>
          <p:pic>
            <p:nvPicPr>
              <p:cNvPr id="18" name="Picture 1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860148" y="5257800"/>
                <a:ext cx="3148763" cy="497944"/>
              </a:xfrm>
              <a:prstGeom prst="rect">
                <a:avLst/>
              </a:prstGeom>
            </p:spPr>
          </p:pic>
          <p:sp>
            <p:nvSpPr>
              <p:cNvPr id="19" name="TextBox 19"/>
              <p:cNvSpPr txBox="1"/>
              <p:nvPr/>
            </p:nvSpPr>
            <p:spPr>
              <a:xfrm>
                <a:off x="12050649" y="5321300"/>
                <a:ext cx="2946400" cy="3302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lvl="0" algn="ctr">
                  <a:lnSpc>
                    <a:spcPct val="99600"/>
                  </a:lnSpc>
                </a:pPr>
                <a:r>
                  <a:rPr lang="en-US" sz="1600" b="0" i="0" strike="noStrike" spc="300" dirty="0">
                    <a:solidFill>
                      <a:srgbClr val="2274EC"/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PROGRAM SKILL</a:t>
                </a:r>
              </a:p>
            </p:txBody>
          </p:sp>
        </p:grpSp>
        <p:pic>
          <p:nvPicPr>
            <p:cNvPr id="1028" name="Picture 4" descr="Java Logo PNG Transparent (1) – Brands Logos">
              <a:extLst>
                <a:ext uri="{FF2B5EF4-FFF2-40B4-BE49-F238E27FC236}">
                  <a16:creationId xmlns:a16="http://schemas.microsoft.com/office/drawing/2014/main" xmlns="" id="{1DE4FD9A-0814-0DBF-D3D9-53F9CB6B7E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17335" y="5372100"/>
              <a:ext cx="1409700" cy="1409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Spring]SpringFramework란 무엇일까??">
              <a:extLst>
                <a:ext uri="{FF2B5EF4-FFF2-40B4-BE49-F238E27FC236}">
                  <a16:creationId xmlns:a16="http://schemas.microsoft.com/office/drawing/2014/main" xmlns="" id="{174235EC-CCFD-8378-9C0F-7C6BF5B44A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56756" y="5638800"/>
              <a:ext cx="2475160" cy="10247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Vue Provide와 Inject">
              <a:extLst>
                <a:ext uri="{FF2B5EF4-FFF2-40B4-BE49-F238E27FC236}">
                  <a16:creationId xmlns:a16="http://schemas.microsoft.com/office/drawing/2014/main" xmlns="" id="{4C7AD4A1-71F0-BC4D-DB0A-0B67451E2C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58096" y="6705600"/>
              <a:ext cx="1050822" cy="10508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react original wordmark&quot; Icon - Download for free – Iconduck">
              <a:extLst>
                <a:ext uri="{FF2B5EF4-FFF2-40B4-BE49-F238E27FC236}">
                  <a16:creationId xmlns:a16="http://schemas.microsoft.com/office/drawing/2014/main" xmlns="" id="{DC53FD74-0BCD-3A59-8A77-A6D7B9897A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52568" y="6781800"/>
              <a:ext cx="862002" cy="10508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Next.js Logo PNG Vector (SVG) Free Download">
              <a:extLst>
                <a:ext uri="{FF2B5EF4-FFF2-40B4-BE49-F238E27FC236}">
                  <a16:creationId xmlns:a16="http://schemas.microsoft.com/office/drawing/2014/main" xmlns="" id="{27BB1493-E815-D0C9-2C19-4C99D9987B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7412" y="6858000"/>
              <a:ext cx="1230376" cy="8635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MySQL 리뷰">
              <a:extLst>
                <a:ext uri="{FF2B5EF4-FFF2-40B4-BE49-F238E27FC236}">
                  <a16:creationId xmlns:a16="http://schemas.microsoft.com/office/drawing/2014/main" xmlns="" id="{327B18A1-9FA7-A7F6-2425-D026D0EEF1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59731" y="5537202"/>
              <a:ext cx="863598" cy="8635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xmlns="" id="{51CBA00D-A64C-88A2-E4B9-7D58E3EE0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36229" y="6567588"/>
              <a:ext cx="1204812" cy="1204812"/>
            </a:xfrm>
            <a:prstGeom prst="rect">
              <a:avLst/>
            </a:prstGeom>
          </p:spPr>
        </p:pic>
        <p:pic>
          <p:nvPicPr>
            <p:cNvPr id="1042" name="Picture 18" descr="JPA Entity 단위 기본 CRUD처리">
              <a:extLst>
                <a:ext uri="{FF2B5EF4-FFF2-40B4-BE49-F238E27FC236}">
                  <a16:creationId xmlns:a16="http://schemas.microsoft.com/office/drawing/2014/main" xmlns="" id="{7E1EF8A2-1EE3-6499-16FD-19194B1349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38209" y="5294038"/>
              <a:ext cx="1640162" cy="1640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Git, 어렵지 않게 시작하기. 개발자들은 피할 수 없는 협업 도구인 Git. 진입장벽은 높지만 배우면… | by Gyeongsun  (Sunny) Park | pageseo | Medium">
              <a:extLst>
                <a:ext uri="{FF2B5EF4-FFF2-40B4-BE49-F238E27FC236}">
                  <a16:creationId xmlns:a16="http://schemas.microsoft.com/office/drawing/2014/main" xmlns="" id="{86FD8E09-C906-44B2-3023-D34DB89CB0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6000" y="7683330"/>
              <a:ext cx="2146386" cy="10796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>
              <a:extLst>
                <a:ext uri="{FF2B5EF4-FFF2-40B4-BE49-F238E27FC236}">
                  <a16:creationId xmlns:a16="http://schemas.microsoft.com/office/drawing/2014/main" xmlns="" id="{C24E5987-EE6A-9071-094D-AD873E3569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15800" y="7848600"/>
              <a:ext cx="1592435" cy="6705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6">
              <a:extLst>
                <a:ext uri="{FF2B5EF4-FFF2-40B4-BE49-F238E27FC236}">
                  <a16:creationId xmlns:a16="http://schemas.microsoft.com/office/drawing/2014/main" xmlns="" id="{CB14E262-4DF5-3F83-E21E-D29A99FB8B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2000" y="7924498"/>
              <a:ext cx="686102" cy="686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40" name="TextBox 4">
            <a:extLst>
              <a:ext uri="{FF2B5EF4-FFF2-40B4-BE49-F238E27FC236}">
                <a16:creationId xmlns:a16="http://schemas.microsoft.com/office/drawing/2014/main" xmlns="" id="{DCD7C1B7-C583-7C12-D189-DCF70766B36C}"/>
              </a:ext>
            </a:extLst>
          </p:cNvPr>
          <p:cNvSpPr txBox="1"/>
          <p:nvPr/>
        </p:nvSpPr>
        <p:spPr>
          <a:xfrm>
            <a:off x="381000" y="266700"/>
            <a:ext cx="30607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6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Portfolio</a:t>
            </a:r>
            <a:endParaRPr lang="en-US" sz="3600" b="0" i="0" u="none" strike="noStrike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043" name="직선 연결선 1042">
            <a:extLst>
              <a:ext uri="{FF2B5EF4-FFF2-40B4-BE49-F238E27FC236}">
                <a16:creationId xmlns:a16="http://schemas.microsoft.com/office/drawing/2014/main" xmlns="" id="{DBEF9A2E-33A7-298D-84CC-3281BCE9EABA}"/>
              </a:ext>
            </a:extLst>
          </p:cNvPr>
          <p:cNvCxnSpPr/>
          <p:nvPr/>
        </p:nvCxnSpPr>
        <p:spPr>
          <a:xfrm>
            <a:off x="14592300" y="8664469"/>
            <a:ext cx="0" cy="1245533"/>
          </a:xfrm>
          <a:prstGeom prst="line">
            <a:avLst/>
          </a:prstGeom>
          <a:ln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직선 연결선 1046">
            <a:extLst>
              <a:ext uri="{FF2B5EF4-FFF2-40B4-BE49-F238E27FC236}">
                <a16:creationId xmlns:a16="http://schemas.microsoft.com/office/drawing/2014/main" xmlns="" id="{71DCF408-51F5-61FA-7577-1390DA112582}"/>
              </a:ext>
            </a:extLst>
          </p:cNvPr>
          <p:cNvCxnSpPr/>
          <p:nvPr/>
        </p:nvCxnSpPr>
        <p:spPr>
          <a:xfrm>
            <a:off x="13182600" y="8753206"/>
            <a:ext cx="0" cy="1245533"/>
          </a:xfrm>
          <a:prstGeom prst="line">
            <a:avLst/>
          </a:prstGeom>
          <a:ln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직선 연결선 1047">
            <a:extLst>
              <a:ext uri="{FF2B5EF4-FFF2-40B4-BE49-F238E27FC236}">
                <a16:creationId xmlns:a16="http://schemas.microsoft.com/office/drawing/2014/main" xmlns="" id="{E4D31C23-4F01-E5B8-FABC-6771176A9B7B}"/>
              </a:ext>
            </a:extLst>
          </p:cNvPr>
          <p:cNvCxnSpPr/>
          <p:nvPr/>
        </p:nvCxnSpPr>
        <p:spPr>
          <a:xfrm>
            <a:off x="13535025" y="8664469"/>
            <a:ext cx="0" cy="1245533"/>
          </a:xfrm>
          <a:prstGeom prst="line">
            <a:avLst/>
          </a:prstGeom>
          <a:ln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직선 연결선 1048">
            <a:extLst>
              <a:ext uri="{FF2B5EF4-FFF2-40B4-BE49-F238E27FC236}">
                <a16:creationId xmlns:a16="http://schemas.microsoft.com/office/drawing/2014/main" xmlns="" id="{507A92BF-9781-E4B2-0943-55CB79422CB6}"/>
              </a:ext>
            </a:extLst>
          </p:cNvPr>
          <p:cNvCxnSpPr/>
          <p:nvPr/>
        </p:nvCxnSpPr>
        <p:spPr>
          <a:xfrm>
            <a:off x="13887450" y="8697325"/>
            <a:ext cx="0" cy="1245533"/>
          </a:xfrm>
          <a:prstGeom prst="line">
            <a:avLst/>
          </a:prstGeom>
          <a:ln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직선 연결선 1049">
            <a:extLst>
              <a:ext uri="{FF2B5EF4-FFF2-40B4-BE49-F238E27FC236}">
                <a16:creationId xmlns:a16="http://schemas.microsoft.com/office/drawing/2014/main" xmlns="" id="{D678FC13-1A17-70CD-7222-F3541E211F91}"/>
              </a:ext>
            </a:extLst>
          </p:cNvPr>
          <p:cNvCxnSpPr/>
          <p:nvPr/>
        </p:nvCxnSpPr>
        <p:spPr>
          <a:xfrm>
            <a:off x="14239875" y="8868057"/>
            <a:ext cx="0" cy="1245533"/>
          </a:xfrm>
          <a:prstGeom prst="line">
            <a:avLst/>
          </a:prstGeom>
          <a:ln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직선 연결선 1050">
            <a:extLst>
              <a:ext uri="{FF2B5EF4-FFF2-40B4-BE49-F238E27FC236}">
                <a16:creationId xmlns:a16="http://schemas.microsoft.com/office/drawing/2014/main" xmlns="" id="{D765874F-7C54-6194-E8F6-90FFDA808D4F}"/>
              </a:ext>
            </a:extLst>
          </p:cNvPr>
          <p:cNvCxnSpPr/>
          <p:nvPr/>
        </p:nvCxnSpPr>
        <p:spPr>
          <a:xfrm>
            <a:off x="16002000" y="8611129"/>
            <a:ext cx="0" cy="1245533"/>
          </a:xfrm>
          <a:prstGeom prst="line">
            <a:avLst/>
          </a:prstGeom>
          <a:ln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직선 연결선 1051">
            <a:extLst>
              <a:ext uri="{FF2B5EF4-FFF2-40B4-BE49-F238E27FC236}">
                <a16:creationId xmlns:a16="http://schemas.microsoft.com/office/drawing/2014/main" xmlns="" id="{CBD4563F-3BE9-DA87-5CD1-FADF2940C051}"/>
              </a:ext>
            </a:extLst>
          </p:cNvPr>
          <p:cNvCxnSpPr/>
          <p:nvPr/>
        </p:nvCxnSpPr>
        <p:spPr>
          <a:xfrm>
            <a:off x="14944725" y="8611129"/>
            <a:ext cx="0" cy="1245533"/>
          </a:xfrm>
          <a:prstGeom prst="line">
            <a:avLst/>
          </a:prstGeom>
          <a:ln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직선 연결선 1052">
            <a:extLst>
              <a:ext uri="{FF2B5EF4-FFF2-40B4-BE49-F238E27FC236}">
                <a16:creationId xmlns:a16="http://schemas.microsoft.com/office/drawing/2014/main" xmlns="" id="{9DB91B15-B47B-4272-BD6D-4E29F523C3FF}"/>
              </a:ext>
            </a:extLst>
          </p:cNvPr>
          <p:cNvCxnSpPr/>
          <p:nvPr/>
        </p:nvCxnSpPr>
        <p:spPr>
          <a:xfrm>
            <a:off x="15297150" y="8643985"/>
            <a:ext cx="0" cy="1245533"/>
          </a:xfrm>
          <a:prstGeom prst="line">
            <a:avLst/>
          </a:prstGeom>
          <a:ln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직선 연결선 1053">
            <a:extLst>
              <a:ext uri="{FF2B5EF4-FFF2-40B4-BE49-F238E27FC236}">
                <a16:creationId xmlns:a16="http://schemas.microsoft.com/office/drawing/2014/main" xmlns="" id="{F6134975-EC1A-872A-B859-DC67F2CB4BA8}"/>
              </a:ext>
            </a:extLst>
          </p:cNvPr>
          <p:cNvCxnSpPr/>
          <p:nvPr/>
        </p:nvCxnSpPr>
        <p:spPr>
          <a:xfrm>
            <a:off x="15649575" y="8814717"/>
            <a:ext cx="0" cy="1245533"/>
          </a:xfrm>
          <a:prstGeom prst="line">
            <a:avLst/>
          </a:prstGeom>
          <a:ln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228600" y="7723912"/>
            <a:ext cx="2655651" cy="1521839"/>
            <a:chOff x="804965" y="4066161"/>
            <a:chExt cx="2655651" cy="1521839"/>
          </a:xfrm>
        </p:grpSpPr>
        <p:sp>
          <p:nvSpPr>
            <p:cNvPr id="5" name="TextBox 5"/>
            <p:cNvSpPr txBox="1"/>
            <p:nvPr/>
          </p:nvSpPr>
          <p:spPr>
            <a:xfrm>
              <a:off x="1327016" y="4343400"/>
              <a:ext cx="2133600" cy="1244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07899"/>
                </a:lnSpc>
              </a:pPr>
              <a:r>
                <a:rPr lang="en-US" altLang="ko-KR" sz="3200" dirty="0">
                  <a:solidFill>
                    <a:srgbClr val="595959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FITBOX</a:t>
              </a:r>
              <a:endParaRPr lang="ko-KR" sz="32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 lvl="0" algn="l">
                <a:lnSpc>
                  <a:spcPct val="107899"/>
                </a:lnSpc>
              </a:pPr>
              <a:r>
                <a:rPr lang="en-US" altLang="ko-KR" sz="2000" dirty="0">
                  <a:solidFill>
                    <a:srgbClr val="2274EC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WEB WMS Project</a:t>
              </a:r>
              <a:endParaRPr lang="en-US" sz="4100" b="0" i="0" u="none" strike="noStrike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4965" y="4066161"/>
              <a:ext cx="533400" cy="54610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3276600" y="7746731"/>
            <a:ext cx="3233635" cy="57251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57700"/>
              </a:lnSpc>
            </a:pPr>
            <a:endParaRPr lang="en-US" sz="1600" b="0" i="0" u="none" strike="noStrike" dirty="0">
              <a:solidFill>
                <a:srgbClr val="595959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900" y="1333500"/>
            <a:ext cx="1943100" cy="3556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6934200" y="1408787"/>
            <a:ext cx="1778874" cy="259981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600" spc="300" dirty="0" smtClean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Back End</a:t>
            </a:r>
            <a:endParaRPr lang="en-US" sz="1600" b="0" i="0" u="none" strike="noStrike" spc="3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23" name="Group 2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5" name="Group 25"/>
          <p:cNvGrpSpPr/>
          <p:nvPr/>
        </p:nvGrpSpPr>
        <p:grpSpPr>
          <a:xfrm>
            <a:off x="2147483647" y="2147483647"/>
            <a:ext cx="2147483647" cy="1590471800"/>
            <a:chOff x="0" y="0"/>
            <a:chExt cx="0" cy="0"/>
          </a:xfrm>
        </p:grpSpPr>
      </p:grpSp>
      <p:grpSp>
        <p:nvGrpSpPr>
          <p:cNvPr id="29" name="Group 2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34" name="Group 3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39" name="Group 3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44" name="Group 4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0" name="Picture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1600" y="622300"/>
            <a:ext cx="15887700" cy="469900"/>
          </a:xfrm>
          <a:prstGeom prst="rect">
            <a:avLst/>
          </a:prstGeom>
        </p:spPr>
      </p:pic>
      <p:sp>
        <p:nvSpPr>
          <p:cNvPr id="51" name="TextBox 51"/>
          <p:cNvSpPr txBox="1"/>
          <p:nvPr/>
        </p:nvSpPr>
        <p:spPr>
          <a:xfrm>
            <a:off x="16154400" y="749300"/>
            <a:ext cx="1651000" cy="21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4499"/>
              </a:lnSpc>
            </a:pPr>
            <a:r>
              <a:rPr lang="en-US" sz="1200" b="0" i="0" u="none" strike="noStrike" dirty="0">
                <a:solidFill>
                  <a:srgbClr val="78787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2035 - 36 RESUME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17208500" y="9613900"/>
            <a:ext cx="596900" cy="21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4499"/>
              </a:lnSpc>
            </a:pPr>
            <a:r>
              <a:rPr lang="en-US" sz="1200" b="0" i="0" u="none" strike="noStrike" dirty="0">
                <a:solidFill>
                  <a:srgbClr val="787878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00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926" t="-6490" r="10926" b="6490"/>
          <a:stretch/>
        </p:blipFill>
        <p:spPr>
          <a:xfrm>
            <a:off x="685800" y="1254868"/>
            <a:ext cx="2786165" cy="2786165"/>
          </a:xfrm>
          <a:prstGeom prst="ellipse">
            <a:avLst/>
          </a:prstGeom>
          <a:solidFill>
            <a:srgbClr val="E3E3E3"/>
          </a:solidFill>
        </p:spPr>
      </p:pic>
      <p:grpSp>
        <p:nvGrpSpPr>
          <p:cNvPr id="4" name="그룹 3"/>
          <p:cNvGrpSpPr/>
          <p:nvPr/>
        </p:nvGrpSpPr>
        <p:grpSpPr>
          <a:xfrm>
            <a:off x="2833158" y="7277100"/>
            <a:ext cx="3448594" cy="2154677"/>
            <a:chOff x="4247723" y="5967242"/>
            <a:chExt cx="3448594" cy="2154677"/>
          </a:xfrm>
        </p:grpSpPr>
        <p:sp>
          <p:nvSpPr>
            <p:cNvPr id="57" name="TextBox 9"/>
            <p:cNvSpPr txBox="1"/>
            <p:nvPr/>
          </p:nvSpPr>
          <p:spPr>
            <a:xfrm>
              <a:off x="4267317" y="5967242"/>
              <a:ext cx="3429000" cy="2921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285750" lvl="0" indent="-285750" algn="ctr">
                <a:lnSpc>
                  <a:spcPct val="99600"/>
                </a:lnSpc>
                <a:buFont typeface="Arial" panose="020B0604020202020204" pitchFamily="34" charset="0"/>
                <a:buChar char="•"/>
              </a:pPr>
              <a:r>
                <a:rPr lang="ko-KR" altLang="en-US" b="0" i="0" u="none" strike="noStrike" spc="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창고 재고 관리 서비스</a:t>
              </a:r>
              <a:endParaRPr lang="en-US" b="0" i="0" u="none" strike="noStrike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 flipV="1">
              <a:off x="4247723" y="6181252"/>
              <a:ext cx="0" cy="1940667"/>
            </a:xfrm>
            <a:prstGeom prst="line">
              <a:avLst/>
            </a:prstGeom>
            <a:ln w="25400" cap="rnd">
              <a:solidFill>
                <a:srgbClr val="2274EC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4">
            <a:extLst>
              <a:ext uri="{FF2B5EF4-FFF2-40B4-BE49-F238E27FC236}">
                <a16:creationId xmlns:a16="http://schemas.microsoft.com/office/drawing/2014/main" xmlns="" id="{EE9AF12C-379E-AD8A-52FB-AFF940CADAED}"/>
              </a:ext>
            </a:extLst>
          </p:cNvPr>
          <p:cNvSpPr txBox="1"/>
          <p:nvPr/>
        </p:nvSpPr>
        <p:spPr>
          <a:xfrm>
            <a:off x="380999" y="266700"/>
            <a:ext cx="4343401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6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Project: </a:t>
            </a:r>
            <a:r>
              <a:rPr lang="en-US" sz="36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FitBOX</a:t>
            </a:r>
            <a:endParaRPr lang="en-US" sz="3600" b="0" i="0" u="none" strike="noStrike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409394" y="7544085"/>
            <a:ext cx="2816797" cy="10618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24/07/08 ~ 24/08/16 (7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주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 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참여인원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6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명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 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팀장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삼성 전자 우수 프로젝트  수상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9" name="TextBox 9"/>
          <p:cNvSpPr txBox="1"/>
          <p:nvPr/>
        </p:nvSpPr>
        <p:spPr>
          <a:xfrm>
            <a:off x="3098800" y="8724900"/>
            <a:ext cx="34290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285750" lvl="0" indent="-285750">
              <a:lnSpc>
                <a:spcPct val="99600"/>
              </a:lnSpc>
              <a:buFont typeface="Arial" panose="020B0604020202020204" pitchFamily="34" charset="0"/>
              <a:buChar char="•"/>
            </a:pPr>
            <a:r>
              <a:rPr lang="ko-KR" altLang="en-US" b="0" i="0" u="none" strike="noStrike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주요 특징</a:t>
            </a:r>
            <a:endParaRPr lang="en-US" b="0" i="0" u="none" strike="noStrike" spc="300" dirty="0">
              <a:solidFill>
                <a:schemeClr val="tx1">
                  <a:lumMod val="75000"/>
                  <a:lumOff val="2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1" name="TextBox 9"/>
          <p:cNvSpPr txBox="1"/>
          <p:nvPr/>
        </p:nvSpPr>
        <p:spPr>
          <a:xfrm>
            <a:off x="3471965" y="9145301"/>
            <a:ext cx="3474276" cy="929491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상품 </a:t>
            </a: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피킹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보관 구역 구현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다중 창고 생성 기능 구현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엑셀 업로드 구현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창고 도면 시각화</a:t>
            </a:r>
          </a:p>
          <a:p>
            <a:pPr lvl="0">
              <a:lnSpc>
                <a:spcPct val="150000"/>
              </a:lnSpc>
            </a:pPr>
            <a:endParaRPr lang="en-US" altLang="ko-KR" sz="1400" b="0" i="0" u="none" strike="noStrike" spc="300" dirty="0" smtClean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796" y="1195614"/>
            <a:ext cx="2021343" cy="2870547"/>
          </a:xfrm>
          <a:prstGeom prst="rect">
            <a:avLst/>
          </a:prstGeom>
          <a:noFill/>
          <a:ln>
            <a:noFill/>
          </a:ln>
          <a:effectLst>
            <a:glow rad="177800">
              <a:schemeClr val="accent1">
                <a:alpha val="22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AutoShape 4" descr="재고관리.PNG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1239157" y="3932293"/>
            <a:ext cx="3775529" cy="3412630"/>
            <a:chOff x="7044870" y="5414522"/>
            <a:chExt cx="3775529" cy="3775530"/>
          </a:xfrm>
        </p:grpSpPr>
        <p:pic>
          <p:nvPicPr>
            <p:cNvPr id="1032" name="Picture 8" descr="모니터 PNG 일러스트 | 이미지 및 PSD 파일 | Pngtree에 무료 ...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4870" y="5414522"/>
              <a:ext cx="3775529" cy="3775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Users\user\AppData\Local\Packages\Microsoft.Windows.Photos_8wekyb3d8bbwe\TempState\ShareServiceTempFolder\재고관리.PNG.jpe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3450" y="6014754"/>
              <a:ext cx="3308350" cy="1927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5" name="직사각형 64"/>
          <p:cNvSpPr/>
          <p:nvPr/>
        </p:nvSpPr>
        <p:spPr>
          <a:xfrm>
            <a:off x="6858000" y="1790700"/>
            <a:ext cx="3259226" cy="10618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프레임워크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Spring Boot(3.3.1)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JVM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버전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Azul Zulu 17.0.11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빌드도구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en-US" altLang="ko-KR" sz="1400" dirty="0" err="1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Gradle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66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100" y="3035300"/>
            <a:ext cx="1866900" cy="355600"/>
          </a:xfrm>
          <a:prstGeom prst="rect">
            <a:avLst/>
          </a:prstGeom>
        </p:spPr>
      </p:pic>
      <p:sp>
        <p:nvSpPr>
          <p:cNvPr id="67" name="TextBox 9"/>
          <p:cNvSpPr txBox="1"/>
          <p:nvPr/>
        </p:nvSpPr>
        <p:spPr>
          <a:xfrm>
            <a:off x="7067113" y="3110587"/>
            <a:ext cx="1550274" cy="259981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600" spc="300" dirty="0" smtClean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Front End</a:t>
            </a:r>
            <a:endParaRPr lang="en-US" sz="1600" b="0" i="0" u="none" strike="noStrike" spc="3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934200" y="3548271"/>
            <a:ext cx="267733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프레임워크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Next.js(14.x)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빌드도구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en-US" altLang="ko-KR" sz="1400" dirty="0" err="1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npm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6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100" y="4597997"/>
            <a:ext cx="1866900" cy="355600"/>
          </a:xfrm>
          <a:prstGeom prst="rect">
            <a:avLst/>
          </a:prstGeom>
        </p:spPr>
      </p:pic>
      <p:sp>
        <p:nvSpPr>
          <p:cNvPr id="70" name="TextBox 9"/>
          <p:cNvSpPr txBox="1"/>
          <p:nvPr/>
        </p:nvSpPr>
        <p:spPr>
          <a:xfrm>
            <a:off x="6934200" y="4660221"/>
            <a:ext cx="1848287" cy="259981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600" spc="3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</a:t>
            </a:r>
            <a:r>
              <a:rPr lang="en-US" sz="1600" spc="300" dirty="0" smtClean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nfra</a:t>
            </a:r>
            <a:endParaRPr lang="en-US" sz="1600" b="0" i="0" u="none" strike="noStrike" spc="3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34200" y="5110968"/>
            <a:ext cx="3007555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웹 서버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AWS EC2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CI/CD:  Jenkins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Nginx Blue &amp; Green </a:t>
            </a: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라우팅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 smtClean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12513447" y="1511300"/>
            <a:ext cx="2405105" cy="355600"/>
            <a:chOff x="9739470" y="4038493"/>
            <a:chExt cx="2405105" cy="355600"/>
          </a:xfrm>
        </p:grpSpPr>
        <p:pic>
          <p:nvPicPr>
            <p:cNvPr id="72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9470" y="4038493"/>
              <a:ext cx="2405105" cy="355600"/>
            </a:xfrm>
            <a:prstGeom prst="rect">
              <a:avLst/>
            </a:prstGeom>
          </p:spPr>
        </p:pic>
        <p:sp>
          <p:nvSpPr>
            <p:cNvPr id="12" name="TextBox 12"/>
            <p:cNvSpPr txBox="1"/>
            <p:nvPr/>
          </p:nvSpPr>
          <p:spPr>
            <a:xfrm>
              <a:off x="9829800" y="4088204"/>
              <a:ext cx="2311400" cy="2921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99600"/>
                </a:lnSpc>
              </a:pPr>
              <a:r>
                <a:rPr lang="en-US" sz="1600" b="0" i="0" u="none" strike="noStrike" spc="300" dirty="0" smtClean="0">
                  <a:solidFill>
                    <a:srgbClr val="2274EC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Assigned Role</a:t>
              </a:r>
              <a:endParaRPr lang="en-US" sz="1600" b="0" i="0" u="none" strike="noStrike" spc="3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</p:grpSp>
      <p:pic>
        <p:nvPicPr>
          <p:cNvPr id="1034" name="Picture 10" descr="C:\Users\user\AppData\Local\Packages\Microsoft.Windows.Photos_8wekyb3d8bbwe\TempState\ShareServiceTempFolder\Untitled.jpe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235" y="6334244"/>
            <a:ext cx="5019675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직사각형 74"/>
          <p:cNvSpPr/>
          <p:nvPr/>
        </p:nvSpPr>
        <p:spPr>
          <a:xfrm>
            <a:off x="12492144" y="2103209"/>
            <a:ext cx="4594528" cy="23544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창고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관련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logic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개발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(Spring Boot JPA)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User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관련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logic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개발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(Spring Boot JPA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자체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로그인 및 비밀번호 암호화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(Spring Boot)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OAuth </a:t>
            </a: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소셜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로그인 기능 구현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(Spring Security)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Email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인증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(Email Provider)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회원 가입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로그인 페이지 제작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JWT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토큰 관리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en-US" altLang="ko-KR" sz="1400" dirty="0" err="1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Jwt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Provider)</a:t>
            </a:r>
          </a:p>
        </p:txBody>
      </p:sp>
      <p:grpSp>
        <p:nvGrpSpPr>
          <p:cNvPr id="76" name="그룹 75"/>
          <p:cNvGrpSpPr/>
          <p:nvPr/>
        </p:nvGrpSpPr>
        <p:grpSpPr>
          <a:xfrm>
            <a:off x="12573297" y="5167951"/>
            <a:ext cx="2405105" cy="355600"/>
            <a:chOff x="9739470" y="4038493"/>
            <a:chExt cx="2405105" cy="355600"/>
          </a:xfrm>
        </p:grpSpPr>
        <p:pic>
          <p:nvPicPr>
            <p:cNvPr id="77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9470" y="4038493"/>
              <a:ext cx="2405105" cy="355600"/>
            </a:xfrm>
            <a:prstGeom prst="rect">
              <a:avLst/>
            </a:prstGeom>
          </p:spPr>
        </p:pic>
        <p:sp>
          <p:nvSpPr>
            <p:cNvPr id="78" name="TextBox 12"/>
            <p:cNvSpPr txBox="1"/>
            <p:nvPr/>
          </p:nvSpPr>
          <p:spPr>
            <a:xfrm>
              <a:off x="9829800" y="4088204"/>
              <a:ext cx="2311400" cy="2921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99600"/>
                </a:lnSpc>
              </a:pPr>
              <a:r>
                <a:rPr lang="en-US" sz="1600" b="0" i="0" u="none" strike="noStrike" spc="300" dirty="0" smtClean="0">
                  <a:solidFill>
                    <a:srgbClr val="2274EC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Problem</a:t>
              </a:r>
              <a:endParaRPr lang="en-US" sz="1600" b="0" i="0" u="none" strike="noStrike" spc="3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</p:grpSp>
      <p:sp>
        <p:nvSpPr>
          <p:cNvPr id="79" name="직사각형 78"/>
          <p:cNvSpPr/>
          <p:nvPr/>
        </p:nvSpPr>
        <p:spPr>
          <a:xfrm>
            <a:off x="12517801" y="5950602"/>
            <a:ext cx="2677336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N+1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속도저하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반정규화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인덱싱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err="1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Jwt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상황  해결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</a:t>
            </a: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느낀점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 smtClean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855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7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966200" y="4457700"/>
            <a:ext cx="8191500" cy="1295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sz="7200" b="0" i="0" u="none" strike="noStrike" spc="-300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BRANDING DESIGN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3550900" y="7124700"/>
            <a:ext cx="3606800" cy="914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66000"/>
              </a:lnSpc>
            </a:pPr>
            <a:r>
              <a:rPr lang="en-US" sz="2100" b="0" i="0" u="none" strike="noStrike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01     </a:t>
            </a:r>
            <a:r>
              <a:rPr lang="ko-KR" sz="2100" b="0" i="0" u="none" strike="noStrike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부제목을</a:t>
            </a:r>
            <a:r>
              <a:rPr lang="en-US" sz="2100" b="0" i="0" u="none" strike="noStrike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sz="2100" b="0" i="0" u="none" strike="noStrike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작성해주세요</a:t>
            </a:r>
            <a:r>
              <a:rPr lang="en-US" sz="2100" b="0" i="0" u="none" strike="noStrike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 lvl="0" algn="r">
              <a:lnSpc>
                <a:spcPct val="166000"/>
              </a:lnSpc>
            </a:pPr>
            <a:r>
              <a:rPr lang="en-US" sz="2100" b="0" i="0" u="none" strike="noStrike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02    </a:t>
            </a:r>
            <a:r>
              <a:rPr lang="ko-KR" sz="2100" b="0" i="0" u="none" strike="noStrike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부제목을</a:t>
            </a:r>
            <a:r>
              <a:rPr lang="en-US" sz="2100" b="0" i="0" u="none" strike="noStrike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sz="2100" b="0" i="0" u="none" strike="noStrike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작성해주세요</a:t>
            </a:r>
            <a:r>
              <a:rPr lang="en-US" sz="2100" b="0" i="0" u="none" strike="noStrike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0100" y="5969000"/>
            <a:ext cx="10033000" cy="469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7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8800" y="7556500"/>
            <a:ext cx="1854200" cy="4445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8394700" y="7620000"/>
            <a:ext cx="14224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700" b="0" i="0" u="none" strike="noStrike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CONTACT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473700" y="5549900"/>
            <a:ext cx="7264400" cy="711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2100" b="0" i="0" u="none" strike="noStrike" spc="-100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끝까지</a:t>
            </a:r>
            <a:r>
              <a:rPr lang="en-US" sz="2100" b="0" i="0" u="none" strike="noStrike" spc="-100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sz="2100" b="0" i="0" u="none" strike="noStrike" spc="-100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봐주셔서</a:t>
            </a:r>
            <a:r>
              <a:rPr lang="en-US" sz="2100" b="0" i="0" u="none" strike="noStrike" spc="-100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sz="2100" b="0" i="0" u="none" strike="noStrike" spc="-100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감사합니다</a:t>
            </a:r>
            <a:r>
              <a:rPr lang="en-US" sz="2100" b="0" i="0" u="none" strike="noStrike" spc="-100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 lvl="0" algn="ctr">
              <a:lnSpc>
                <a:spcPct val="99600"/>
              </a:lnSpc>
            </a:pPr>
            <a:r>
              <a:rPr lang="ko-KR" sz="2100" b="0" i="0" u="none" strike="noStrike" spc="-100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끊임없이</a:t>
            </a:r>
            <a:r>
              <a:rPr lang="en-US" sz="2100" b="0" i="0" u="none" strike="noStrike" spc="-100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sz="2100" b="0" i="0" u="none" strike="noStrike" spc="-100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도달하는</a:t>
            </a:r>
            <a:r>
              <a:rPr lang="en-US" sz="2100" b="0" i="0" u="none" strike="noStrike" spc="-100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sz="2100" b="0" i="0" u="none" strike="noStrike" spc="-100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디자이너</a:t>
            </a:r>
            <a:r>
              <a:rPr lang="en-US" sz="2100" b="0" i="0" u="none" strike="noStrike" spc="-100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sz="2100" b="0" i="0" u="none" strike="noStrike" spc="-100" dirty="0" err="1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김미리의</a:t>
            </a:r>
            <a:r>
              <a:rPr lang="en-US" sz="2100" b="0" i="0" u="none" strike="noStrike" spc="-100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sz="2100" b="0" i="0" u="none" strike="noStrike" spc="-100" dirty="0" err="1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포트폴리였습니다</a:t>
            </a:r>
            <a:r>
              <a:rPr lang="en-US" sz="2100" b="0" i="0" u="none" strike="noStrike" spc="-100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334000" y="3289300"/>
            <a:ext cx="7543800" cy="1511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8400" b="0" i="0" u="none" strike="noStrike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THANK YOU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594100" y="8394700"/>
            <a:ext cx="33147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1100"/>
              </a:lnSpc>
            </a:pPr>
            <a:r>
              <a:rPr lang="en-US" sz="1700" b="0" i="0" u="none" strike="noStrike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Phone Number ｜ 010 1234 5678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416800" y="8394700"/>
            <a:ext cx="33655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1100"/>
              </a:lnSpc>
            </a:pPr>
            <a:r>
              <a:rPr lang="en-US" sz="1700" b="0" i="0" u="none" strike="noStrike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e-mail ｜ mirikim@miricanvas.com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455400" y="8394700"/>
            <a:ext cx="25908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1100"/>
              </a:lnSpc>
            </a:pPr>
            <a:r>
              <a:rPr lang="en-US" sz="1700" b="0" i="0" u="none" strike="noStrike" dirty="0" err="1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instamgram</a:t>
            </a:r>
            <a:r>
              <a:rPr lang="en-US" sz="1700" b="0" i="0" u="none" strike="noStrike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｜ @miri_kim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300" y="4826000"/>
            <a:ext cx="14173200" cy="4699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626600"/>
            <a:ext cx="18288000" cy="66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260</Words>
  <Application>Microsoft Office PowerPoint</Application>
  <PresentationFormat>사용자 지정</PresentationFormat>
  <Paragraphs>120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굴림</vt:lpstr>
      <vt:lpstr>Arial</vt:lpstr>
      <vt:lpstr>Wingdings</vt:lpstr>
      <vt:lpstr>Calibri</vt:lpstr>
      <vt:lpstr>G마켓 산스 TTF Bold</vt:lpstr>
      <vt:lpstr>G마켓 산스 TTF Medium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user</cp:lastModifiedBy>
  <cp:revision>28</cp:revision>
  <dcterms:created xsi:type="dcterms:W3CDTF">2006-08-16T00:00:00Z</dcterms:created>
  <dcterms:modified xsi:type="dcterms:W3CDTF">2024-10-26T18:09:49Z</dcterms:modified>
</cp:coreProperties>
</file>