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9" r:id="rId9"/>
    <p:sldId id="262" r:id="rId10"/>
    <p:sldId id="263" r:id="rId11"/>
    <p:sldId id="271" r:id="rId12"/>
    <p:sldId id="270" r:id="rId13"/>
    <p:sldId id="267" r:id="rId14"/>
    <p:sldId id="265" r:id="rId15"/>
    <p:sldId id="266" r:id="rId16"/>
    <p:sldId id="272" r:id="rId17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A97B"/>
    <a:srgbClr val="31729D"/>
    <a:srgbClr val="AB8640"/>
    <a:srgbClr val="FFFF00"/>
    <a:srgbClr val="2274EC"/>
    <a:srgbClr val="00B050"/>
    <a:srgbClr val="FFFFFF"/>
    <a:srgbClr val="C2B6A0"/>
    <a:srgbClr val="7C4B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>
        <p:scale>
          <a:sx n="66" d="100"/>
          <a:sy n="66" d="100"/>
        </p:scale>
        <p:origin x="1704" y="3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68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85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13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25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2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75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16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921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94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99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66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C7D45-EBA1-45BD-853C-4CFD30122036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81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seok01" TargetMode="External"/><Relationship Id="rId2" Type="http://schemas.openxmlformats.org/officeDocument/2006/relationships/hyperlink" Target="mailto:kurladbtjr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www.erdcloud.com/d/NjNEjDxbLeopuuGGN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s://github.com/Rafael-Lee-SW/UPS-with-AI-and-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dcloud.com/d/rciidEDB8srXZ34Rb" TargetMode="External"/><Relationship Id="rId7" Type="http://schemas.openxmlformats.org/officeDocument/2006/relationships/image" Target="../media/image29.png"/><Relationship Id="rId2" Type="http://schemas.openxmlformats.org/officeDocument/2006/relationships/hyperlink" Target="https://github.com/Rafael-Lee-SW/Wada-AI-CDS-Platfor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yuseok01" TargetMode="External"/><Relationship Id="rId3" Type="http://schemas.openxmlformats.org/officeDocument/2006/relationships/image" Target="../media/image2.png"/><Relationship Id="rId7" Type="http://schemas.openxmlformats.org/officeDocument/2006/relationships/hyperlink" Target="mailto:kurladbtjr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dcloud.com/d/KNNPdTituWGNhgbR4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github.com/Rafael-Lee-SW/WMS-projec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7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1080558" y="1528460"/>
            <a:ext cx="0" cy="1940667"/>
          </a:xfrm>
          <a:prstGeom prst="line">
            <a:avLst/>
          </a:prstGeom>
          <a:ln w="25400" cap="rnd">
            <a:solidFill>
              <a:srgbClr val="2274EC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42949" y="1960184"/>
            <a:ext cx="38072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물류 </a:t>
            </a:r>
            <a:r>
              <a:rPr lang="en-US" altLang="ko-KR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 </a:t>
            </a:r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개발자</a:t>
            </a:r>
            <a:br>
              <a:rPr lang="en-US" altLang="ko-KR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</a:br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김유석 입니다</a:t>
            </a:r>
            <a:r>
              <a:rPr lang="en-US" altLang="ko-KR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sz="32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2950" y="3037402"/>
            <a:ext cx="3505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2024 PORTFOLIO</a:t>
            </a:r>
          </a:p>
          <a:p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27877-18CC-E3B4-0C27-769E6C10AFDE}"/>
              </a:ext>
            </a:extLst>
          </p:cNvPr>
          <p:cNvSpPr txBox="1"/>
          <p:nvPr/>
        </p:nvSpPr>
        <p:spPr>
          <a:xfrm>
            <a:off x="4460352" y="8479433"/>
            <a:ext cx="35052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Tel    : 010-3582-8143</a:t>
            </a:r>
          </a:p>
          <a:p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Mail :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kurladbtjr@gmail.com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   :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김유석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354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6BBBD-53D5-5A7A-0AB5-E21107353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EE491B2-CDF5-53C3-A122-66F4C909D48C}"/>
              </a:ext>
            </a:extLst>
          </p:cNvPr>
          <p:cNvCxnSpPr/>
          <p:nvPr/>
        </p:nvCxnSpPr>
        <p:spPr>
          <a:xfrm>
            <a:off x="609598" y="142638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46322F4-2D0D-BEF3-D163-9B45122CA0AF}"/>
              </a:ext>
            </a:extLst>
          </p:cNvPr>
          <p:cNvSpPr txBox="1"/>
          <p:nvPr/>
        </p:nvSpPr>
        <p:spPr>
          <a:xfrm>
            <a:off x="609597" y="1547075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🧑🏻‍🦱역할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Front-End (Electron.exe)  |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팀장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A6BB11-446D-3CDC-94E5-52B47F2C2785}"/>
              </a:ext>
            </a:extLst>
          </p:cNvPr>
          <p:cNvSpPr txBox="1"/>
          <p:nvPr/>
        </p:nvSpPr>
        <p:spPr>
          <a:xfrm>
            <a:off x="619758" y="5379494"/>
            <a:ext cx="3088643" cy="4341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개요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 자동 상품 인식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RFID/NFC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칩을 활용한 상품 자동 인식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exe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배포 환경 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수요 예측 서비스 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수요 예측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 분석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추천 서비스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(LSTM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모델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Random Forest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매출 확인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매출 예측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인기 상품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고객 선호도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CCTV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이상감지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도난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파손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실신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방화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흡연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두 가지 비디오 인식 모델 사용 앙상블 방식인식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(X3D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Slow Fast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CFC501-A7CE-1C3E-C985-AFEF8918AE3B}"/>
              </a:ext>
            </a:extLst>
          </p:cNvPr>
          <p:cNvSpPr txBox="1"/>
          <p:nvPr/>
        </p:nvSpPr>
        <p:spPr>
          <a:xfrm>
            <a:off x="609596" y="287319"/>
            <a:ext cx="45313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CCTV 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매장 이상현상 감지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8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무인 매장 관리 시스템</a:t>
            </a:r>
            <a:r>
              <a:rPr lang="en-US" altLang="ko-KR" sz="28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 </a:t>
            </a:r>
            <a:r>
              <a:rPr lang="en-US" altLang="ko-KR" sz="2800" dirty="0" err="1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AutoStore</a:t>
            </a:r>
            <a:r>
              <a:rPr lang="en-US" altLang="ko-KR" sz="28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)</a:t>
            </a:r>
            <a:endParaRPr lang="ko-KR" altLang="en-US" sz="28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1827DA-3C3B-03C4-1C5E-296063BA5DE3}"/>
              </a:ext>
            </a:extLst>
          </p:cNvPr>
          <p:cNvSpPr txBox="1"/>
          <p:nvPr/>
        </p:nvSpPr>
        <p:spPr>
          <a:xfrm>
            <a:off x="3596637" y="1532851"/>
            <a:ext cx="305417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👨🏻‍👩🏻‍👧🏻‍👦🏻역할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 3 | Front-End 2 | AI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영상 분석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1 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214CA90-6131-C0EA-6197-A34CB108C263}"/>
              </a:ext>
            </a:extLst>
          </p:cNvPr>
          <p:cNvCxnSpPr/>
          <p:nvPr/>
        </p:nvCxnSpPr>
        <p:spPr>
          <a:xfrm>
            <a:off x="619758" y="234078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F930813-8ECD-4650-0BE7-5CB9A92C2BC0}"/>
              </a:ext>
            </a:extLst>
          </p:cNvPr>
          <p:cNvSpPr txBox="1"/>
          <p:nvPr/>
        </p:nvSpPr>
        <p:spPr>
          <a:xfrm>
            <a:off x="609597" y="2430995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📆 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 기간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algn="l" rtl="0" eaLnBrk="1" latinLnBrk="0" hangingPunct="1"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2024.09.19 ~ 2024.10.10 ( 8</a:t>
            </a:r>
            <a:r>
              <a:rPr lang="ko-KR" altLang="en-US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주 </a:t>
            </a: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)</a:t>
            </a:r>
            <a:endParaRPr lang="ko-KR" altLang="ko-KR" sz="1000" dirty="0"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551A4A-D808-7F6A-03A4-FDA44E64040C}"/>
              </a:ext>
            </a:extLst>
          </p:cNvPr>
          <p:cNvSpPr txBox="1"/>
          <p:nvPr/>
        </p:nvSpPr>
        <p:spPr>
          <a:xfrm>
            <a:off x="3576317" y="2451315"/>
            <a:ext cx="2448561" cy="85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📎링크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2"/>
              </a:rPr>
              <a:t>GitHub</a:t>
            </a:r>
            <a:endParaRPr lang="en-US" altLang="ko-KR" sz="1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3"/>
              </a:rPr>
              <a:t>ERD </a:t>
            </a:r>
            <a:r>
              <a:rPr lang="ko-KR" altLang="en-US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3"/>
              </a:rPr>
              <a:t>설계</a:t>
            </a:r>
            <a:endParaRPr lang="en-US" altLang="ko-KR" sz="1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6EA1CA4-9594-668F-A715-7D7C1D14F5FB}"/>
              </a:ext>
            </a:extLst>
          </p:cNvPr>
          <p:cNvCxnSpPr/>
          <p:nvPr/>
        </p:nvCxnSpPr>
        <p:spPr>
          <a:xfrm>
            <a:off x="660398" y="340758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E14E54A-1F5B-4C19-A516-6193F28B3A2D}"/>
              </a:ext>
            </a:extLst>
          </p:cNvPr>
          <p:cNvSpPr txBox="1"/>
          <p:nvPr/>
        </p:nvSpPr>
        <p:spPr>
          <a:xfrm>
            <a:off x="609596" y="3283707"/>
            <a:ext cx="5584192" cy="2233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⚙️개발 환경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Front-End(PWA) : 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JavaScript | Next.js | </a:t>
            </a:r>
            <a:r>
              <a:rPr lang="en-US" altLang="ko-KR" sz="9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Konva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| React-Chart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Front-End(Electron)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Type Script | Next.js | Electron </a:t>
            </a:r>
            <a:endParaRPr lang="en-US" altLang="ko-KR" sz="900" kern="1200" dirty="0">
              <a:solidFill>
                <a:schemeClr val="bg1">
                  <a:lumMod val="65000"/>
                </a:schemeClr>
              </a:solidFill>
              <a:effectLst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Back-End(Spring) : 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Spring Boot (3.3.1) | JPA | MySQL | MariaDB | Radis</a:t>
            </a: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Back-End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(Fast API)</a:t>
            </a:r>
            <a:r>
              <a:rPr lang="en-US" altLang="ko-KR" sz="10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</a:t>
            </a:r>
            <a:r>
              <a:rPr lang="en-US" altLang="ko-KR" sz="105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: 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Fast API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| python(3.12.5)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Back-End(TensorFlow) :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TensorFlow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Infra :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AWS EC2 | Jenkins | Nginx Blue &amp; Green</a:t>
            </a:r>
          </a:p>
          <a:p>
            <a:pPr>
              <a:lnSpc>
                <a:spcPct val="150000"/>
              </a:lnSpc>
            </a:pPr>
            <a:r>
              <a:rPr lang="ko-KR" altLang="en-US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협업 </a:t>
            </a: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Tool :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Jira | GitLab | Notion</a:t>
            </a:r>
            <a:endParaRPr lang="ko-KR" altLang="ko-KR" sz="900" dirty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lang="ko-KR" altLang="ko-KR" sz="1000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DBEF323-A150-74F9-A135-1E25FE673DD9}"/>
              </a:ext>
            </a:extLst>
          </p:cNvPr>
          <p:cNvCxnSpPr/>
          <p:nvPr/>
        </p:nvCxnSpPr>
        <p:spPr>
          <a:xfrm>
            <a:off x="660398" y="5262433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>
            <a:extLst>
              <a:ext uri="{FF2B5EF4-FFF2-40B4-BE49-F238E27FC236}">
                <a16:creationId xmlns:a16="http://schemas.microsoft.com/office/drawing/2014/main" id="{8908C75E-ACEE-03DD-E253-3E9459DF819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2896" y="1580"/>
            <a:ext cx="533400" cy="546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F80A942-40DB-1DC5-9E32-9090AF41B3D3}"/>
              </a:ext>
            </a:extLst>
          </p:cNvPr>
          <p:cNvGrpSpPr/>
          <p:nvPr/>
        </p:nvGrpSpPr>
        <p:grpSpPr>
          <a:xfrm>
            <a:off x="3708401" y="4667568"/>
            <a:ext cx="3135377" cy="2837917"/>
            <a:chOff x="2456838" y="362538"/>
            <a:chExt cx="4144498" cy="4144498"/>
          </a:xfrm>
        </p:grpSpPr>
        <p:pic>
          <p:nvPicPr>
            <p:cNvPr id="4" name="Picture 8" descr="Hand Holding Phone PNGs for Free Download">
              <a:extLst>
                <a:ext uri="{FF2B5EF4-FFF2-40B4-BE49-F238E27FC236}">
                  <a16:creationId xmlns:a16="http://schemas.microsoft.com/office/drawing/2014/main" id="{13CAC653-44EF-F2F1-51CE-D505ED62CF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6838" y="362538"/>
              <a:ext cx="4144498" cy="4144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4481661-CD3A-9394-6A08-38603F24C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1965" y="1571259"/>
              <a:ext cx="2014435" cy="914788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21E5590-AA82-C3D1-B0FC-6C400604892E}"/>
              </a:ext>
            </a:extLst>
          </p:cNvPr>
          <p:cNvGrpSpPr/>
          <p:nvPr/>
        </p:nvGrpSpPr>
        <p:grpSpPr>
          <a:xfrm>
            <a:off x="2712115" y="7078541"/>
            <a:ext cx="5052440" cy="2237746"/>
            <a:chOff x="-1617067" y="3499432"/>
            <a:chExt cx="9606259" cy="411718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C42E1B4-EBFE-E406-9F43-09F280DC32BD}"/>
                </a:ext>
              </a:extLst>
            </p:cNvPr>
            <p:cNvGrpSpPr/>
            <p:nvPr/>
          </p:nvGrpSpPr>
          <p:grpSpPr>
            <a:xfrm>
              <a:off x="-1617067" y="3504570"/>
              <a:ext cx="5362494" cy="4112047"/>
              <a:chOff x="-871563" y="3619500"/>
              <a:chExt cx="5362494" cy="4112047"/>
            </a:xfrm>
          </p:grpSpPr>
          <p:pic>
            <p:nvPicPr>
              <p:cNvPr id="31" name="Picture 6" descr="키오스크ㅣLH24KMCCBGCXKRㅣSamsung Business 대한민국">
                <a:extLst>
                  <a:ext uri="{FF2B5EF4-FFF2-40B4-BE49-F238E27FC236}">
                    <a16:creationId xmlns:a16="http://schemas.microsoft.com/office/drawing/2014/main" id="{CCB3BC22-D324-8E9F-18E5-676BCDFB06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71563" y="3619500"/>
                <a:ext cx="5362494" cy="41120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EFC1F9FA-856F-5A1A-BC32-3DE49CEB9D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5698" y="4006255"/>
                <a:ext cx="1461584" cy="2429214"/>
              </a:xfrm>
              <a:prstGeom prst="rect">
                <a:avLst/>
              </a:prstGeom>
            </p:spPr>
          </p:pic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0DC3A13-FB0B-768E-F970-007E234762C7}"/>
                </a:ext>
              </a:extLst>
            </p:cNvPr>
            <p:cNvGrpSpPr/>
            <p:nvPr/>
          </p:nvGrpSpPr>
          <p:grpSpPr>
            <a:xfrm>
              <a:off x="495300" y="3499432"/>
              <a:ext cx="5362494" cy="4112047"/>
              <a:chOff x="475676" y="3629460"/>
              <a:chExt cx="5362494" cy="4112047"/>
            </a:xfrm>
          </p:grpSpPr>
          <p:pic>
            <p:nvPicPr>
              <p:cNvPr id="28" name="Picture 6" descr="키오스크ㅣLH24KMCCBGCXKRㅣSamsung Business 대한민국">
                <a:extLst>
                  <a:ext uri="{FF2B5EF4-FFF2-40B4-BE49-F238E27FC236}">
                    <a16:creationId xmlns:a16="http://schemas.microsoft.com/office/drawing/2014/main" id="{BD8C0DC3-2074-E511-736C-BC76689570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676" y="3629460"/>
                <a:ext cx="5362494" cy="41120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8E8D5782-53D3-CF13-9066-5F0BDA8BE5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7029" y="4002961"/>
                <a:ext cx="1436278" cy="2438373"/>
              </a:xfrm>
              <a:prstGeom prst="rect">
                <a:avLst/>
              </a:prstGeom>
            </p:spPr>
          </p:pic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429ED4CA-BEB4-FDF1-F94F-B97BC68A2188}"/>
                </a:ext>
              </a:extLst>
            </p:cNvPr>
            <p:cNvGrpSpPr/>
            <p:nvPr/>
          </p:nvGrpSpPr>
          <p:grpSpPr>
            <a:xfrm>
              <a:off x="2626698" y="3504569"/>
              <a:ext cx="5362494" cy="4112047"/>
              <a:chOff x="2652557" y="3643398"/>
              <a:chExt cx="5362494" cy="4112047"/>
            </a:xfrm>
          </p:grpSpPr>
          <p:pic>
            <p:nvPicPr>
              <p:cNvPr id="24" name="Picture 6" descr="키오스크ㅣLH24KMCCBGCXKRㅣSamsung Business 대한민국">
                <a:extLst>
                  <a:ext uri="{FF2B5EF4-FFF2-40B4-BE49-F238E27FC236}">
                    <a16:creationId xmlns:a16="http://schemas.microsoft.com/office/drawing/2014/main" id="{16916836-AFF4-C7DF-58E9-567DEA2F30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2557" y="3643398"/>
                <a:ext cx="5362494" cy="41120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D04EB12B-169B-7ACA-673A-A0F8ECCF1D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2563" y="4026143"/>
                <a:ext cx="1437625" cy="2427383"/>
              </a:xfrm>
              <a:prstGeom prst="rect">
                <a:avLst/>
              </a:prstGeom>
            </p:spPr>
          </p:pic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95D2228-A831-5B91-0D9B-7B012DAB701C}"/>
              </a:ext>
            </a:extLst>
          </p:cNvPr>
          <p:cNvSpPr txBox="1"/>
          <p:nvPr/>
        </p:nvSpPr>
        <p:spPr>
          <a:xfrm>
            <a:off x="4780274" y="2461069"/>
            <a:ext cx="2199646" cy="880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🖥️기여도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F7F7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  20%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F7F7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Front-End(</a:t>
            </a:r>
            <a:r>
              <a:rPr lang="en-US" altLang="ko-KR" sz="1050" dirty="0" err="1">
                <a:solidFill>
                  <a:srgbClr val="7F7F7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Kisok</a:t>
            </a:r>
            <a:r>
              <a:rPr lang="en-US" altLang="ko-KR" sz="1050" dirty="0">
                <a:solidFill>
                  <a:srgbClr val="7F7F7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100%</a:t>
            </a:r>
            <a:endParaRPr lang="en-US" altLang="ko-KR" sz="105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8254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B8CE3-3575-EFAB-35DF-5CD331948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415D854-3909-3DFF-AAA0-36DB93DF8E4C}"/>
              </a:ext>
            </a:extLst>
          </p:cNvPr>
          <p:cNvSpPr txBox="1"/>
          <p:nvPr/>
        </p:nvSpPr>
        <p:spPr>
          <a:xfrm>
            <a:off x="609596" y="360357"/>
            <a:ext cx="393551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🖥️ 담당 업무</a:t>
            </a: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(Front-End / Back-End)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C292B7-C102-4139-2FBB-2F70712003BA}"/>
              </a:ext>
            </a:extLst>
          </p:cNvPr>
          <p:cNvSpPr txBox="1"/>
          <p:nvPr/>
        </p:nvSpPr>
        <p:spPr>
          <a:xfrm>
            <a:off x="-4103650" y="1723684"/>
            <a:ext cx="3061928" cy="2650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RFID / NFC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칩 인식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CPU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환경 배포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 화면구성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최소한의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API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요청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TOSS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결제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API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 관리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OTP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42A54B-DB79-5760-FF0F-CA6FD699285A}"/>
              </a:ext>
            </a:extLst>
          </p:cNvPr>
          <p:cNvCxnSpPr/>
          <p:nvPr/>
        </p:nvCxnSpPr>
        <p:spPr>
          <a:xfrm>
            <a:off x="609596" y="2242788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CE9B4FE-3B10-EFFE-A7EA-66B67FE772BD}"/>
              </a:ext>
            </a:extLst>
          </p:cNvPr>
          <p:cNvSpPr txBox="1"/>
          <p:nvPr/>
        </p:nvSpPr>
        <p:spPr>
          <a:xfrm>
            <a:off x="-4877323" y="4643124"/>
            <a:ext cx="4834975" cy="1411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소셜 로그인 인증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(Authentication)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/login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경로로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OAuth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인증 요청을 처리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인증 성공 후 사용자 정보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SecurityContext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 저장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소셜 로그인 인가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(Authorization)</a:t>
            </a:r>
          </a:p>
          <a:p>
            <a:pPr>
              <a:lnSpc>
                <a:spcPct val="150000"/>
              </a:lnSpc>
            </a:pP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user.getRoleTypeEnum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()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활용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유저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직원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사장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인가로직 구현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32653E-000D-BEF7-E702-FCEDF06F439F}"/>
              </a:ext>
            </a:extLst>
          </p:cNvPr>
          <p:cNvSpPr txBox="1"/>
          <p:nvPr/>
        </p:nvSpPr>
        <p:spPr>
          <a:xfrm>
            <a:off x="776145" y="971421"/>
            <a:ext cx="4834975" cy="1181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소셜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RFID / NFC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칩 인식 및 데이터 처리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PCSClite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NFC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리더기와 통신하는데 사용된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Node.js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기반 라이브러리 사용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NFC Tools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어플리케이션 활용하여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NFC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칩에 상품 바코드 인코딩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읽은 데이터를 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정규화하여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바코드 추출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이를 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프론트엔드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전달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55394C-1AFB-82B9-2BF0-061565488D16}"/>
              </a:ext>
            </a:extLst>
          </p:cNvPr>
          <p:cNvSpPr txBox="1"/>
          <p:nvPr/>
        </p:nvSpPr>
        <p:spPr>
          <a:xfrm>
            <a:off x="776145" y="2289088"/>
            <a:ext cx="4548209" cy="95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Electron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활용하여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.exe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배포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배포 전략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로컬 배포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.exe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파일과 필요한 리소스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build/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를 로컬 환경에 복사해 배포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9B6968E-641D-522E-C491-72282E17B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66" y="3238383"/>
            <a:ext cx="4778154" cy="2606266"/>
          </a:xfrm>
          <a:prstGeom prst="rect">
            <a:avLst/>
          </a:prstGeom>
        </p:spPr>
      </p:pic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C60A4D0-8536-FC08-CBCF-A9B614753DA8}"/>
              </a:ext>
            </a:extLst>
          </p:cNvPr>
          <p:cNvCxnSpPr/>
          <p:nvPr/>
        </p:nvCxnSpPr>
        <p:spPr>
          <a:xfrm>
            <a:off x="646246" y="6110661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C7531A4-4281-9A95-C43A-083029C51A6F}"/>
              </a:ext>
            </a:extLst>
          </p:cNvPr>
          <p:cNvSpPr txBox="1"/>
          <p:nvPr/>
        </p:nvSpPr>
        <p:spPr>
          <a:xfrm>
            <a:off x="766973" y="6156960"/>
            <a:ext cx="4548209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Toss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결제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API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구현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6EA263D5-4025-C4B5-0C2B-99024D1228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27"/>
          <a:stretch/>
        </p:blipFill>
        <p:spPr>
          <a:xfrm>
            <a:off x="832966" y="6647420"/>
            <a:ext cx="3150158" cy="235022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8582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85A9E-A6FB-EF99-6810-F681EEF59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6DFAF0C-5A4D-BCB2-A44B-D879987A8B65}"/>
              </a:ext>
            </a:extLst>
          </p:cNvPr>
          <p:cNvCxnSpPr/>
          <p:nvPr/>
        </p:nvCxnSpPr>
        <p:spPr>
          <a:xfrm>
            <a:off x="532234" y="300440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6F0D1C3-93B3-2AEE-C7D1-DE94D442FF3F}"/>
              </a:ext>
            </a:extLst>
          </p:cNvPr>
          <p:cNvSpPr txBox="1"/>
          <p:nvPr/>
        </p:nvSpPr>
        <p:spPr>
          <a:xfrm>
            <a:off x="609596" y="336200"/>
            <a:ext cx="5502912" cy="115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❓문제 상황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키오스크를 운영하기 위해 불필요한 서버 비용 발생 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인코딩한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NFC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칩을 리더기가 인식 못하는 상황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 인증 방식 및 보안 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D4775A6-C563-8055-F17D-8681E38563AC}"/>
              </a:ext>
            </a:extLst>
          </p:cNvPr>
          <p:cNvCxnSpPr/>
          <p:nvPr/>
        </p:nvCxnSpPr>
        <p:spPr>
          <a:xfrm>
            <a:off x="532234" y="1614825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8E26C87-5126-53BD-0393-3BA2690F8980}"/>
              </a:ext>
            </a:extLst>
          </p:cNvPr>
          <p:cNvSpPr txBox="1"/>
          <p:nvPr/>
        </p:nvSpPr>
        <p:spPr>
          <a:xfrm>
            <a:off x="609596" y="1665625"/>
            <a:ext cx="4826004" cy="115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⁉️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해결 방안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CPU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에서 사용되는 키오스크를 고려하여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exe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배포 방식 채택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NFC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칩에 저장되어 있는 구역을 순회하여 인코딩 값 추출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Redis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TTL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도입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유효시간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분을 지정하여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OTP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발행 후 삭제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34D23E-6115-754A-04CF-C5C1BBF31964}"/>
              </a:ext>
            </a:extLst>
          </p:cNvPr>
          <p:cNvSpPr txBox="1"/>
          <p:nvPr/>
        </p:nvSpPr>
        <p:spPr>
          <a:xfrm>
            <a:off x="595101" y="3098335"/>
            <a:ext cx="5667797" cy="3927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‼️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해결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CPU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에서 인터넷 환경만 구축되면 실행되는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EXE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배포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NFC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칩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번째 구역에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HEX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값 추출 후 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ASCII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코드로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변환하여 상품 조회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사장님 계정으로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OTP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발급 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 뒤 삭제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0D3FC49-D972-6883-D676-66E10AFDF56C}"/>
              </a:ext>
            </a:extLst>
          </p:cNvPr>
          <p:cNvGrpSpPr/>
          <p:nvPr/>
        </p:nvGrpSpPr>
        <p:grpSpPr>
          <a:xfrm>
            <a:off x="3776492" y="2872458"/>
            <a:ext cx="3718794" cy="2664576"/>
            <a:chOff x="1767606" y="4580492"/>
            <a:chExt cx="6675483" cy="5118868"/>
          </a:xfrm>
        </p:grpSpPr>
        <p:pic>
          <p:nvPicPr>
            <p:cNvPr id="6" name="Picture 6" descr="키오스크ㅣLH24KMCCBGCXKRㅣSamsung Business 대한민국">
              <a:extLst>
                <a:ext uri="{FF2B5EF4-FFF2-40B4-BE49-F238E27FC236}">
                  <a16:creationId xmlns:a16="http://schemas.microsoft.com/office/drawing/2014/main" id="{5CE030BA-CB3D-B140-45DB-D2ECAB167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7606" y="4580492"/>
              <a:ext cx="6675483" cy="5118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C8DAB96-B0BC-2122-88C4-D8C3FF04E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2336" y="5058200"/>
              <a:ext cx="1812648" cy="3020166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E330521-EBDB-2597-6BD0-B99CF299ADB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024" t="8993" r="14367" b="5611"/>
          <a:stretch/>
        </p:blipFill>
        <p:spPr>
          <a:xfrm>
            <a:off x="4164786" y="3739608"/>
            <a:ext cx="774031" cy="88101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43B1F1C-BE95-B4F9-79CE-0F3AE8820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133" y="5368601"/>
            <a:ext cx="4732467" cy="46486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E48BA30-7F9D-402C-4491-E3FE47A8DA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133" y="5807066"/>
            <a:ext cx="4732467" cy="61727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086E3B2-BCDD-429B-D041-47A1E259FE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133" y="6807570"/>
            <a:ext cx="2606266" cy="22862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D76DE9C-B264-9196-04FF-F665181E6E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133" y="7034292"/>
            <a:ext cx="4877223" cy="21337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36B7034-30B5-A3BC-3093-942C05F2909E}"/>
              </a:ext>
            </a:extLst>
          </p:cNvPr>
          <p:cNvSpPr txBox="1"/>
          <p:nvPr/>
        </p:nvSpPr>
        <p:spPr>
          <a:xfrm>
            <a:off x="670152" y="7796591"/>
            <a:ext cx="3388189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🚚물류 서비스 도출 점 및 생각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429EEB1-14C6-02A5-AC51-B61F91B71166}"/>
              </a:ext>
            </a:extLst>
          </p:cNvPr>
          <p:cNvCxnSpPr>
            <a:cxnSpLocks/>
          </p:cNvCxnSpPr>
          <p:nvPr/>
        </p:nvCxnSpPr>
        <p:spPr>
          <a:xfrm>
            <a:off x="699582" y="8358401"/>
            <a:ext cx="0" cy="50401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6524A42-46E2-14DA-2C6F-C681DC4D716C}"/>
              </a:ext>
            </a:extLst>
          </p:cNvPr>
          <p:cNvSpPr txBox="1"/>
          <p:nvPr/>
        </p:nvSpPr>
        <p:spPr>
          <a:xfrm>
            <a:off x="699582" y="8258536"/>
            <a:ext cx="4736018" cy="108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물류장비는 장비에 종속적이라서 제조사의 매뉴얼을 잘 읽어볼 것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현장 배포 방법으로 이번 프로젝트에서는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electron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선택하였지만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web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 유지보수의 강점이 큼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1ECDD9-3B1D-05BB-3B18-3641FCECFA43}"/>
              </a:ext>
            </a:extLst>
          </p:cNvPr>
          <p:cNvCxnSpPr/>
          <p:nvPr/>
        </p:nvCxnSpPr>
        <p:spPr>
          <a:xfrm>
            <a:off x="563611" y="7621232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55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74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393277-6C6A-5477-AA92-9AB33E07F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CE238AC-B2F5-9388-C6C4-5D806AAE348F}"/>
              </a:ext>
            </a:extLst>
          </p:cNvPr>
          <p:cNvSpPr txBox="1"/>
          <p:nvPr/>
        </p:nvSpPr>
        <p:spPr>
          <a:xfrm>
            <a:off x="641349" y="1228664"/>
            <a:ext cx="55054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상세</a:t>
            </a:r>
            <a:r>
              <a:rPr lang="en-US" altLang="ko-KR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</a:t>
            </a:r>
          </a:p>
          <a:p>
            <a:r>
              <a:rPr lang="ko-KR" alt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모델 분석 시스템</a:t>
            </a:r>
            <a:r>
              <a:rPr lang="en-US" altLang="ko-KR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원하는 </a:t>
            </a:r>
            <a:r>
              <a:rPr lang="en-US" altLang="ko-KR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Da</a:t>
            </a:r>
            <a:r>
              <a:rPr lang="ko-KR" alt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</a:t>
            </a:r>
            <a:r>
              <a:rPr lang="en-US" altLang="ko-KR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ko-KR" altLang="en-US" sz="4400" b="1" dirty="0">
              <a:solidFill>
                <a:schemeClr val="accent4">
                  <a:lumMod val="60000"/>
                  <a:lumOff val="4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23F9521-3C20-BEC0-B3CA-1853DD1C2DC6}"/>
              </a:ext>
            </a:extLst>
          </p:cNvPr>
          <p:cNvGrpSpPr/>
          <p:nvPr/>
        </p:nvGrpSpPr>
        <p:grpSpPr>
          <a:xfrm>
            <a:off x="671328" y="4664597"/>
            <a:ext cx="5533547" cy="1323439"/>
            <a:chOff x="671328" y="4664597"/>
            <a:chExt cx="5533547" cy="1323439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FE2E3C43-2A7C-E9A8-17D5-305F2A16F3FE}"/>
                </a:ext>
              </a:extLst>
            </p:cNvPr>
            <p:cNvCxnSpPr>
              <a:cxnSpLocks/>
            </p:cNvCxnSpPr>
            <p:nvPr/>
          </p:nvCxnSpPr>
          <p:spPr>
            <a:xfrm>
              <a:off x="671328" y="4710897"/>
              <a:ext cx="0" cy="751119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  <a:alpha val="9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9CFF076-7E4F-889A-FFC0-291EF66278B5}"/>
                </a:ext>
              </a:extLst>
            </p:cNvPr>
            <p:cNvSpPr txBox="1"/>
            <p:nvPr/>
          </p:nvSpPr>
          <p:spPr>
            <a:xfrm>
              <a:off x="699424" y="4664597"/>
              <a:ext cx="550545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누구나 쉽게 </a:t>
              </a:r>
              <a:r>
                <a:rPr lang="ko-KR" altLang="en-US" sz="1600" dirty="0" err="1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머신러닝을</a:t>
              </a:r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활용한 분석을 할 수 있도록 </a:t>
              </a:r>
              <a:endParaRPr lang="en-US" altLang="ko-KR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제작된 서비스입니다</a:t>
              </a:r>
              <a:r>
                <a:rPr lang="en-US" altLang="ko-KR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.</a:t>
              </a:r>
            </a:p>
            <a:p>
              <a:endParaRPr lang="en-US" altLang="ko-KR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분석할 </a:t>
              </a:r>
              <a:r>
                <a:rPr lang="en-US" altLang="ko-KR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CSV</a:t>
              </a:r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파일을 첨부하고 요구사항을 입력하는 것만으로</a:t>
              </a:r>
              <a:endParaRPr lang="en-US" altLang="ko-KR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r>
                <a:rPr lang="en-US" altLang="ko-KR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10</a:t>
              </a:r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가지 </a:t>
              </a:r>
              <a:r>
                <a:rPr lang="ko-KR" altLang="en-US" sz="1600" dirty="0" err="1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머신러닝</a:t>
              </a:r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분석 결과를 확인할 수 있습니다</a:t>
              </a:r>
              <a:r>
                <a:rPr lang="en-US" altLang="ko-KR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462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2B4BA-AD23-09F0-A954-AB243D116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8C78B60-6354-F59E-8448-7437199FA9B9}"/>
              </a:ext>
            </a:extLst>
          </p:cNvPr>
          <p:cNvCxnSpPr/>
          <p:nvPr/>
        </p:nvCxnSpPr>
        <p:spPr>
          <a:xfrm>
            <a:off x="609598" y="142638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8CF9668-2C64-D33B-A7BC-A581C24F7AD0}"/>
              </a:ext>
            </a:extLst>
          </p:cNvPr>
          <p:cNvSpPr txBox="1"/>
          <p:nvPr/>
        </p:nvSpPr>
        <p:spPr>
          <a:xfrm>
            <a:off x="609597" y="1547075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🧑🏻‍🦱역할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 |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팀장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B2F7A-CF53-FFA9-6A6E-2007BA66B5CE}"/>
              </a:ext>
            </a:extLst>
          </p:cNvPr>
          <p:cNvSpPr txBox="1"/>
          <p:nvPr/>
        </p:nvSpPr>
        <p:spPr>
          <a:xfrm>
            <a:off x="619758" y="5044214"/>
            <a:ext cx="3088643" cy="4780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개요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CSV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파일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LLM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활용하여  전 처리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CSV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파싱 및 전송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ChatGPT API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를 활용하여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CSV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분석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요구사항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10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가지 모델 분석 서비스 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Random forest regression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Random forest classification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Logistic regression binary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Logistic regression multinomial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Kmeans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clustering segmentation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Kmeans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clustering anomaly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Neural network regression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Graph neural network analysis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Support vector machine(classification)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Support vector machine(regression)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925B0-8FF6-FFA1-DF10-D4C1AA4C48AD}"/>
              </a:ext>
            </a:extLst>
          </p:cNvPr>
          <p:cNvSpPr txBox="1"/>
          <p:nvPr/>
        </p:nvSpPr>
        <p:spPr>
          <a:xfrm>
            <a:off x="609596" y="287319"/>
            <a:ext cx="45313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누구나 손쉽게 모델 분석 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8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모델 분석 시스템</a:t>
            </a:r>
            <a:endParaRPr lang="en-US" altLang="ko-KR" sz="28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28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28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원하는 </a:t>
            </a:r>
            <a:r>
              <a:rPr lang="en-US" altLang="ko-KR" sz="28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Da</a:t>
            </a:r>
            <a:r>
              <a:rPr lang="ko-KR" altLang="en-US" sz="2800" dirty="0" err="1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이터로</a:t>
            </a:r>
            <a:r>
              <a:rPr lang="en-US" altLang="ko-KR" sz="28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)</a:t>
            </a:r>
            <a:endParaRPr lang="ko-KR" altLang="en-US" sz="28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A0B49-BFE3-A949-DDA5-F11455F749CC}"/>
              </a:ext>
            </a:extLst>
          </p:cNvPr>
          <p:cNvSpPr txBox="1"/>
          <p:nvPr/>
        </p:nvSpPr>
        <p:spPr>
          <a:xfrm>
            <a:off x="3596637" y="1532851"/>
            <a:ext cx="324714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👨🏻‍👩🏻‍👧🏻‍👦🏻역할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 4 | Front-End 2 | Infra 1 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7673227-8D69-F52F-C3C0-B67898938F5C}"/>
              </a:ext>
            </a:extLst>
          </p:cNvPr>
          <p:cNvCxnSpPr/>
          <p:nvPr/>
        </p:nvCxnSpPr>
        <p:spPr>
          <a:xfrm>
            <a:off x="619758" y="234078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154ED3-C756-E1D1-DA91-B0C60987CD2C}"/>
              </a:ext>
            </a:extLst>
          </p:cNvPr>
          <p:cNvSpPr txBox="1"/>
          <p:nvPr/>
        </p:nvSpPr>
        <p:spPr>
          <a:xfrm>
            <a:off x="609597" y="2430995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📆 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 기간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algn="l" rtl="0" eaLnBrk="1" latinLnBrk="0" hangingPunct="1"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2024.10.14 ~ 2024.11.19 ( 5</a:t>
            </a:r>
            <a:r>
              <a:rPr lang="ko-KR" altLang="en-US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주 </a:t>
            </a: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)</a:t>
            </a:r>
            <a:endParaRPr lang="ko-KR" altLang="ko-KR" sz="1000" dirty="0"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F84AAA-2CA9-829D-0981-62CE35636682}"/>
              </a:ext>
            </a:extLst>
          </p:cNvPr>
          <p:cNvSpPr txBox="1"/>
          <p:nvPr/>
        </p:nvSpPr>
        <p:spPr>
          <a:xfrm>
            <a:off x="3576317" y="2451315"/>
            <a:ext cx="2448561" cy="85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📎링크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2"/>
              </a:rPr>
              <a:t>GitHub</a:t>
            </a:r>
            <a:endParaRPr lang="en-US" altLang="ko-KR" sz="1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3"/>
              </a:rPr>
              <a:t>ERD </a:t>
            </a:r>
            <a:r>
              <a:rPr lang="ko-KR" altLang="en-US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3"/>
              </a:rPr>
              <a:t>설계</a:t>
            </a:r>
            <a:endParaRPr lang="en-US" altLang="ko-KR" sz="1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A18C1F2-3C4D-AB76-9A0A-6051807DB99A}"/>
              </a:ext>
            </a:extLst>
          </p:cNvPr>
          <p:cNvCxnSpPr/>
          <p:nvPr/>
        </p:nvCxnSpPr>
        <p:spPr>
          <a:xfrm>
            <a:off x="660398" y="340758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8A8D3B-273C-A5BE-2964-561D4A941814}"/>
              </a:ext>
            </a:extLst>
          </p:cNvPr>
          <p:cNvSpPr txBox="1"/>
          <p:nvPr/>
        </p:nvSpPr>
        <p:spPr>
          <a:xfrm>
            <a:off x="609596" y="3375147"/>
            <a:ext cx="5584192" cy="1799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⚙️개발 환경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Front-End: 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JavaScript | Next.js </a:t>
            </a:r>
            <a:endParaRPr lang="en-US" altLang="ko-KR" sz="9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Back-End(Spring) : 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Spring Boot (3.3.1) | JPA | MySQL | MongoDB</a:t>
            </a: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Back-End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(Fast API)</a:t>
            </a:r>
            <a:r>
              <a:rPr lang="en-US" altLang="ko-KR" sz="10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</a:t>
            </a:r>
            <a:r>
              <a:rPr lang="en-US" altLang="ko-KR" sz="105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: 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Fast API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| python(3.12.5) </a:t>
            </a: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Infra :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AWS EC2 | Jenkins | Nginx Blue &amp; Green | S3</a:t>
            </a:r>
          </a:p>
          <a:p>
            <a:pPr>
              <a:lnSpc>
                <a:spcPct val="150000"/>
              </a:lnSpc>
            </a:pPr>
            <a:r>
              <a:rPr lang="ko-KR" altLang="en-US" sz="105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협업 </a:t>
            </a:r>
            <a:r>
              <a:rPr lang="en-US" altLang="ko-KR" sz="105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Tool :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Jira | GitLab | Notion</a:t>
            </a:r>
            <a:endParaRPr lang="ko-KR" altLang="ko-KR" sz="1000" dirty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ko-KR" altLang="ko-KR" sz="1000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026AA86-18F2-B990-A232-DC8F619DD1AD}"/>
              </a:ext>
            </a:extLst>
          </p:cNvPr>
          <p:cNvCxnSpPr/>
          <p:nvPr/>
        </p:nvCxnSpPr>
        <p:spPr>
          <a:xfrm>
            <a:off x="660398" y="4937313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>
            <a:extLst>
              <a:ext uri="{FF2B5EF4-FFF2-40B4-BE49-F238E27FC236}">
                <a16:creationId xmlns:a16="http://schemas.microsoft.com/office/drawing/2014/main" id="{F853E1EF-C73B-AE9F-9461-9AE3CD6B7E3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2896" y="1580"/>
            <a:ext cx="533400" cy="546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EE914B28-4983-BF60-A858-D7E722B21A38}"/>
              </a:ext>
            </a:extLst>
          </p:cNvPr>
          <p:cNvGrpSpPr/>
          <p:nvPr/>
        </p:nvGrpSpPr>
        <p:grpSpPr>
          <a:xfrm>
            <a:off x="3505200" y="4586793"/>
            <a:ext cx="3352800" cy="3175447"/>
            <a:chOff x="3505200" y="4856033"/>
            <a:chExt cx="3352800" cy="3412630"/>
          </a:xfrm>
        </p:grpSpPr>
        <p:pic>
          <p:nvPicPr>
            <p:cNvPr id="21" name="Picture 8" descr="모니터 PNG 일러스트 | 이미지 및 PSD 파일 | Pngtree에 무료 ...">
              <a:extLst>
                <a:ext uri="{FF2B5EF4-FFF2-40B4-BE49-F238E27FC236}">
                  <a16:creationId xmlns:a16="http://schemas.microsoft.com/office/drawing/2014/main" id="{A105E385-1E3F-EA5E-3AC2-BCF20FA353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00" y="4856033"/>
              <a:ext cx="3352800" cy="3412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EE58A41-157E-0659-B8D0-51B8D477A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6096" y="5452721"/>
              <a:ext cx="2733038" cy="1683135"/>
            </a:xfrm>
            <a:prstGeom prst="rect">
              <a:avLst/>
            </a:prstGeom>
          </p:spPr>
        </p:pic>
      </p:grpSp>
      <p:pic>
        <p:nvPicPr>
          <p:cNvPr id="29" name="Picture 8" descr="모니터 PNG 일러스트 | 이미지 및 PSD 파일 | Pngtree에 무료 ...">
            <a:extLst>
              <a:ext uri="{FF2B5EF4-FFF2-40B4-BE49-F238E27FC236}">
                <a16:creationId xmlns:a16="http://schemas.microsoft.com/office/drawing/2014/main" id="{A8EE25F4-99E1-67D9-2AA1-9F5A4BB16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841" y="7083032"/>
            <a:ext cx="3352800" cy="317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F1BAB0E-B0FC-1045-47CC-BD8B3CFBB4F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1" y="7646492"/>
            <a:ext cx="2966720" cy="16391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92A6AB-7F03-FBFF-8131-96D37B548AFF}"/>
              </a:ext>
            </a:extLst>
          </p:cNvPr>
          <p:cNvSpPr txBox="1"/>
          <p:nvPr/>
        </p:nvSpPr>
        <p:spPr>
          <a:xfrm>
            <a:off x="4780274" y="2461069"/>
            <a:ext cx="2199646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🖥️기여도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F7F7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Back-End(Spring)  80%</a:t>
            </a:r>
          </a:p>
        </p:txBody>
      </p:sp>
    </p:spTree>
    <p:extLst>
      <p:ext uri="{BB962C8B-B14F-4D97-AF65-F5344CB8AC3E}">
        <p14:creationId xmlns:p14="http://schemas.microsoft.com/office/powerpoint/2010/main" val="2817264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E4CEC-EF42-8945-971F-5DA1A591F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2AAA263-EE90-E0D6-0AEB-FAAB696856BF}"/>
              </a:ext>
            </a:extLst>
          </p:cNvPr>
          <p:cNvSpPr txBox="1"/>
          <p:nvPr/>
        </p:nvSpPr>
        <p:spPr>
          <a:xfrm>
            <a:off x="609596" y="360357"/>
            <a:ext cx="3661461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🖥️ 담당 업무</a:t>
            </a: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(Back-End)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2C9A91-4E00-4CD8-6EFF-6D9ADE7E836E}"/>
              </a:ext>
            </a:extLst>
          </p:cNvPr>
          <p:cNvSpPr txBox="1"/>
          <p:nvPr/>
        </p:nvSpPr>
        <p:spPr>
          <a:xfrm>
            <a:off x="-3395096" y="2109628"/>
            <a:ext cx="3923669" cy="1340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Chat GPT API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전송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요구사항 분석 및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NoSQL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설계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비정형 데이터 분류 및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적재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(MongoDB)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Fast API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서버 요구사항 전송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S3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CSV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저장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0AEA32-A9A4-79A1-27BE-707366667B86}"/>
              </a:ext>
            </a:extLst>
          </p:cNvPr>
          <p:cNvSpPr txBox="1"/>
          <p:nvPr/>
        </p:nvSpPr>
        <p:spPr>
          <a:xfrm>
            <a:off x="776139" y="2865568"/>
            <a:ext cx="4834975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.CSV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S3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 저장 및 유저 요청 사항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LLM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분석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8B602A-1C11-3154-C568-AE14710E8960}"/>
              </a:ext>
            </a:extLst>
          </p:cNvPr>
          <p:cNvSpPr txBox="1"/>
          <p:nvPr/>
        </p:nvSpPr>
        <p:spPr>
          <a:xfrm>
            <a:off x="776144" y="3441919"/>
            <a:ext cx="4834975" cy="902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4. LLM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메타 데이터 필터링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1) LLM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추천 모델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(JSON)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isSelected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변수 삽입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2) LLM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추천 모델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(JSON) MongoDB collection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저장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B4DBBC-383F-5613-6610-98C8124E11A3}"/>
              </a:ext>
            </a:extLst>
          </p:cNvPr>
          <p:cNvSpPr txBox="1"/>
          <p:nvPr/>
        </p:nvSpPr>
        <p:spPr>
          <a:xfrm>
            <a:off x="776143" y="4454744"/>
            <a:ext cx="4834975" cy="880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5.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유저가 선택한 값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ML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서버 전송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PastAPI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1)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유저가 선택한 모델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(JSON) </a:t>
            </a:r>
            <a:r>
              <a:rPr lang="en-US" altLang="ko-KR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IsSelected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True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 변경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2)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유저가 선택한 모델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(JSON) MongoDB collection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저장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E2C051-2949-CB82-01CF-C869254AE47B}"/>
              </a:ext>
            </a:extLst>
          </p:cNvPr>
          <p:cNvSpPr txBox="1"/>
          <p:nvPr/>
        </p:nvSpPr>
        <p:spPr>
          <a:xfrm>
            <a:off x="776142" y="5550742"/>
            <a:ext cx="4834975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6.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ML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서버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결과 값을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LLM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설명 요청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1)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 분석 결과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en-US" altLang="ko-KR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PastAPI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결과 값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MongoDB collection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저장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EC3018-733C-6224-2B1D-CD5CCE59C0DE}"/>
              </a:ext>
            </a:extLst>
          </p:cNvPr>
          <p:cNvSpPr txBox="1"/>
          <p:nvPr/>
        </p:nvSpPr>
        <p:spPr>
          <a:xfrm>
            <a:off x="776141" y="6436106"/>
            <a:ext cx="4834975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7.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LLM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설명 결과 저장 및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Front-End(Next.js)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반환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1)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 분석 결과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en-US" altLang="ko-KR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PastAPI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결과 값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MongoDB collection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저장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BD81A5-FDE6-C5AF-6AE2-41073C59C0C9}"/>
              </a:ext>
            </a:extLst>
          </p:cNvPr>
          <p:cNvSpPr txBox="1"/>
          <p:nvPr/>
        </p:nvSpPr>
        <p:spPr>
          <a:xfrm>
            <a:off x="776140" y="7329086"/>
            <a:ext cx="4834975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8.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선택되지 않은 모델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(False)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값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Front-End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반환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1)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 분석 결과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en-US" altLang="ko-KR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PastAPI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결과 값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MongoDB collection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저장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2EB4DB-0880-0C76-1532-93CF538FA703}"/>
              </a:ext>
            </a:extLst>
          </p:cNvPr>
          <p:cNvSpPr txBox="1"/>
          <p:nvPr/>
        </p:nvSpPr>
        <p:spPr>
          <a:xfrm>
            <a:off x="776139" y="2320651"/>
            <a:ext cx="4834975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.CSV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파싱 및 유효성 검사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58513E-FCAD-FA00-AF18-0D1686300CC1}"/>
              </a:ext>
            </a:extLst>
          </p:cNvPr>
          <p:cNvSpPr txBox="1"/>
          <p:nvPr/>
        </p:nvSpPr>
        <p:spPr>
          <a:xfrm>
            <a:off x="747202" y="1100202"/>
            <a:ext cx="4834975" cy="136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MongoDB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선정 및 설계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선정 기준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1)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요구사항 변동 가능성에 대비 확장에 용이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2) LLM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 제공하는 비정형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Data(JSON)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처리에 용이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413171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8EF07-00F3-152B-A8E0-85AE1E26A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D9186CF-428C-7A39-DC6C-4E3090BD001D}"/>
              </a:ext>
            </a:extLst>
          </p:cNvPr>
          <p:cNvCxnSpPr/>
          <p:nvPr/>
        </p:nvCxnSpPr>
        <p:spPr>
          <a:xfrm>
            <a:off x="542394" y="2811884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2E1438-624C-79B9-1D2D-BDA967CBC7A8}"/>
              </a:ext>
            </a:extLst>
          </p:cNvPr>
          <p:cNvSpPr txBox="1"/>
          <p:nvPr/>
        </p:nvSpPr>
        <p:spPr>
          <a:xfrm>
            <a:off x="609596" y="53813"/>
            <a:ext cx="5502912" cy="902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❓문제 상황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GPT Hallucination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응답 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Fast API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서버 전송 시 에러 문제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User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 선택하지 않은 모델을 추적하여 다시 선택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84148DC-8827-2C3C-D9B8-4F698B682CB9}"/>
              </a:ext>
            </a:extLst>
          </p:cNvPr>
          <p:cNvCxnSpPr/>
          <p:nvPr/>
        </p:nvCxnSpPr>
        <p:spPr>
          <a:xfrm>
            <a:off x="515500" y="7742321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431CFEA-A737-BAA4-18C0-EE04BBFC1F78}"/>
              </a:ext>
            </a:extLst>
          </p:cNvPr>
          <p:cNvCxnSpPr/>
          <p:nvPr/>
        </p:nvCxnSpPr>
        <p:spPr>
          <a:xfrm>
            <a:off x="532234" y="1088598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389B2BF-C491-FB06-1812-6D74544C03E7}"/>
              </a:ext>
            </a:extLst>
          </p:cNvPr>
          <p:cNvSpPr txBox="1"/>
          <p:nvPr/>
        </p:nvSpPr>
        <p:spPr>
          <a:xfrm>
            <a:off x="609596" y="1147238"/>
            <a:ext cx="4826004" cy="1663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⁉️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해결 방안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Fast API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에서 요구하는 값이 비어 있을 경우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Null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Json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삽입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LLM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메타데이터 필터링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1)LLM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 결과 값에 </a:t>
            </a:r>
            <a:r>
              <a:rPr lang="en-US" altLang="ko-KR" sz="11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isSelected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= false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값 삽입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2)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이후 선택 시 마다 해당 인덱스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true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 변경 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3)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선택받지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못한 모델 </a:t>
            </a:r>
            <a:r>
              <a:rPr lang="en-US" altLang="ko-KR" sz="11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api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호출 시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false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값만 반환 및 새로운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ID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채번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AFC52B-95F9-3798-564C-336323C0C63B}"/>
              </a:ext>
            </a:extLst>
          </p:cNvPr>
          <p:cNvSpPr txBox="1"/>
          <p:nvPr/>
        </p:nvSpPr>
        <p:spPr>
          <a:xfrm>
            <a:off x="595101" y="2815948"/>
            <a:ext cx="5667797" cy="291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‼️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해결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필수 값이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Hallucination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으로 반환되지 않더라도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Fast API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서버에서 결과 처리 가능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고객이 선택한 값을 추적하여 선택되지 않은 모델도 다시 선택할 수 있게 됨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39A6C0F-B97C-9806-BD40-BF9709277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28" y="5034751"/>
            <a:ext cx="2588740" cy="244720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C9097C2-509B-0EAE-4DC8-242256333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328" y="3541312"/>
            <a:ext cx="3718882" cy="105165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F52431-E226-0385-1FA7-9078E7A6AD3E}"/>
              </a:ext>
            </a:extLst>
          </p:cNvPr>
          <p:cNvSpPr/>
          <p:nvPr/>
        </p:nvSpPr>
        <p:spPr>
          <a:xfrm>
            <a:off x="1499616" y="7282392"/>
            <a:ext cx="688848" cy="140208"/>
          </a:xfrm>
          <a:prstGeom prst="rect">
            <a:avLst/>
          </a:prstGeom>
          <a:solidFill>
            <a:schemeClr val="bg1">
              <a:alpha val="2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1A55BB-B4FA-D4E9-D6F6-8C1159E23713}"/>
              </a:ext>
            </a:extLst>
          </p:cNvPr>
          <p:cNvSpPr txBox="1"/>
          <p:nvPr/>
        </p:nvSpPr>
        <p:spPr>
          <a:xfrm>
            <a:off x="846456" y="7802720"/>
            <a:ext cx="2594197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🚚물류 </a:t>
            </a:r>
            <a:r>
              <a:rPr lang="ko-KR" altLang="en-US" sz="14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서비스 도출 점 및 생각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1B267E0-5F3D-A38B-7BB0-4E9B67CEABBC}"/>
              </a:ext>
            </a:extLst>
          </p:cNvPr>
          <p:cNvCxnSpPr>
            <a:cxnSpLocks/>
          </p:cNvCxnSpPr>
          <p:nvPr/>
        </p:nvCxnSpPr>
        <p:spPr>
          <a:xfrm>
            <a:off x="671982" y="8212221"/>
            <a:ext cx="0" cy="50401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D95055D-E103-278C-2B15-4DDAD74594EE}"/>
              </a:ext>
            </a:extLst>
          </p:cNvPr>
          <p:cNvSpPr txBox="1"/>
          <p:nvPr/>
        </p:nvSpPr>
        <p:spPr>
          <a:xfrm>
            <a:off x="705073" y="8212221"/>
            <a:ext cx="3923669" cy="1340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LLM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활용해 출고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입고 데이터 검증 가능성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(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대규모 토큰 비용 문제가 여전히 존재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NoSQL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활용하여 대규모 물류 데이터를 처리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시에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속도 처리에 이점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확장에 용이 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(NoSQL+ SQL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741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593" y="546302"/>
            <a:ext cx="1096584" cy="14621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0400" y="366719"/>
            <a:ext cx="31858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물류 관리자에서 개발자로</a:t>
            </a:r>
            <a:endParaRPr lang="en-US" altLang="ko-KR" sz="32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32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SCM </a:t>
            </a:r>
            <a:r>
              <a:rPr lang="ko-KR" altLang="en-US" sz="32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개발자 </a:t>
            </a:r>
            <a:endParaRPr lang="en-US" altLang="ko-KR" sz="32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김유석</a:t>
            </a: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입니다</a:t>
            </a:r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sz="3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09600" y="2228850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55684" y="4204144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599" y="2270592"/>
            <a:ext cx="4702629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김유석 </a:t>
            </a:r>
            <a:r>
              <a:rPr lang="en-US" altLang="ko-KR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</a:t>
            </a:r>
            <a:r>
              <a:rPr lang="en-US" altLang="ko-KR" sz="1400" dirty="0" err="1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Yuseok</a:t>
            </a:r>
            <a:r>
              <a:rPr lang="en-US" altLang="ko-KR" sz="14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Kim</a:t>
            </a:r>
          </a:p>
          <a:p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15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년간 시행착오를 겪으며 개선된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유니클로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WMS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 비즈니스 로직을 이해하고 있습니다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저의 고민된 코드 한 줄이 수백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수 천명의 근로자들의 한 걸음을 줄인다고 생각하며 개발에 임하고 있습니다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각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업장에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적합한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피킹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적치 시스템을 프로그램으로 구현하고자 합니다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493485" y="7228038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599" y="4209446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Career</a:t>
            </a:r>
            <a:endParaRPr lang="ko-KR" altLang="en-US" sz="14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5831" y="7301370"/>
            <a:ext cx="146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Skills</a:t>
            </a:r>
            <a:endParaRPr lang="ko-KR" altLang="en-US" sz="14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599" y="4539209"/>
            <a:ext cx="235131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롯데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글로벌 </a:t>
            </a:r>
            <a:r>
              <a:rPr lang="ko-KR" altLang="en-US" sz="14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로지스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📆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2021.04 ~ 2023.07(2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년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개월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👨‍ 유통물류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 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유니클로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16909" y="4513403"/>
            <a:ext cx="3505200" cy="1088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업무 내용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WMS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입출고 데이터 관리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- 21FW, 22SS, 22FW 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반품 스케줄 수립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DAS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분류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RFID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작업 관리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16909" y="5552562"/>
            <a:ext cx="35052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수행 프로젝트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👨 한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·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일 무역 전쟁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TFT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 팀장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 6,000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평 버퍼 센터 운영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간선 배차 관리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적치 시스템 변경으로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3,000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평 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감평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임대료 감축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도급사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인원 관리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고객 사 관리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0400" y="7786533"/>
            <a:ext cx="112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BackEnd</a:t>
            </a:r>
            <a:endParaRPr lang="en-US" altLang="ko-KR" sz="1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35672" y="7794267"/>
            <a:ext cx="112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FrontEnd</a:t>
            </a:r>
            <a:endParaRPr lang="en-US" altLang="ko-KR" sz="1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02149" y="7777455"/>
            <a:ext cx="148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Database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2253342" y="8063532"/>
            <a:ext cx="0" cy="136621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354830" y="8063532"/>
            <a:ext cx="0" cy="136621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I | About LOTTE | 롯데">
            <a:extLst>
              <a:ext uri="{FF2B5EF4-FFF2-40B4-BE49-F238E27FC236}">
                <a16:creationId xmlns:a16="http://schemas.microsoft.com/office/drawing/2014/main" id="{F78DC0BD-0F33-30BD-A1FE-65E6293EF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524" y="5741802"/>
            <a:ext cx="425825" cy="43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유니클로 PNG 이미지 | PNGWing">
            <a:extLst>
              <a:ext uri="{FF2B5EF4-FFF2-40B4-BE49-F238E27FC236}">
                <a16:creationId xmlns:a16="http://schemas.microsoft.com/office/drawing/2014/main" id="{C7DCB841-B875-B332-A253-4C82B6528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123" y="5737227"/>
            <a:ext cx="432081" cy="43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BC6EA5-029A-8C45-5E99-27FCE78B94E7}"/>
              </a:ext>
            </a:extLst>
          </p:cNvPr>
          <p:cNvSpPr txBox="1"/>
          <p:nvPr/>
        </p:nvSpPr>
        <p:spPr>
          <a:xfrm>
            <a:off x="308649" y="8206872"/>
            <a:ext cx="1230780" cy="99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JAVA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Spring Boot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JPA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JUnit</a:t>
            </a:r>
          </a:p>
        </p:txBody>
      </p:sp>
      <p:pic>
        <p:nvPicPr>
          <p:cNvPr id="26" name="Picture 26">
            <a:extLst>
              <a:ext uri="{FF2B5EF4-FFF2-40B4-BE49-F238E27FC236}">
                <a16:creationId xmlns:a16="http://schemas.microsoft.com/office/drawing/2014/main" id="{BF6A7573-8BB0-07A2-702F-22AEF5BCC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0656" y="8351656"/>
            <a:ext cx="910473" cy="55984"/>
          </a:xfrm>
          <a:prstGeom prst="rect">
            <a:avLst/>
          </a:prstGeom>
        </p:spPr>
      </p:pic>
      <p:pic>
        <p:nvPicPr>
          <p:cNvPr id="27" name="Picture 27">
            <a:extLst>
              <a:ext uri="{FF2B5EF4-FFF2-40B4-BE49-F238E27FC236}">
                <a16:creationId xmlns:a16="http://schemas.microsoft.com/office/drawing/2014/main" id="{A80564D2-87ED-60A1-F19A-2993C50E25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6847" y="8354299"/>
            <a:ext cx="793490" cy="54473"/>
          </a:xfrm>
          <a:prstGeom prst="rect">
            <a:avLst/>
          </a:prstGeom>
        </p:spPr>
      </p:pic>
      <p:pic>
        <p:nvPicPr>
          <p:cNvPr id="45" name="Picture 26">
            <a:extLst>
              <a:ext uri="{FF2B5EF4-FFF2-40B4-BE49-F238E27FC236}">
                <a16:creationId xmlns:a16="http://schemas.microsoft.com/office/drawing/2014/main" id="{C97099A4-D2E0-843E-9CD3-CA6573619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3036" y="8580256"/>
            <a:ext cx="910473" cy="55984"/>
          </a:xfrm>
          <a:prstGeom prst="rect">
            <a:avLst/>
          </a:prstGeom>
        </p:spPr>
      </p:pic>
      <p:pic>
        <p:nvPicPr>
          <p:cNvPr id="46" name="Picture 27">
            <a:extLst>
              <a:ext uri="{FF2B5EF4-FFF2-40B4-BE49-F238E27FC236}">
                <a16:creationId xmlns:a16="http://schemas.microsoft.com/office/drawing/2014/main" id="{177CDF72-1A00-A62C-298B-2BD02B7784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3037" y="8582028"/>
            <a:ext cx="802378" cy="55084"/>
          </a:xfrm>
          <a:prstGeom prst="rect">
            <a:avLst/>
          </a:prstGeom>
        </p:spPr>
      </p:pic>
      <p:pic>
        <p:nvPicPr>
          <p:cNvPr id="47" name="Picture 26">
            <a:extLst>
              <a:ext uri="{FF2B5EF4-FFF2-40B4-BE49-F238E27FC236}">
                <a16:creationId xmlns:a16="http://schemas.microsoft.com/office/drawing/2014/main" id="{6F8FE04B-49DA-F919-8D65-0D65594874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226" y="8816476"/>
            <a:ext cx="910473" cy="55984"/>
          </a:xfrm>
          <a:prstGeom prst="rect">
            <a:avLst/>
          </a:prstGeom>
        </p:spPr>
      </p:pic>
      <p:pic>
        <p:nvPicPr>
          <p:cNvPr id="48" name="Picture 27">
            <a:extLst>
              <a:ext uri="{FF2B5EF4-FFF2-40B4-BE49-F238E27FC236}">
                <a16:creationId xmlns:a16="http://schemas.microsoft.com/office/drawing/2014/main" id="{8953FCFF-7E56-7BE2-76BE-EC569CB044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9227" y="8818248"/>
            <a:ext cx="802378" cy="55084"/>
          </a:xfrm>
          <a:prstGeom prst="rect">
            <a:avLst/>
          </a:prstGeom>
        </p:spPr>
      </p:pic>
      <p:pic>
        <p:nvPicPr>
          <p:cNvPr id="49" name="Picture 26">
            <a:extLst>
              <a:ext uri="{FF2B5EF4-FFF2-40B4-BE49-F238E27FC236}">
                <a16:creationId xmlns:a16="http://schemas.microsoft.com/office/drawing/2014/main" id="{BA6CE9F3-B011-1CF1-3C0D-EE66ACFDD5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5416" y="9041266"/>
            <a:ext cx="910473" cy="55984"/>
          </a:xfrm>
          <a:prstGeom prst="rect">
            <a:avLst/>
          </a:prstGeom>
        </p:spPr>
      </p:pic>
      <p:pic>
        <p:nvPicPr>
          <p:cNvPr id="50" name="Picture 27">
            <a:extLst>
              <a:ext uri="{FF2B5EF4-FFF2-40B4-BE49-F238E27FC236}">
                <a16:creationId xmlns:a16="http://schemas.microsoft.com/office/drawing/2014/main" id="{C4F3CD0D-BFEB-E0A1-0153-86894AD587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5417" y="9045947"/>
            <a:ext cx="665963" cy="51303"/>
          </a:xfrm>
          <a:prstGeom prst="rect">
            <a:avLst/>
          </a:prstGeom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BCE7A1-583A-98FB-55E1-7A6C0FF31703}"/>
              </a:ext>
            </a:extLst>
          </p:cNvPr>
          <p:cNvCxnSpPr/>
          <p:nvPr/>
        </p:nvCxnSpPr>
        <p:spPr>
          <a:xfrm>
            <a:off x="1400244" y="8161958"/>
            <a:ext cx="0" cy="12455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00C5ABF-D2CE-9EB3-1F14-A3122F6FB79E}"/>
              </a:ext>
            </a:extLst>
          </p:cNvPr>
          <p:cNvCxnSpPr/>
          <p:nvPr/>
        </p:nvCxnSpPr>
        <p:spPr>
          <a:xfrm>
            <a:off x="1552644" y="8314358"/>
            <a:ext cx="0" cy="12455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70DFDE6-D386-3D93-3988-2B5ECB174C8E}"/>
              </a:ext>
            </a:extLst>
          </p:cNvPr>
          <p:cNvCxnSpPr/>
          <p:nvPr/>
        </p:nvCxnSpPr>
        <p:spPr>
          <a:xfrm>
            <a:off x="1705044" y="8266098"/>
            <a:ext cx="0" cy="12455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9E7B05D-A15D-FD66-E6D4-42D9CCE8CFF0}"/>
              </a:ext>
            </a:extLst>
          </p:cNvPr>
          <p:cNvCxnSpPr/>
          <p:nvPr/>
        </p:nvCxnSpPr>
        <p:spPr>
          <a:xfrm>
            <a:off x="1832044" y="8268638"/>
            <a:ext cx="0" cy="12455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9B50686-55C1-7DD1-A87F-F76395FCB0D6}"/>
              </a:ext>
            </a:extLst>
          </p:cNvPr>
          <p:cNvCxnSpPr/>
          <p:nvPr/>
        </p:nvCxnSpPr>
        <p:spPr>
          <a:xfrm>
            <a:off x="1941264" y="8311818"/>
            <a:ext cx="0" cy="12455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0DECC1F-263F-4A03-116E-1474706B2AD6}"/>
              </a:ext>
            </a:extLst>
          </p:cNvPr>
          <p:cNvCxnSpPr/>
          <p:nvPr/>
        </p:nvCxnSpPr>
        <p:spPr>
          <a:xfrm>
            <a:off x="2078424" y="8164498"/>
            <a:ext cx="0" cy="12455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5E54C80-03D5-0F05-C1C4-6B1933D8F184}"/>
              </a:ext>
            </a:extLst>
          </p:cNvPr>
          <p:cNvSpPr txBox="1"/>
          <p:nvPr/>
        </p:nvSpPr>
        <p:spPr>
          <a:xfrm>
            <a:off x="2236509" y="8214492"/>
            <a:ext cx="1230780" cy="1227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Vue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React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Next.js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JavaScript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TypeScript</a:t>
            </a:r>
          </a:p>
        </p:txBody>
      </p:sp>
      <p:pic>
        <p:nvPicPr>
          <p:cNvPr id="57" name="Picture 26">
            <a:extLst>
              <a:ext uri="{FF2B5EF4-FFF2-40B4-BE49-F238E27FC236}">
                <a16:creationId xmlns:a16="http://schemas.microsoft.com/office/drawing/2014/main" id="{2E85660A-5E44-FC39-C90E-9B4F93843B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3296" y="8344036"/>
            <a:ext cx="910473" cy="55984"/>
          </a:xfrm>
          <a:prstGeom prst="rect">
            <a:avLst/>
          </a:prstGeom>
        </p:spPr>
      </p:pic>
      <p:pic>
        <p:nvPicPr>
          <p:cNvPr id="58" name="Picture 27">
            <a:extLst>
              <a:ext uri="{FF2B5EF4-FFF2-40B4-BE49-F238E27FC236}">
                <a16:creationId xmlns:a16="http://schemas.microsoft.com/office/drawing/2014/main" id="{47ADE33A-A990-1FD6-3D1D-99429D7A46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9515" y="8346216"/>
            <a:ext cx="661892" cy="55780"/>
          </a:xfrm>
          <a:prstGeom prst="rect">
            <a:avLst/>
          </a:prstGeom>
        </p:spPr>
      </p:pic>
      <p:pic>
        <p:nvPicPr>
          <p:cNvPr id="59" name="Picture 26">
            <a:extLst>
              <a:ext uri="{FF2B5EF4-FFF2-40B4-BE49-F238E27FC236}">
                <a16:creationId xmlns:a16="http://schemas.microsoft.com/office/drawing/2014/main" id="{F5B4E2E2-0375-D91C-5CEC-3B6CD0FA8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5676" y="8572636"/>
            <a:ext cx="910473" cy="55984"/>
          </a:xfrm>
          <a:prstGeom prst="rect">
            <a:avLst/>
          </a:prstGeom>
        </p:spPr>
      </p:pic>
      <p:pic>
        <p:nvPicPr>
          <p:cNvPr id="60" name="Picture 27">
            <a:extLst>
              <a:ext uri="{FF2B5EF4-FFF2-40B4-BE49-F238E27FC236}">
                <a16:creationId xmlns:a16="http://schemas.microsoft.com/office/drawing/2014/main" id="{760E79CF-58C6-A6C0-BB0F-F57814619B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5677" y="8574408"/>
            <a:ext cx="665963" cy="49777"/>
          </a:xfrm>
          <a:prstGeom prst="rect">
            <a:avLst/>
          </a:prstGeom>
        </p:spPr>
      </p:pic>
      <p:pic>
        <p:nvPicPr>
          <p:cNvPr id="61" name="Picture 26">
            <a:extLst>
              <a:ext uri="{FF2B5EF4-FFF2-40B4-BE49-F238E27FC236}">
                <a16:creationId xmlns:a16="http://schemas.microsoft.com/office/drawing/2014/main" id="{F39523BC-2DDD-1DF4-FA09-6B5EEE4D8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1866" y="8808856"/>
            <a:ext cx="910473" cy="55984"/>
          </a:xfrm>
          <a:prstGeom prst="rect">
            <a:avLst/>
          </a:prstGeom>
        </p:spPr>
      </p:pic>
      <p:pic>
        <p:nvPicPr>
          <p:cNvPr id="62" name="Picture 27">
            <a:extLst>
              <a:ext uri="{FF2B5EF4-FFF2-40B4-BE49-F238E27FC236}">
                <a16:creationId xmlns:a16="http://schemas.microsoft.com/office/drawing/2014/main" id="{F85E9120-BD83-DC7B-9594-40325870A3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1867" y="8810628"/>
            <a:ext cx="802378" cy="55084"/>
          </a:xfrm>
          <a:prstGeom prst="rect">
            <a:avLst/>
          </a:prstGeom>
        </p:spPr>
      </p:pic>
      <p:pic>
        <p:nvPicPr>
          <p:cNvPr id="63" name="Picture 26">
            <a:extLst>
              <a:ext uri="{FF2B5EF4-FFF2-40B4-BE49-F238E27FC236}">
                <a16:creationId xmlns:a16="http://schemas.microsoft.com/office/drawing/2014/main" id="{9DD9D516-7C69-3342-B554-9742097390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8056" y="9033646"/>
            <a:ext cx="910473" cy="55984"/>
          </a:xfrm>
          <a:prstGeom prst="rect">
            <a:avLst/>
          </a:prstGeom>
        </p:spPr>
      </p:pic>
      <p:pic>
        <p:nvPicPr>
          <p:cNvPr id="1024" name="Picture 27">
            <a:extLst>
              <a:ext uri="{FF2B5EF4-FFF2-40B4-BE49-F238E27FC236}">
                <a16:creationId xmlns:a16="http://schemas.microsoft.com/office/drawing/2014/main" id="{65F3BF58-0C82-4F35-DFA7-985D20251F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8057" y="9036535"/>
            <a:ext cx="669657" cy="51549"/>
          </a:xfrm>
          <a:prstGeom prst="rect">
            <a:avLst/>
          </a:prstGeom>
        </p:spPr>
      </p:pic>
      <p:pic>
        <p:nvPicPr>
          <p:cNvPr id="1033" name="Picture 26">
            <a:extLst>
              <a:ext uri="{FF2B5EF4-FFF2-40B4-BE49-F238E27FC236}">
                <a16:creationId xmlns:a16="http://schemas.microsoft.com/office/drawing/2014/main" id="{A14EBF40-E800-76FC-C407-D3216086D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5676" y="9269866"/>
            <a:ext cx="910473" cy="55984"/>
          </a:xfrm>
          <a:prstGeom prst="rect">
            <a:avLst/>
          </a:prstGeom>
        </p:spPr>
      </p:pic>
      <p:pic>
        <p:nvPicPr>
          <p:cNvPr id="1034" name="Picture 27">
            <a:extLst>
              <a:ext uri="{FF2B5EF4-FFF2-40B4-BE49-F238E27FC236}">
                <a16:creationId xmlns:a16="http://schemas.microsoft.com/office/drawing/2014/main" id="{03535673-A0B3-622A-E841-EDF147376C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5677" y="9274301"/>
            <a:ext cx="665963" cy="51549"/>
          </a:xfrm>
          <a:prstGeom prst="rect">
            <a:avLst/>
          </a:prstGeom>
        </p:spPr>
      </p:pic>
      <p:grpSp>
        <p:nvGrpSpPr>
          <p:cNvPr id="1035" name="그룹 1034">
            <a:extLst>
              <a:ext uri="{FF2B5EF4-FFF2-40B4-BE49-F238E27FC236}">
                <a16:creationId xmlns:a16="http://schemas.microsoft.com/office/drawing/2014/main" id="{E7E38A42-0520-A795-938C-A75E443F50BB}"/>
              </a:ext>
            </a:extLst>
          </p:cNvPr>
          <p:cNvGrpSpPr/>
          <p:nvPr/>
        </p:nvGrpSpPr>
        <p:grpSpPr>
          <a:xfrm>
            <a:off x="3476694" y="8154338"/>
            <a:ext cx="678180" cy="1397933"/>
            <a:chOff x="3476694" y="8154338"/>
            <a:chExt cx="678180" cy="1397933"/>
          </a:xfrm>
        </p:grpSpPr>
        <p:cxnSp>
          <p:nvCxnSpPr>
            <p:cNvPr id="1025" name="직선 연결선 1024">
              <a:extLst>
                <a:ext uri="{FF2B5EF4-FFF2-40B4-BE49-F238E27FC236}">
                  <a16:creationId xmlns:a16="http://schemas.microsoft.com/office/drawing/2014/main" id="{12B92D87-F92C-B0C0-E322-E5BD68023949}"/>
                </a:ext>
              </a:extLst>
            </p:cNvPr>
            <p:cNvCxnSpPr/>
            <p:nvPr/>
          </p:nvCxnSpPr>
          <p:spPr>
            <a:xfrm>
              <a:off x="3476694" y="815433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직선 연결선 1026">
              <a:extLst>
                <a:ext uri="{FF2B5EF4-FFF2-40B4-BE49-F238E27FC236}">
                  <a16:creationId xmlns:a16="http://schemas.microsoft.com/office/drawing/2014/main" id="{4FA74B93-53ED-0FA0-571A-DAFECAD014BA}"/>
                </a:ext>
              </a:extLst>
            </p:cNvPr>
            <p:cNvCxnSpPr/>
            <p:nvPr/>
          </p:nvCxnSpPr>
          <p:spPr>
            <a:xfrm>
              <a:off x="3629094" y="830673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직선 연결선 1028">
              <a:extLst>
                <a:ext uri="{FF2B5EF4-FFF2-40B4-BE49-F238E27FC236}">
                  <a16:creationId xmlns:a16="http://schemas.microsoft.com/office/drawing/2014/main" id="{BAF9D854-0795-B2A9-E299-6FBB727D4314}"/>
                </a:ext>
              </a:extLst>
            </p:cNvPr>
            <p:cNvCxnSpPr/>
            <p:nvPr/>
          </p:nvCxnSpPr>
          <p:spPr>
            <a:xfrm>
              <a:off x="3781494" y="825847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직선 연결선 1029">
              <a:extLst>
                <a:ext uri="{FF2B5EF4-FFF2-40B4-BE49-F238E27FC236}">
                  <a16:creationId xmlns:a16="http://schemas.microsoft.com/office/drawing/2014/main" id="{F4DD6792-9AF5-A6EA-FEA3-3F4A8646B2F8}"/>
                </a:ext>
              </a:extLst>
            </p:cNvPr>
            <p:cNvCxnSpPr/>
            <p:nvPr/>
          </p:nvCxnSpPr>
          <p:spPr>
            <a:xfrm>
              <a:off x="3908494" y="826101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직선 연결선 1030">
              <a:extLst>
                <a:ext uri="{FF2B5EF4-FFF2-40B4-BE49-F238E27FC236}">
                  <a16:creationId xmlns:a16="http://schemas.microsoft.com/office/drawing/2014/main" id="{2C28DF3F-8E37-17AF-15FA-E6A6472B6D59}"/>
                </a:ext>
              </a:extLst>
            </p:cNvPr>
            <p:cNvCxnSpPr/>
            <p:nvPr/>
          </p:nvCxnSpPr>
          <p:spPr>
            <a:xfrm>
              <a:off x="4017714" y="830419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직선 연결선 1031">
              <a:extLst>
                <a:ext uri="{FF2B5EF4-FFF2-40B4-BE49-F238E27FC236}">
                  <a16:creationId xmlns:a16="http://schemas.microsoft.com/office/drawing/2014/main" id="{CC79E376-0621-137F-5502-D74466DF5D35}"/>
                </a:ext>
              </a:extLst>
            </p:cNvPr>
            <p:cNvCxnSpPr/>
            <p:nvPr/>
          </p:nvCxnSpPr>
          <p:spPr>
            <a:xfrm>
              <a:off x="4154874" y="815687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6" name="TextBox 1035">
            <a:extLst>
              <a:ext uri="{FF2B5EF4-FFF2-40B4-BE49-F238E27FC236}">
                <a16:creationId xmlns:a16="http://schemas.microsoft.com/office/drawing/2014/main" id="{0E02514E-3CA8-67E7-EB7E-F047884435BF}"/>
              </a:ext>
            </a:extLst>
          </p:cNvPr>
          <p:cNvSpPr txBox="1"/>
          <p:nvPr/>
        </p:nvSpPr>
        <p:spPr>
          <a:xfrm>
            <a:off x="4390429" y="8214492"/>
            <a:ext cx="1230780" cy="1227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MySQL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Oracle</a:t>
            </a:r>
          </a:p>
          <a:p>
            <a:pPr>
              <a:lnSpc>
                <a:spcPct val="150000"/>
              </a:lnSpc>
            </a:pP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MyBatis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MongoDB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Redis</a:t>
            </a:r>
          </a:p>
        </p:txBody>
      </p:sp>
      <p:pic>
        <p:nvPicPr>
          <p:cNvPr id="1037" name="Picture 26">
            <a:extLst>
              <a:ext uri="{FF2B5EF4-FFF2-40B4-BE49-F238E27FC236}">
                <a16:creationId xmlns:a16="http://schemas.microsoft.com/office/drawing/2014/main" id="{5511C1D4-D272-AD6D-95F8-BDF125A438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6416" y="8344036"/>
            <a:ext cx="910473" cy="55984"/>
          </a:xfrm>
          <a:prstGeom prst="rect">
            <a:avLst/>
          </a:prstGeom>
        </p:spPr>
      </p:pic>
      <p:pic>
        <p:nvPicPr>
          <p:cNvPr id="1038" name="Picture 27">
            <a:extLst>
              <a:ext uri="{FF2B5EF4-FFF2-40B4-BE49-F238E27FC236}">
                <a16:creationId xmlns:a16="http://schemas.microsoft.com/office/drawing/2014/main" id="{8DBCEE8E-F540-B1E0-D6A8-3C130AE9B0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2634" y="8344036"/>
            <a:ext cx="794727" cy="57254"/>
          </a:xfrm>
          <a:prstGeom prst="rect">
            <a:avLst/>
          </a:prstGeom>
        </p:spPr>
      </p:pic>
      <p:pic>
        <p:nvPicPr>
          <p:cNvPr id="1039" name="Picture 26">
            <a:extLst>
              <a:ext uri="{FF2B5EF4-FFF2-40B4-BE49-F238E27FC236}">
                <a16:creationId xmlns:a16="http://schemas.microsoft.com/office/drawing/2014/main" id="{6E39AD78-7473-4FF7-FCD4-ECC57D9EE3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8796" y="8572636"/>
            <a:ext cx="910473" cy="55984"/>
          </a:xfrm>
          <a:prstGeom prst="rect">
            <a:avLst/>
          </a:prstGeom>
        </p:spPr>
      </p:pic>
      <p:pic>
        <p:nvPicPr>
          <p:cNvPr id="1040" name="Picture 27">
            <a:extLst>
              <a:ext uri="{FF2B5EF4-FFF2-40B4-BE49-F238E27FC236}">
                <a16:creationId xmlns:a16="http://schemas.microsoft.com/office/drawing/2014/main" id="{CC3C0F54-377E-F974-4CE4-39644AF596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8797" y="8574408"/>
            <a:ext cx="798564" cy="54212"/>
          </a:xfrm>
          <a:prstGeom prst="rect">
            <a:avLst/>
          </a:prstGeom>
        </p:spPr>
      </p:pic>
      <p:pic>
        <p:nvPicPr>
          <p:cNvPr id="1041" name="Picture 26">
            <a:extLst>
              <a:ext uri="{FF2B5EF4-FFF2-40B4-BE49-F238E27FC236}">
                <a16:creationId xmlns:a16="http://schemas.microsoft.com/office/drawing/2014/main" id="{CEF1AB8F-C23E-0A77-6C47-C844F6C4D4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4986" y="8808856"/>
            <a:ext cx="910473" cy="55984"/>
          </a:xfrm>
          <a:prstGeom prst="rect">
            <a:avLst/>
          </a:prstGeom>
        </p:spPr>
      </p:pic>
      <p:pic>
        <p:nvPicPr>
          <p:cNvPr id="1042" name="Picture 27">
            <a:extLst>
              <a:ext uri="{FF2B5EF4-FFF2-40B4-BE49-F238E27FC236}">
                <a16:creationId xmlns:a16="http://schemas.microsoft.com/office/drawing/2014/main" id="{F8253CED-CAA4-240E-8F81-DC6B3242CC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4987" y="8810628"/>
            <a:ext cx="665963" cy="54212"/>
          </a:xfrm>
          <a:prstGeom prst="rect">
            <a:avLst/>
          </a:prstGeom>
        </p:spPr>
      </p:pic>
      <p:pic>
        <p:nvPicPr>
          <p:cNvPr id="1043" name="Picture 26">
            <a:extLst>
              <a:ext uri="{FF2B5EF4-FFF2-40B4-BE49-F238E27FC236}">
                <a16:creationId xmlns:a16="http://schemas.microsoft.com/office/drawing/2014/main" id="{0E2F1B39-995D-E8C9-1527-1CA80B1BD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1176" y="9033646"/>
            <a:ext cx="910473" cy="55984"/>
          </a:xfrm>
          <a:prstGeom prst="rect">
            <a:avLst/>
          </a:prstGeom>
        </p:spPr>
      </p:pic>
      <p:pic>
        <p:nvPicPr>
          <p:cNvPr id="1044" name="Picture 27">
            <a:extLst>
              <a:ext uri="{FF2B5EF4-FFF2-40B4-BE49-F238E27FC236}">
                <a16:creationId xmlns:a16="http://schemas.microsoft.com/office/drawing/2014/main" id="{01B2F6FF-46A7-080B-6FD7-724FE44047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1177" y="9034545"/>
            <a:ext cx="806184" cy="54212"/>
          </a:xfrm>
          <a:prstGeom prst="rect">
            <a:avLst/>
          </a:prstGeom>
        </p:spPr>
      </p:pic>
      <p:pic>
        <p:nvPicPr>
          <p:cNvPr id="1045" name="Picture 26">
            <a:extLst>
              <a:ext uri="{FF2B5EF4-FFF2-40B4-BE49-F238E27FC236}">
                <a16:creationId xmlns:a16="http://schemas.microsoft.com/office/drawing/2014/main" id="{11CC33F7-6CD7-4F92-E3AB-6FF765C52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8796" y="9269866"/>
            <a:ext cx="910473" cy="55984"/>
          </a:xfrm>
          <a:prstGeom prst="rect">
            <a:avLst/>
          </a:prstGeom>
        </p:spPr>
      </p:pic>
      <p:pic>
        <p:nvPicPr>
          <p:cNvPr id="1046" name="Picture 27">
            <a:extLst>
              <a:ext uri="{FF2B5EF4-FFF2-40B4-BE49-F238E27FC236}">
                <a16:creationId xmlns:a16="http://schemas.microsoft.com/office/drawing/2014/main" id="{FABD18BC-344C-2B73-357D-D70EAE10A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8797" y="9272407"/>
            <a:ext cx="665963" cy="55984"/>
          </a:xfrm>
          <a:prstGeom prst="rect">
            <a:avLst/>
          </a:prstGeom>
        </p:spPr>
      </p:pic>
      <p:grpSp>
        <p:nvGrpSpPr>
          <p:cNvPr id="1047" name="그룹 1046">
            <a:extLst>
              <a:ext uri="{FF2B5EF4-FFF2-40B4-BE49-F238E27FC236}">
                <a16:creationId xmlns:a16="http://schemas.microsoft.com/office/drawing/2014/main" id="{A1637693-A0C4-170F-F462-B3BDF6F59B99}"/>
              </a:ext>
            </a:extLst>
          </p:cNvPr>
          <p:cNvGrpSpPr/>
          <p:nvPr/>
        </p:nvGrpSpPr>
        <p:grpSpPr>
          <a:xfrm>
            <a:off x="5579814" y="8154338"/>
            <a:ext cx="678180" cy="1397933"/>
            <a:chOff x="3476694" y="8154338"/>
            <a:chExt cx="678180" cy="1397933"/>
          </a:xfrm>
        </p:grpSpPr>
        <p:cxnSp>
          <p:nvCxnSpPr>
            <p:cNvPr id="1048" name="직선 연결선 1047">
              <a:extLst>
                <a:ext uri="{FF2B5EF4-FFF2-40B4-BE49-F238E27FC236}">
                  <a16:creationId xmlns:a16="http://schemas.microsoft.com/office/drawing/2014/main" id="{829012A0-0131-0F80-9430-92F75D8D3BC6}"/>
                </a:ext>
              </a:extLst>
            </p:cNvPr>
            <p:cNvCxnSpPr/>
            <p:nvPr/>
          </p:nvCxnSpPr>
          <p:spPr>
            <a:xfrm>
              <a:off x="3476694" y="815433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직선 연결선 1048">
              <a:extLst>
                <a:ext uri="{FF2B5EF4-FFF2-40B4-BE49-F238E27FC236}">
                  <a16:creationId xmlns:a16="http://schemas.microsoft.com/office/drawing/2014/main" id="{907D8DD8-97A1-D776-A09B-B099B3861D5E}"/>
                </a:ext>
              </a:extLst>
            </p:cNvPr>
            <p:cNvCxnSpPr/>
            <p:nvPr/>
          </p:nvCxnSpPr>
          <p:spPr>
            <a:xfrm>
              <a:off x="3629094" y="830673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직선 연결선 1049">
              <a:extLst>
                <a:ext uri="{FF2B5EF4-FFF2-40B4-BE49-F238E27FC236}">
                  <a16:creationId xmlns:a16="http://schemas.microsoft.com/office/drawing/2014/main" id="{53F44124-7243-00EF-3A8E-84DC3DAF7235}"/>
                </a:ext>
              </a:extLst>
            </p:cNvPr>
            <p:cNvCxnSpPr/>
            <p:nvPr/>
          </p:nvCxnSpPr>
          <p:spPr>
            <a:xfrm>
              <a:off x="3781494" y="825847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직선 연결선 1050">
              <a:extLst>
                <a:ext uri="{FF2B5EF4-FFF2-40B4-BE49-F238E27FC236}">
                  <a16:creationId xmlns:a16="http://schemas.microsoft.com/office/drawing/2014/main" id="{9D4BCDCD-D683-8371-3016-431AD4F6763E}"/>
                </a:ext>
              </a:extLst>
            </p:cNvPr>
            <p:cNvCxnSpPr/>
            <p:nvPr/>
          </p:nvCxnSpPr>
          <p:spPr>
            <a:xfrm>
              <a:off x="3908494" y="826101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직선 연결선 1051">
              <a:extLst>
                <a:ext uri="{FF2B5EF4-FFF2-40B4-BE49-F238E27FC236}">
                  <a16:creationId xmlns:a16="http://schemas.microsoft.com/office/drawing/2014/main" id="{48DEA88C-7F49-914B-F935-2E74EA335C3D}"/>
                </a:ext>
              </a:extLst>
            </p:cNvPr>
            <p:cNvCxnSpPr/>
            <p:nvPr/>
          </p:nvCxnSpPr>
          <p:spPr>
            <a:xfrm>
              <a:off x="4017714" y="830419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직선 연결선 1052">
              <a:extLst>
                <a:ext uri="{FF2B5EF4-FFF2-40B4-BE49-F238E27FC236}">
                  <a16:creationId xmlns:a16="http://schemas.microsoft.com/office/drawing/2014/main" id="{75A4254E-441E-0814-1BDF-5EA42053264D}"/>
                </a:ext>
              </a:extLst>
            </p:cNvPr>
            <p:cNvCxnSpPr/>
            <p:nvPr/>
          </p:nvCxnSpPr>
          <p:spPr>
            <a:xfrm>
              <a:off x="4154874" y="815687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5087801-254E-CF63-44A3-1124F9D20E31}"/>
              </a:ext>
            </a:extLst>
          </p:cNvPr>
          <p:cNvSpPr txBox="1"/>
          <p:nvPr/>
        </p:nvSpPr>
        <p:spPr>
          <a:xfrm>
            <a:off x="722483" y="1733674"/>
            <a:ext cx="3429000" cy="5078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☎️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Tel     : 010-3582-8143</a:t>
            </a:r>
          </a:p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📧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Mail :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kurladbtjr@gmail.com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🖥️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   :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김유석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78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500742" y="333627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61959F4-DA64-6B8A-D953-B5FA5D91668D}"/>
              </a:ext>
            </a:extLst>
          </p:cNvPr>
          <p:cNvSpPr txBox="1"/>
          <p:nvPr/>
        </p:nvSpPr>
        <p:spPr>
          <a:xfrm>
            <a:off x="609599" y="3477926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Experience</a:t>
            </a:r>
            <a:endParaRPr lang="ko-KR" altLang="en-US" sz="14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D2AAD5-2FD4-CA3B-CC40-8E8033A8826A}"/>
              </a:ext>
            </a:extLst>
          </p:cNvPr>
          <p:cNvSpPr txBox="1"/>
          <p:nvPr/>
        </p:nvSpPr>
        <p:spPr>
          <a:xfrm>
            <a:off x="609598" y="3960089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삼성 청년 </a:t>
            </a: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 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아카데미 이수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📆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2024.01 ~ 2024.06 ( 6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개월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E137F-F340-AEB2-57CE-B90E0A55B1F8}"/>
              </a:ext>
            </a:extLst>
          </p:cNvPr>
          <p:cNvSpPr txBox="1"/>
          <p:nvPr/>
        </p:nvSpPr>
        <p:spPr>
          <a:xfrm>
            <a:off x="3200398" y="3960089"/>
            <a:ext cx="3657602" cy="13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교육 내용</a:t>
            </a:r>
            <a:endParaRPr lang="en-US" altLang="ko-KR" sz="1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컴퓨터 사고력 및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해결 능력 강화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Java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언어 활용 및 문법 이해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Spring, Vue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를 활용한 웹 개발 기술 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DB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설계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RDBMS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활용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33CB80-70CF-92C7-1B46-863B7385029F}"/>
              </a:ext>
            </a:extLst>
          </p:cNvPr>
          <p:cNvSpPr txBox="1"/>
          <p:nvPr/>
        </p:nvSpPr>
        <p:spPr>
          <a:xfrm>
            <a:off x="3200397" y="5328279"/>
            <a:ext cx="3657602" cy="833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수행 프로젝트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축구 동호회 매칭 시스템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“SSACCER”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en-US" altLang="ko-KR" sz="1050" dirty="0" err="1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SpringBoot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Vue3, </a:t>
            </a:r>
            <a:r>
              <a:rPr lang="en-US" altLang="ko-KR" sz="1050" dirty="0" err="1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MyBatis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en-US" altLang="ko-KR" sz="1050" dirty="0" err="1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Mysql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5C0A3-6AD3-41C1-04CC-7F4FEFF2F252}"/>
              </a:ext>
            </a:extLst>
          </p:cNvPr>
          <p:cNvSpPr txBox="1"/>
          <p:nvPr/>
        </p:nvSpPr>
        <p:spPr>
          <a:xfrm>
            <a:off x="609598" y="6794729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삼성 청년 </a:t>
            </a: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 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아카데미 수료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📆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2024.06 ~ 2024.12 ( 6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개월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4B8608-0F64-F5A1-FA00-209AD945E955}"/>
              </a:ext>
            </a:extLst>
          </p:cNvPr>
          <p:cNvSpPr txBox="1"/>
          <p:nvPr/>
        </p:nvSpPr>
        <p:spPr>
          <a:xfrm>
            <a:off x="3200398" y="6794729"/>
            <a:ext cx="3657602" cy="13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교육 내용</a:t>
            </a:r>
            <a:endParaRPr lang="en-US" altLang="ko-KR" sz="1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6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 자기주도 프로젝트 수행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공통 프로젝트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모바일 웹 디자인 및 기본 구성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(7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특화 프로젝트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인공지능 언어 모델 구현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(8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자율 프로젝트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자유 주제 프로젝트 구현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(5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en-US" altLang="ko-KR" sz="105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48E710-9172-80E7-B2E3-DF56FC001FB2}"/>
              </a:ext>
            </a:extLst>
          </p:cNvPr>
          <p:cNvSpPr txBox="1"/>
          <p:nvPr/>
        </p:nvSpPr>
        <p:spPr>
          <a:xfrm>
            <a:off x="3200397" y="8162919"/>
            <a:ext cx="3657602" cy="10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수행 프로젝트</a:t>
            </a:r>
            <a:endParaRPr lang="en-US" altLang="ko-KR" sz="105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공통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재고 관리 시스템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(WMS)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“FITBOX”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특화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무인 매장 관리 시스템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“</a:t>
            </a:r>
            <a:r>
              <a:rPr lang="en-US" altLang="ko-KR" sz="1050" dirty="0" err="1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AutoStore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자율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CSV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AI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 분석 시스템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“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말하는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DA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＂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7F401-11E4-AFD9-9B7A-57659338910F}"/>
              </a:ext>
            </a:extLst>
          </p:cNvPr>
          <p:cNvSpPr txBox="1"/>
          <p:nvPr/>
        </p:nvSpPr>
        <p:spPr>
          <a:xfrm>
            <a:off x="609599" y="419766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Certification</a:t>
            </a:r>
            <a:endParaRPr lang="ko-KR" altLang="en-US" sz="14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D4AE65B2-DD12-47BD-E845-9930A76C1CA3}"/>
              </a:ext>
            </a:extLst>
          </p:cNvPr>
          <p:cNvSpPr txBox="1"/>
          <p:nvPr/>
        </p:nvSpPr>
        <p:spPr>
          <a:xfrm>
            <a:off x="698191" y="1335522"/>
            <a:ext cx="3911600" cy="1624189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157700"/>
              </a:lnSpc>
            </a:pPr>
            <a:r>
              <a:rPr lang="en-US" altLang="ko-KR" sz="1400" b="0" i="0" u="none" strike="noStrike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2024.12</a:t>
            </a:r>
            <a:r>
              <a:rPr lang="en-US" altLang="ko-KR" sz="1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  </a:t>
            </a:r>
            <a:r>
              <a:rPr lang="ko-KR" altLang="en-US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정보처리기사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(12/11 </a:t>
            </a:r>
            <a:r>
              <a:rPr lang="ko-KR" altLang="en-US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예정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en-US" altLang="ko-KR" sz="1400" b="0" i="0" u="none" strike="noStrike" dirty="0">
              <a:solidFill>
                <a:srgbClr val="C2C2C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7700"/>
              </a:lnSpc>
            </a:pPr>
            <a:r>
              <a:rPr lang="en-US" altLang="ko-KR" sz="1400" b="0" i="0" u="none" strike="noStrike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2024.09 </a:t>
            </a:r>
            <a:r>
              <a:rPr lang="en-US" altLang="ko-KR" sz="1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  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SQLD</a:t>
            </a:r>
            <a:b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</a:br>
            <a:r>
              <a:rPr lang="en-US" altLang="ko-KR" sz="1400" b="0" i="0" u="none" strike="noStrike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2023.07 </a:t>
            </a:r>
            <a:r>
              <a:rPr lang="en-US" altLang="ko-KR" sz="1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 </a:t>
            </a:r>
            <a:r>
              <a:rPr lang="ko-KR" altLang="en-US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물류관리사</a:t>
            </a:r>
            <a:endParaRPr lang="en-US" altLang="ko-KR" sz="1400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7700"/>
              </a:lnSpc>
            </a:pPr>
            <a:r>
              <a:rPr lang="en-US" altLang="ko-KR" sz="1400" b="0" i="0" u="none" strike="noStrike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2021.03</a:t>
            </a:r>
            <a:r>
              <a:rPr lang="en-US" altLang="ko-KR" sz="1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  </a:t>
            </a:r>
            <a:r>
              <a:rPr lang="ko-KR" altLang="en-US" sz="1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컴퓨터 활용</a:t>
            </a:r>
            <a:endParaRPr lang="ko-KR" altLang="ko-KR" sz="1400" b="0" i="0" u="none" strike="noStrike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lvl="0">
              <a:lnSpc>
                <a:spcPct val="157700"/>
              </a:lnSpc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2020.08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 2</a:t>
            </a:r>
            <a:r>
              <a:rPr lang="ko-KR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종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보통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운전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면허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</a:t>
            </a:r>
            <a:endParaRPr lang="en-US" sz="1400" b="0" i="0" u="none" strike="noStrike" dirty="0">
              <a:solidFill>
                <a:srgbClr val="C2C2C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7700"/>
              </a:lnSpc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2016.09 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</a:t>
            </a:r>
            <a:r>
              <a:rPr lang="ko-KR" altLang="en-US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국제 </a:t>
            </a:r>
            <a:r>
              <a:rPr lang="ko-KR" altLang="en-US" sz="1400" dirty="0" err="1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무역사</a:t>
            </a:r>
            <a:endParaRPr lang="en-US" altLang="ko-KR" sz="1400" b="0" i="0" u="none" strike="noStrike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lvl="0" algn="l">
              <a:lnSpc>
                <a:spcPct val="157700"/>
              </a:lnSpc>
            </a:pPr>
            <a:endParaRPr lang="en-US" sz="1800" b="0" i="0" u="none" strike="noStrike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906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96A86-A147-22B0-4F65-299B2E547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2">
            <a:extLst>
              <a:ext uri="{FF2B5EF4-FFF2-40B4-BE49-F238E27FC236}">
                <a16:creationId xmlns:a16="http://schemas.microsoft.com/office/drawing/2014/main" id="{E1C90D73-AF03-B9F1-7234-7E0C91AA2E1F}"/>
              </a:ext>
            </a:extLst>
          </p:cNvPr>
          <p:cNvSpPr txBox="1"/>
          <p:nvPr/>
        </p:nvSpPr>
        <p:spPr>
          <a:xfrm>
            <a:off x="709615" y="490832"/>
            <a:ext cx="4012050" cy="177602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457200" indent="-457200">
              <a:lnSpc>
                <a:spcPct val="157700"/>
              </a:lnSpc>
              <a:buAutoNum type="arabicPeriod"/>
            </a:pPr>
            <a:r>
              <a:rPr lang="ko-KR" altLang="en-US" sz="2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창고 관리 시스템</a:t>
            </a:r>
            <a:r>
              <a:rPr lang="en-US" altLang="ko-KR" sz="2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(WMS)</a:t>
            </a:r>
          </a:p>
          <a:p>
            <a:pPr>
              <a:lnSpc>
                <a:spcPct val="157700"/>
              </a:lnSpc>
            </a:pPr>
            <a:r>
              <a:rPr lang="en-US" altLang="ko-KR" sz="2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</a:t>
            </a:r>
            <a:endParaRPr lang="en-US" sz="3200" b="0" i="0" u="none" strike="noStrike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7A34019-90E7-1511-D040-A7E0E1FEAC12}"/>
              </a:ext>
            </a:extLst>
          </p:cNvPr>
          <p:cNvCxnSpPr/>
          <p:nvPr/>
        </p:nvCxnSpPr>
        <p:spPr>
          <a:xfrm>
            <a:off x="684812" y="1930688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85EF1D-B380-BF88-840C-DC47404471B5}"/>
              </a:ext>
            </a:extLst>
          </p:cNvPr>
          <p:cNvSpPr txBox="1"/>
          <p:nvPr/>
        </p:nvSpPr>
        <p:spPr>
          <a:xfrm>
            <a:off x="609599" y="298743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목차</a:t>
            </a:r>
            <a:r>
              <a:rPr lang="en-US" altLang="ko-KR" sz="32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</a:t>
            </a:r>
            <a:endParaRPr lang="ko-KR" altLang="en-US" sz="32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A6E2F7-6F7B-7659-600C-5BE6DBAFEC09}"/>
              </a:ext>
            </a:extLst>
          </p:cNvPr>
          <p:cNvSpPr txBox="1"/>
          <p:nvPr/>
        </p:nvSpPr>
        <p:spPr>
          <a:xfrm>
            <a:off x="684812" y="1357642"/>
            <a:ext cx="4922612" cy="55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담당 역할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Back-End(DB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설계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 로직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보안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소셜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로그인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         Front-End(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로그인 페이지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FD978A4-B2FA-AFD8-328F-D656CD5E269E}"/>
              </a:ext>
            </a:extLst>
          </p:cNvPr>
          <p:cNvCxnSpPr/>
          <p:nvPr/>
        </p:nvCxnSpPr>
        <p:spPr>
          <a:xfrm>
            <a:off x="689295" y="5108666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0B7F06C-4DEA-805D-AFC3-79F6A5858561}"/>
              </a:ext>
            </a:extLst>
          </p:cNvPr>
          <p:cNvSpPr txBox="1"/>
          <p:nvPr/>
        </p:nvSpPr>
        <p:spPr>
          <a:xfrm>
            <a:off x="689295" y="4535620"/>
            <a:ext cx="4922612" cy="55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담당 역할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Back-End(OTP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매장 별 키오스크 관리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         Front-End(Exe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배포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결제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NFC/RFID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인식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A126728-B3BE-E7D3-39A1-5483C3B01221}"/>
              </a:ext>
            </a:extLst>
          </p:cNvPr>
          <p:cNvCxnSpPr/>
          <p:nvPr/>
        </p:nvCxnSpPr>
        <p:spPr>
          <a:xfrm>
            <a:off x="709615" y="7837821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47F7CE5-768E-5BF2-6FA0-15BA87D651D0}"/>
              </a:ext>
            </a:extLst>
          </p:cNvPr>
          <p:cNvSpPr txBox="1"/>
          <p:nvPr/>
        </p:nvSpPr>
        <p:spPr>
          <a:xfrm>
            <a:off x="709614" y="7498455"/>
            <a:ext cx="5435687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담당 역할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Back-End(CSV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파싱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NoSQL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설계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GPT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Prompt,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서비스 로직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E698A6-819B-C77B-CE13-EC91DCE67B70}"/>
              </a:ext>
            </a:extLst>
          </p:cNvPr>
          <p:cNvSpPr txBox="1"/>
          <p:nvPr/>
        </p:nvSpPr>
        <p:spPr>
          <a:xfrm>
            <a:off x="1064062" y="2059120"/>
            <a:ext cx="3657602" cy="2004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환경 및 개요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담당 업무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상세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상황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해결 방안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해결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물류 서비스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도출점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및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느낀점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D8610E-BDB8-9C70-C1E0-DED1743935C0}"/>
              </a:ext>
            </a:extLst>
          </p:cNvPr>
          <p:cNvSpPr txBox="1"/>
          <p:nvPr/>
        </p:nvSpPr>
        <p:spPr>
          <a:xfrm>
            <a:off x="1053902" y="5052136"/>
            <a:ext cx="3657602" cy="3222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환경 및 개요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담당 업무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상세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상황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해결 방안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해결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물류 서비스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도출점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및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느낀점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7687B1-BDD2-D56B-E2CE-68CFDB944AA2}"/>
              </a:ext>
            </a:extLst>
          </p:cNvPr>
          <p:cNvSpPr txBox="1"/>
          <p:nvPr/>
        </p:nvSpPr>
        <p:spPr>
          <a:xfrm>
            <a:off x="1043742" y="7778004"/>
            <a:ext cx="3657602" cy="3222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환경 및 개요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담당 업무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상세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상황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해결 방안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해결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물류 서비스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도출점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및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느낀점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" name="TextBox 22">
            <a:extLst>
              <a:ext uri="{FF2B5EF4-FFF2-40B4-BE49-F238E27FC236}">
                <a16:creationId xmlns:a16="http://schemas.microsoft.com/office/drawing/2014/main" id="{CF6B570E-F69B-39A3-0434-8AF17663ED61}"/>
              </a:ext>
            </a:extLst>
          </p:cNvPr>
          <p:cNvSpPr txBox="1"/>
          <p:nvPr/>
        </p:nvSpPr>
        <p:spPr>
          <a:xfrm>
            <a:off x="709614" y="6428725"/>
            <a:ext cx="5756331" cy="160641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157700"/>
              </a:lnSpc>
            </a:pPr>
            <a:endParaRPr lang="en-US" altLang="ko-KR" sz="2400" b="0" i="0" u="none" strike="noStrike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7700"/>
              </a:lnSpc>
            </a:pPr>
            <a:r>
              <a:rPr lang="en-US" altLang="ko-KR" sz="2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</a:t>
            </a:r>
            <a:r>
              <a:rPr lang="ko-KR" altLang="en-US" sz="2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모델 분석 시스템</a:t>
            </a:r>
            <a:r>
              <a:rPr lang="en-US" altLang="ko-KR" sz="2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2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말하는 </a:t>
            </a:r>
            <a:r>
              <a:rPr lang="en-US" altLang="ko-KR" sz="2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Da</a:t>
            </a:r>
            <a:r>
              <a:rPr lang="ko-KR" altLang="en-US" sz="2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</a:t>
            </a:r>
            <a:r>
              <a:rPr lang="en-US" altLang="ko-KR" sz="2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en-US" altLang="ko-KR" sz="2400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7700"/>
              </a:lnSpc>
            </a:pPr>
            <a:r>
              <a:rPr lang="en-US" altLang="ko-KR" sz="2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</a:t>
            </a:r>
            <a:endParaRPr lang="en-US" sz="3200" b="0" i="0" u="none" strike="noStrike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TextBox 22">
            <a:extLst>
              <a:ext uri="{FF2B5EF4-FFF2-40B4-BE49-F238E27FC236}">
                <a16:creationId xmlns:a16="http://schemas.microsoft.com/office/drawing/2014/main" id="{29D6614B-7A2C-E2BD-6E66-5C19F2E99E41}"/>
              </a:ext>
            </a:extLst>
          </p:cNvPr>
          <p:cNvSpPr txBox="1"/>
          <p:nvPr/>
        </p:nvSpPr>
        <p:spPr>
          <a:xfrm>
            <a:off x="709615" y="3868843"/>
            <a:ext cx="5492750" cy="875869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157700"/>
              </a:lnSpc>
            </a:pPr>
            <a:endParaRPr lang="en-US" altLang="ko-KR" sz="2400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7700"/>
              </a:lnSpc>
            </a:pPr>
            <a:r>
              <a:rPr lang="en-US" altLang="ko-KR" sz="2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</a:t>
            </a:r>
            <a:r>
              <a:rPr lang="ko-KR" altLang="en-US" sz="2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무인 매장 관리 시스템</a:t>
            </a:r>
            <a:r>
              <a:rPr lang="en-US" altLang="ko-KR" sz="2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(Auto Store)</a:t>
            </a:r>
          </a:p>
          <a:p>
            <a:pPr>
              <a:lnSpc>
                <a:spcPct val="157700"/>
              </a:lnSpc>
            </a:pPr>
            <a:endParaRPr lang="en-US" altLang="ko-KR" sz="2400" b="0" i="0" u="none" strike="noStrike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2204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74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BE2648-ABB3-B448-2E71-BA807549F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A13CDB1-D109-E104-B983-859E29FDED60}"/>
              </a:ext>
            </a:extLst>
          </p:cNvPr>
          <p:cNvSpPr txBox="1"/>
          <p:nvPr/>
        </p:nvSpPr>
        <p:spPr>
          <a:xfrm>
            <a:off x="641349" y="1228664"/>
            <a:ext cx="55054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상세</a:t>
            </a:r>
            <a:r>
              <a:rPr lang="en-US" altLang="ko-KR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</a:t>
            </a:r>
          </a:p>
          <a:p>
            <a:r>
              <a:rPr lang="ko-KR" altLang="en-US" sz="4400" b="1" dirty="0">
                <a:solidFill>
                  <a:srgbClr val="FFFF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창고 관리 시스템</a:t>
            </a:r>
            <a:r>
              <a:rPr lang="en-US" altLang="ko-KR" sz="4400" b="1" dirty="0">
                <a:solidFill>
                  <a:srgbClr val="FFFF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</a:p>
          <a:p>
            <a:r>
              <a:rPr lang="en-US" altLang="ko-KR" sz="4400" b="1" dirty="0">
                <a:solidFill>
                  <a:srgbClr val="FFFF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(WMS)</a:t>
            </a:r>
            <a:endParaRPr lang="ko-KR" altLang="en-US" sz="4400" b="1" dirty="0">
              <a:solidFill>
                <a:srgbClr val="FFFF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90DA827-193B-E4D7-0AE8-F7D6E21BF6A5}"/>
              </a:ext>
            </a:extLst>
          </p:cNvPr>
          <p:cNvGrpSpPr/>
          <p:nvPr/>
        </p:nvGrpSpPr>
        <p:grpSpPr>
          <a:xfrm>
            <a:off x="671328" y="4664597"/>
            <a:ext cx="5533547" cy="1323439"/>
            <a:chOff x="671328" y="4664597"/>
            <a:chExt cx="5533547" cy="132343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CD86896A-45E2-B420-9FFF-338F200C73DE}"/>
                </a:ext>
              </a:extLst>
            </p:cNvPr>
            <p:cNvCxnSpPr>
              <a:cxnSpLocks/>
            </p:cNvCxnSpPr>
            <p:nvPr/>
          </p:nvCxnSpPr>
          <p:spPr>
            <a:xfrm>
              <a:off x="671328" y="4710897"/>
              <a:ext cx="0" cy="781599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  <a:alpha val="9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3220DE2-E697-579B-2C96-94A64812EC97}"/>
                </a:ext>
              </a:extLst>
            </p:cNvPr>
            <p:cNvSpPr txBox="1"/>
            <p:nvPr/>
          </p:nvSpPr>
          <p:spPr>
            <a:xfrm>
              <a:off x="699424" y="4664597"/>
              <a:ext cx="550545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창고의 사용량을 시각화 하여 관리 추적할 수 있는 </a:t>
              </a:r>
              <a:endParaRPr lang="en-US" altLang="ko-KR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창고 재고 관리 서비스 입니다</a:t>
              </a:r>
              <a:r>
                <a:rPr lang="en-US" altLang="ko-KR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.</a:t>
              </a:r>
            </a:p>
            <a:p>
              <a:endParaRPr lang="en-US" altLang="ko-KR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최단 거리 </a:t>
              </a:r>
              <a:r>
                <a:rPr lang="ko-KR" altLang="en-US" sz="1600" dirty="0" err="1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피킹</a:t>
              </a:r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서비스를 구현하여 물류 생산성을 극대화 </a:t>
              </a:r>
              <a:endParaRPr lang="en-US" altLang="ko-KR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한 서비스 입니다</a:t>
              </a:r>
              <a:r>
                <a:rPr lang="en-US" altLang="ko-KR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008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F9A66-53D2-845E-A9FE-9D4CBD8AE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B94896F-237D-4F59-2F45-B3E7C232C7E0}"/>
              </a:ext>
            </a:extLst>
          </p:cNvPr>
          <p:cNvCxnSpPr/>
          <p:nvPr/>
        </p:nvCxnSpPr>
        <p:spPr>
          <a:xfrm>
            <a:off x="609598" y="119270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06BD7DB-BD13-7544-9DBE-FC5E0934AEAA}"/>
              </a:ext>
            </a:extLst>
          </p:cNvPr>
          <p:cNvSpPr txBox="1"/>
          <p:nvPr/>
        </p:nvSpPr>
        <p:spPr>
          <a:xfrm>
            <a:off x="609597" y="1313395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🧑🏻‍🦱역할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 |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팀장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E07D20-2EB1-071B-CDBD-509355C31782}"/>
              </a:ext>
            </a:extLst>
          </p:cNvPr>
          <p:cNvSpPr txBox="1"/>
          <p:nvPr/>
        </p:nvSpPr>
        <p:spPr>
          <a:xfrm>
            <a:off x="609597" y="4721126"/>
            <a:ext cx="3088643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개요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📆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2024.07.08 ~ 2024.8.16 ( 7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최단 거리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피킹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시스템 구현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재고 소진 시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2~3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 재고 보충 시스템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2~3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 재고 소진 시 발주 알림 시스템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창고 사용량 추적 관리 시스템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색상으로 로케이션 사용률 표시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압축 시스템으로 상시 최소 공간 활용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Excel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등록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추가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Excel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파일로 대량 상품 등록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 시스템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다중 창고 사용 기능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503EF2-BAF2-3BE0-79A6-FDBCC1CE37C4}"/>
              </a:ext>
            </a:extLst>
          </p:cNvPr>
          <p:cNvSpPr txBox="1"/>
          <p:nvPr/>
        </p:nvSpPr>
        <p:spPr>
          <a:xfrm>
            <a:off x="609598" y="419766"/>
            <a:ext cx="43992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최소한의 공간으로 최대 생산성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800" dirty="0">
                <a:solidFill>
                  <a:srgbClr val="00B0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창고 관리 시스템 </a:t>
            </a:r>
            <a:r>
              <a:rPr lang="en-US" altLang="ko-KR" sz="2800" dirty="0">
                <a:solidFill>
                  <a:srgbClr val="00B0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 WMS )</a:t>
            </a:r>
            <a:endParaRPr lang="ko-KR" altLang="en-US" sz="2800" dirty="0">
              <a:solidFill>
                <a:srgbClr val="00B05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ED41BD-B972-4F11-B36B-F1C6D4212C9B}"/>
              </a:ext>
            </a:extLst>
          </p:cNvPr>
          <p:cNvSpPr txBox="1"/>
          <p:nvPr/>
        </p:nvSpPr>
        <p:spPr>
          <a:xfrm>
            <a:off x="3596637" y="1323555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👨🏻‍👩🏻‍👧🏻‍👦🏻역할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 4 | Front-End 2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5972B68-C7BE-0174-CE8C-42DA6B6D1F98}"/>
              </a:ext>
            </a:extLst>
          </p:cNvPr>
          <p:cNvCxnSpPr/>
          <p:nvPr/>
        </p:nvCxnSpPr>
        <p:spPr>
          <a:xfrm>
            <a:off x="619758" y="210710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27DC26-58D4-1879-3103-57F2449C0B24}"/>
              </a:ext>
            </a:extLst>
          </p:cNvPr>
          <p:cNvSpPr txBox="1"/>
          <p:nvPr/>
        </p:nvSpPr>
        <p:spPr>
          <a:xfrm>
            <a:off x="609597" y="2197315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🏆성과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algn="l" rtl="0" eaLnBrk="1" latinLnBrk="0" hangingPunct="1">
              <a:lnSpc>
                <a:spcPct val="150000"/>
              </a:lnSpc>
            </a:pPr>
            <a:r>
              <a:rPr lang="ko-KR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삼성 전자 우수 프로젝트  수상</a:t>
            </a:r>
            <a:endParaRPr lang="ko-KR" altLang="ko-KR" sz="1000" dirty="0"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C8D436-F0EE-6480-0800-A9E968109F44}"/>
              </a:ext>
            </a:extLst>
          </p:cNvPr>
          <p:cNvSpPr txBox="1"/>
          <p:nvPr/>
        </p:nvSpPr>
        <p:spPr>
          <a:xfrm>
            <a:off x="3576317" y="2217635"/>
            <a:ext cx="944883" cy="85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📎링크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2"/>
              </a:rPr>
              <a:t>GitHub</a:t>
            </a:r>
            <a:endParaRPr lang="en-US" altLang="ko-KR" sz="1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3"/>
              </a:rPr>
              <a:t>ERD </a:t>
            </a:r>
            <a:r>
              <a:rPr lang="ko-KR" altLang="en-US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3"/>
              </a:rPr>
              <a:t>설계</a:t>
            </a:r>
            <a:endParaRPr lang="en-US" altLang="ko-KR" sz="1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56888E4-4C29-9989-BA29-74421E806754}"/>
              </a:ext>
            </a:extLst>
          </p:cNvPr>
          <p:cNvCxnSpPr/>
          <p:nvPr/>
        </p:nvCxnSpPr>
        <p:spPr>
          <a:xfrm>
            <a:off x="660398" y="317390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0030DFD-A36A-A30D-FF0C-38E99EB863F0}"/>
              </a:ext>
            </a:extLst>
          </p:cNvPr>
          <p:cNvSpPr txBox="1"/>
          <p:nvPr/>
        </p:nvSpPr>
        <p:spPr>
          <a:xfrm>
            <a:off x="609596" y="3283707"/>
            <a:ext cx="5049524" cy="133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⚙️개발 환경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Front-End : 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JavaScript | Next.js | </a:t>
            </a:r>
            <a:r>
              <a:rPr lang="en-US" altLang="ko-KR" sz="9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Konva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| React-Chart</a:t>
            </a: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Back-End : </a:t>
            </a:r>
            <a:r>
              <a:rPr lang="en-US" altLang="ko-KR" sz="9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SpringBoot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(3.3.1) | JPA | MySQL</a:t>
            </a:r>
            <a:endParaRPr lang="en-US" altLang="ko-KR" sz="9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Infra :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AWS EC2 | Jenkins | Nginx Blue &amp; Green </a:t>
            </a:r>
          </a:p>
          <a:p>
            <a:pPr>
              <a:lnSpc>
                <a:spcPct val="150000"/>
              </a:lnSpc>
            </a:pPr>
            <a:r>
              <a:rPr lang="ko-KR" altLang="en-US" sz="105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협업 </a:t>
            </a:r>
            <a:r>
              <a:rPr lang="en-US" altLang="ko-KR" sz="105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Tool :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Jira | GitLab | Notion</a:t>
            </a:r>
            <a:endParaRPr lang="ko-KR" altLang="ko-KR" sz="1000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2EDC49A-0455-892A-2F2F-FCE6C8BAF986}"/>
              </a:ext>
            </a:extLst>
          </p:cNvPr>
          <p:cNvCxnSpPr/>
          <p:nvPr/>
        </p:nvCxnSpPr>
        <p:spPr>
          <a:xfrm>
            <a:off x="701038" y="457598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>
            <a:extLst>
              <a:ext uri="{FF2B5EF4-FFF2-40B4-BE49-F238E27FC236}">
                <a16:creationId xmlns:a16="http://schemas.microsoft.com/office/drawing/2014/main" id="{158BEAD5-2CB3-4CA6-9BB4-72ACA9821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6" y="143911"/>
            <a:ext cx="533400" cy="546100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097F406B-2510-BC6D-4B59-F40F1CCBE124}"/>
              </a:ext>
            </a:extLst>
          </p:cNvPr>
          <p:cNvGrpSpPr/>
          <p:nvPr/>
        </p:nvGrpSpPr>
        <p:grpSpPr>
          <a:xfrm>
            <a:off x="3103878" y="4321667"/>
            <a:ext cx="3775529" cy="3412630"/>
            <a:chOff x="7044870" y="5414522"/>
            <a:chExt cx="3775529" cy="3775530"/>
          </a:xfrm>
        </p:grpSpPr>
        <p:pic>
          <p:nvPicPr>
            <p:cNvPr id="21" name="Picture 8" descr="모니터 PNG 일러스트 | 이미지 및 PSD 파일 | Pngtree에 무료 ...">
              <a:extLst>
                <a:ext uri="{FF2B5EF4-FFF2-40B4-BE49-F238E27FC236}">
                  <a16:creationId xmlns:a16="http://schemas.microsoft.com/office/drawing/2014/main" id="{F21146D0-EE56-6087-BE6F-BC4F0F8E8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4870" y="5414522"/>
              <a:ext cx="3775529" cy="3775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6" descr="C:\Users\user\AppData\Local\Packages\Microsoft.Windows.Photos_8wekyb3d8bbwe\TempState\ShareServiceTempFolder\재고관리.PNG.jpeg">
              <a:extLst>
                <a:ext uri="{FF2B5EF4-FFF2-40B4-BE49-F238E27FC236}">
                  <a16:creationId xmlns:a16="http://schemas.microsoft.com/office/drawing/2014/main" id="{BDF60450-608F-AC95-0584-B49924F26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3450" y="6014754"/>
              <a:ext cx="3308350" cy="1927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48573CB-F510-4495-B1C9-2B7B223011BB}"/>
              </a:ext>
            </a:extLst>
          </p:cNvPr>
          <p:cNvGrpSpPr/>
          <p:nvPr/>
        </p:nvGrpSpPr>
        <p:grpSpPr>
          <a:xfrm>
            <a:off x="3108958" y="6908308"/>
            <a:ext cx="3775529" cy="3412630"/>
            <a:chOff x="3108958" y="6908308"/>
            <a:chExt cx="3775529" cy="3412630"/>
          </a:xfrm>
        </p:grpSpPr>
        <p:pic>
          <p:nvPicPr>
            <p:cNvPr id="27" name="Picture 8" descr="모니터 PNG 일러스트 | 이미지 및 PSD 파일 | Pngtree에 무료 ...">
              <a:extLst>
                <a:ext uri="{FF2B5EF4-FFF2-40B4-BE49-F238E27FC236}">
                  <a16:creationId xmlns:a16="http://schemas.microsoft.com/office/drawing/2014/main" id="{CE5AD100-F2E6-CF8F-57FD-0799A6C7FF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8958" y="6908308"/>
              <a:ext cx="3775529" cy="3412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BCA4808-B86D-526E-FC3C-DAD4DDF58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2459" y="7451313"/>
              <a:ext cx="3308350" cy="178412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C20EBC8-037C-0F20-21D9-8A15811B36B6}"/>
              </a:ext>
            </a:extLst>
          </p:cNvPr>
          <p:cNvSpPr txBox="1"/>
          <p:nvPr/>
        </p:nvSpPr>
        <p:spPr>
          <a:xfrm>
            <a:off x="4851397" y="2228976"/>
            <a:ext cx="1681483" cy="880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🖥️기여도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F7F7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  25%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F7F7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Front-End 20%</a:t>
            </a:r>
            <a:endParaRPr lang="en-US" altLang="ko-KR" sz="105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081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02A83-A50F-DA9B-065D-FC1DA523E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50826FB-57C7-4673-4B52-0CE78728621B}"/>
              </a:ext>
            </a:extLst>
          </p:cNvPr>
          <p:cNvSpPr txBox="1"/>
          <p:nvPr/>
        </p:nvSpPr>
        <p:spPr>
          <a:xfrm>
            <a:off x="609596" y="360357"/>
            <a:ext cx="3451798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🖥️ 담당 업무</a:t>
            </a: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(Back-End / </a:t>
            </a:r>
            <a:r>
              <a:rPr lang="en-US" altLang="ko-KR" sz="14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FrontEnd</a:t>
            </a: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462E73-2A5F-BC23-F6C9-72AC3D6636B3}"/>
              </a:ext>
            </a:extLst>
          </p:cNvPr>
          <p:cNvSpPr txBox="1"/>
          <p:nvPr/>
        </p:nvSpPr>
        <p:spPr>
          <a:xfrm>
            <a:off x="904238" y="810609"/>
            <a:ext cx="1950722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Data Base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설계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043C47-1988-96D2-0F5B-231D784C717A}"/>
              </a:ext>
            </a:extLst>
          </p:cNvPr>
          <p:cNvSpPr txBox="1"/>
          <p:nvPr/>
        </p:nvSpPr>
        <p:spPr>
          <a:xfrm>
            <a:off x="878947" y="3742527"/>
            <a:ext cx="3060593" cy="1958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 및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피킹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로직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 가능 상태 확인 제약 조건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 상품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Z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축이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인지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(1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Picking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가능 상태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유통기한 있는 상품일 경우 유효한지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 처리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 지시서 발행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CD839-2404-087A-E64F-6627A4ACEA88}"/>
              </a:ext>
            </a:extLst>
          </p:cNvPr>
          <p:cNvSpPr txBox="1"/>
          <p:nvPr/>
        </p:nvSpPr>
        <p:spPr>
          <a:xfrm>
            <a:off x="878947" y="5106473"/>
            <a:ext cx="2524762" cy="2473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입고 로직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정보 테이블에 있는 상품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True -&gt;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테이블 입고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          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임시 로케이션 할당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            (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 불가능한 상태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False-&gt;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정보 생성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	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           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테이블 입고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           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임시 로케이션 할당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             (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 불가능한 상태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              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56A376-4999-73A2-DBF0-26C0122D6BF7}"/>
              </a:ext>
            </a:extLst>
          </p:cNvPr>
          <p:cNvCxnSpPr/>
          <p:nvPr/>
        </p:nvCxnSpPr>
        <p:spPr>
          <a:xfrm>
            <a:off x="660398" y="337710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3373ECF-17B9-007C-D910-A55E5A8B5413}"/>
              </a:ext>
            </a:extLst>
          </p:cNvPr>
          <p:cNvCxnSpPr/>
          <p:nvPr/>
        </p:nvCxnSpPr>
        <p:spPr>
          <a:xfrm>
            <a:off x="904238" y="7493505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E0B6A23-B813-7F55-F632-88E5442770A1}"/>
              </a:ext>
            </a:extLst>
          </p:cNvPr>
          <p:cNvSpPr txBox="1"/>
          <p:nvPr/>
        </p:nvSpPr>
        <p:spPr>
          <a:xfrm>
            <a:off x="1090355" y="1199102"/>
            <a:ext cx="4638933" cy="57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현장에서의 최소한의 로케이션 표현 방식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00-00-0(X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축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Y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축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Z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축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X, Y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축을 도면형태로 시각화 하기 위해 테이블 분리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9FFCF32-5098-3FEE-0FB7-97895FC88B72}"/>
              </a:ext>
            </a:extLst>
          </p:cNvPr>
          <p:cNvGrpSpPr/>
          <p:nvPr/>
        </p:nvGrpSpPr>
        <p:grpSpPr>
          <a:xfrm>
            <a:off x="1169893" y="1777195"/>
            <a:ext cx="3850640" cy="1546562"/>
            <a:chOff x="1036320" y="1801069"/>
            <a:chExt cx="3850640" cy="154656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4EA5F37-FF63-4D9E-98FC-37EB49A1C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6320" y="1801069"/>
              <a:ext cx="3850640" cy="15236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B83460-03CC-444B-80F7-A5CF6BCA9CDA}"/>
                </a:ext>
              </a:extLst>
            </p:cNvPr>
            <p:cNvSpPr txBox="1"/>
            <p:nvPr/>
          </p:nvSpPr>
          <p:spPr>
            <a:xfrm>
              <a:off x="1390075" y="1801069"/>
              <a:ext cx="484445" cy="329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알림</a:t>
              </a:r>
              <a:endParaRPr lang="en-US" altLang="ko-KR" sz="11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7E1EA65-38EC-9B82-D771-E63D00E289D3}"/>
                </a:ext>
              </a:extLst>
            </p:cNvPr>
            <p:cNvSpPr txBox="1"/>
            <p:nvPr/>
          </p:nvSpPr>
          <p:spPr>
            <a:xfrm>
              <a:off x="1242755" y="2258269"/>
              <a:ext cx="484445" cy="329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유저</a:t>
              </a:r>
              <a:endParaRPr lang="en-US" altLang="ko-KR" sz="11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977A56-8D23-7153-D98E-F64029FE760D}"/>
                </a:ext>
              </a:extLst>
            </p:cNvPr>
            <p:cNvSpPr txBox="1"/>
            <p:nvPr/>
          </p:nvSpPr>
          <p:spPr>
            <a:xfrm>
              <a:off x="2223195" y="2298909"/>
              <a:ext cx="672405" cy="325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사업체</a:t>
              </a:r>
              <a:endParaRPr lang="en-US" altLang="ko-KR" sz="11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52F802F-05C5-6FD9-555F-56C161E2361C}"/>
                </a:ext>
              </a:extLst>
            </p:cNvPr>
            <p:cNvSpPr txBox="1"/>
            <p:nvPr/>
          </p:nvSpPr>
          <p:spPr>
            <a:xfrm>
              <a:off x="2152997" y="2945505"/>
              <a:ext cx="783648" cy="325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구독정보</a:t>
              </a:r>
              <a:endParaRPr lang="en-US" altLang="ko-KR" sz="11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9B3753-F9FD-C4B5-9743-D84A22E8D6E5}"/>
                </a:ext>
              </a:extLst>
            </p:cNvPr>
            <p:cNvSpPr txBox="1"/>
            <p:nvPr/>
          </p:nvSpPr>
          <p:spPr>
            <a:xfrm>
              <a:off x="4081605" y="2820485"/>
              <a:ext cx="672405" cy="325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Z</a:t>
              </a:r>
              <a:r>
                <a:rPr lang="ko-KR" altLang="en-US" sz="11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축</a:t>
              </a:r>
              <a:r>
                <a:rPr lang="en-US" altLang="ko-KR" sz="11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(</a:t>
              </a:r>
              <a:r>
                <a:rPr lang="ko-KR" altLang="en-US" sz="11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단</a:t>
              </a:r>
              <a:r>
                <a:rPr lang="en-US" altLang="ko-KR" sz="11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47100D-CF83-6D01-8F69-8CF308946B13}"/>
                </a:ext>
              </a:extLst>
            </p:cNvPr>
            <p:cNvSpPr txBox="1"/>
            <p:nvPr/>
          </p:nvSpPr>
          <p:spPr>
            <a:xfrm>
              <a:off x="3270136" y="2054747"/>
              <a:ext cx="317728" cy="325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벽</a:t>
              </a:r>
              <a:endParaRPr lang="en-US" altLang="ko-KR" sz="11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BAE24C-4F3E-3AB7-FD08-59D9445536AC}"/>
                </a:ext>
              </a:extLst>
            </p:cNvPr>
            <p:cNvSpPr txBox="1"/>
            <p:nvPr/>
          </p:nvSpPr>
          <p:spPr>
            <a:xfrm>
              <a:off x="3171709" y="2420876"/>
              <a:ext cx="470128" cy="325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창고</a:t>
              </a:r>
              <a:endParaRPr lang="en-US" altLang="ko-KR" sz="11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AD9602-37F4-EDA7-CCDB-6C3F025713CF}"/>
                </a:ext>
              </a:extLst>
            </p:cNvPr>
            <p:cNvSpPr txBox="1"/>
            <p:nvPr/>
          </p:nvSpPr>
          <p:spPr>
            <a:xfrm>
              <a:off x="3090429" y="2832105"/>
              <a:ext cx="837392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로케이션</a:t>
              </a:r>
              <a:endParaRPr lang="en-US" altLang="ko-KR" sz="11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 (00-00)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6295892-2830-E4CC-A892-F74E81D0ED08}"/>
                </a:ext>
              </a:extLst>
            </p:cNvPr>
            <p:cNvSpPr txBox="1"/>
            <p:nvPr/>
          </p:nvSpPr>
          <p:spPr>
            <a:xfrm>
              <a:off x="4108336" y="1870892"/>
              <a:ext cx="484445" cy="325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상품</a:t>
              </a:r>
              <a:endParaRPr lang="en-US" altLang="ko-KR" sz="11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3B8468-0DB4-5F24-B302-0A1F59FD1E4B}"/>
                </a:ext>
              </a:extLst>
            </p:cNvPr>
            <p:cNvSpPr txBox="1"/>
            <p:nvPr/>
          </p:nvSpPr>
          <p:spPr>
            <a:xfrm>
              <a:off x="1180985" y="2945505"/>
              <a:ext cx="773603" cy="325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출고기록</a:t>
              </a:r>
              <a:endParaRPr lang="en-US" altLang="ko-KR" sz="11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87ADEA-4987-219D-0993-D11B25936412}"/>
                </a:ext>
              </a:extLst>
            </p:cNvPr>
            <p:cNvSpPr txBox="1"/>
            <p:nvPr/>
          </p:nvSpPr>
          <p:spPr>
            <a:xfrm>
              <a:off x="2182555" y="1902497"/>
              <a:ext cx="783648" cy="325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상품정보</a:t>
              </a:r>
              <a:endParaRPr lang="en-US" altLang="ko-KR" sz="11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92B19DB-13DE-04E9-9577-0A26110C38EA}"/>
              </a:ext>
            </a:extLst>
          </p:cNvPr>
          <p:cNvSpPr/>
          <p:nvPr/>
        </p:nvSpPr>
        <p:spPr>
          <a:xfrm>
            <a:off x="5049059" y="1857808"/>
            <a:ext cx="191656" cy="183855"/>
          </a:xfrm>
          <a:prstGeom prst="rect">
            <a:avLst/>
          </a:prstGeom>
          <a:solidFill>
            <a:srgbClr val="AB86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74739B-6FF7-0CCD-3D5A-4DBF2FEAD11F}"/>
              </a:ext>
            </a:extLst>
          </p:cNvPr>
          <p:cNvSpPr txBox="1"/>
          <p:nvPr/>
        </p:nvSpPr>
        <p:spPr>
          <a:xfrm>
            <a:off x="5287607" y="1777195"/>
            <a:ext cx="1403834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유저 관련 테이블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FE7B182-2F79-31D8-515F-87203147E49D}"/>
              </a:ext>
            </a:extLst>
          </p:cNvPr>
          <p:cNvSpPr/>
          <p:nvPr/>
        </p:nvSpPr>
        <p:spPr>
          <a:xfrm>
            <a:off x="5049059" y="2162608"/>
            <a:ext cx="191656" cy="183855"/>
          </a:xfrm>
          <a:prstGeom prst="rect">
            <a:avLst/>
          </a:prstGeom>
          <a:solidFill>
            <a:srgbClr val="31729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188EFF-7433-AE7C-4B96-50FB13ED06B5}"/>
              </a:ext>
            </a:extLst>
          </p:cNvPr>
          <p:cNvSpPr txBox="1"/>
          <p:nvPr/>
        </p:nvSpPr>
        <p:spPr>
          <a:xfrm>
            <a:off x="5297767" y="2081995"/>
            <a:ext cx="1403834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창고 표현 테이블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6DD755C-8C9D-ACE8-B8FB-2173576F0B7D}"/>
              </a:ext>
            </a:extLst>
          </p:cNvPr>
          <p:cNvSpPr/>
          <p:nvPr/>
        </p:nvSpPr>
        <p:spPr>
          <a:xfrm>
            <a:off x="5054139" y="2472488"/>
            <a:ext cx="191656" cy="183855"/>
          </a:xfrm>
          <a:prstGeom prst="rect">
            <a:avLst/>
          </a:prstGeom>
          <a:solidFill>
            <a:srgbClr val="41A9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6535EF-7E4D-B544-27FC-3F20228C7F3D}"/>
              </a:ext>
            </a:extLst>
          </p:cNvPr>
          <p:cNvSpPr txBox="1"/>
          <p:nvPr/>
        </p:nvSpPr>
        <p:spPr>
          <a:xfrm>
            <a:off x="5292687" y="2391875"/>
            <a:ext cx="1403834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표현 테이블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BD6FF7-DCB5-0BBC-1D76-FDC7E7931894}"/>
              </a:ext>
            </a:extLst>
          </p:cNvPr>
          <p:cNvSpPr txBox="1"/>
          <p:nvPr/>
        </p:nvSpPr>
        <p:spPr>
          <a:xfrm>
            <a:off x="3850747" y="3794277"/>
            <a:ext cx="3060593" cy="218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보충 로직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 최적 상태 유지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항상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(Z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로케이션에서는 하나의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SKU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상품만 존재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보충 지시서 발행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유통기한 지난 상품 폐기 요청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rgbClr val="C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입고</a:t>
            </a:r>
            <a:r>
              <a:rPr lang="en-US" altLang="ko-KR" sz="1000" dirty="0">
                <a:solidFill>
                  <a:srgbClr val="C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000" dirty="0">
                <a:solidFill>
                  <a:srgbClr val="C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</a:t>
            </a:r>
            <a:r>
              <a:rPr lang="en-US" altLang="ko-KR" sz="1000" dirty="0">
                <a:solidFill>
                  <a:srgbClr val="C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000" dirty="0">
                <a:solidFill>
                  <a:srgbClr val="C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이동 시 마다 검증</a:t>
            </a:r>
            <a:endParaRPr lang="en-US" altLang="ko-KR" sz="1000" dirty="0">
              <a:solidFill>
                <a:srgbClr val="C0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CBB519-54FA-B659-2EAC-759587234E43}"/>
              </a:ext>
            </a:extLst>
          </p:cNvPr>
          <p:cNvSpPr txBox="1"/>
          <p:nvPr/>
        </p:nvSpPr>
        <p:spPr>
          <a:xfrm>
            <a:off x="3774547" y="5128382"/>
            <a:ext cx="2524762" cy="1088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이동 로직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바코드 일치 여부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From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로케이션 존재 여부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To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로케이션 존재 여부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C70368-E5DF-A4E1-A173-2AB375876E8D}"/>
              </a:ext>
            </a:extLst>
          </p:cNvPr>
          <p:cNvSpPr txBox="1"/>
          <p:nvPr/>
        </p:nvSpPr>
        <p:spPr>
          <a:xfrm>
            <a:off x="847238" y="3400079"/>
            <a:ext cx="488205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서비스 로직 구현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피킹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보충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입고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이동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3BE191-8660-B19D-A6D1-30550D2CAA98}"/>
              </a:ext>
            </a:extLst>
          </p:cNvPr>
          <p:cNvSpPr txBox="1"/>
          <p:nvPr/>
        </p:nvSpPr>
        <p:spPr>
          <a:xfrm>
            <a:off x="782977" y="7588243"/>
            <a:ext cx="488205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Spring Security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활용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JWT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인증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인가 시스템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1F55B6-9E34-581A-35DD-8DA568B49EDA}"/>
              </a:ext>
            </a:extLst>
          </p:cNvPr>
          <p:cNvSpPr txBox="1"/>
          <p:nvPr/>
        </p:nvSpPr>
        <p:spPr>
          <a:xfrm>
            <a:off x="830051" y="8092380"/>
            <a:ext cx="4834975" cy="1411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소셜 로그인 인증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(Authentication)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/login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경로로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OAuth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인증 요청을 처리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인증 성공 후 사용자 정보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SecurityContext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 저장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소셜 로그인 인가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(Authorization)</a:t>
            </a:r>
          </a:p>
          <a:p>
            <a:pPr>
              <a:lnSpc>
                <a:spcPct val="150000"/>
              </a:lnSpc>
            </a:pP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user.getRoleTypeEnum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()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활용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유저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직원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사장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인가로직 구현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742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3354B-9BC6-65AE-6547-C471E8635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E38B975-0055-9BBC-6C05-970D4DD0C73B}"/>
              </a:ext>
            </a:extLst>
          </p:cNvPr>
          <p:cNvCxnSpPr/>
          <p:nvPr/>
        </p:nvCxnSpPr>
        <p:spPr>
          <a:xfrm>
            <a:off x="444711" y="644954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1E84562-7A60-5C93-C196-6326E83630A1}"/>
              </a:ext>
            </a:extLst>
          </p:cNvPr>
          <p:cNvSpPr txBox="1"/>
          <p:nvPr/>
        </p:nvSpPr>
        <p:spPr>
          <a:xfrm>
            <a:off x="609596" y="443780"/>
            <a:ext cx="5502912" cy="1410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❓문제 상황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조회 및 출고 시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번의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Join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 발생하여 속도 개선이 필요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Ex) When 1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 사업체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3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 창고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1,000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로케이션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4,000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4,000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 상품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</a:t>
            </a:r>
            <a:r>
              <a:rPr lang="ko-KR" altLang="en-US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쿼리 성능 </a:t>
            </a:r>
            <a:r>
              <a:rPr lang="en-US" altLang="ko-KR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2~3</a:t>
            </a:r>
            <a:r>
              <a:rPr lang="ko-KR" altLang="en-US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</a:t>
            </a:r>
            <a:endParaRPr lang="en-US" altLang="ko-KR" sz="1100" u="sng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 =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로케이션 수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| m =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수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D2914C-83EB-BC89-FFFD-04DDCBD3E5CF}"/>
              </a:ext>
            </a:extLst>
          </p:cNvPr>
          <p:cNvCxnSpPr/>
          <p:nvPr/>
        </p:nvCxnSpPr>
        <p:spPr>
          <a:xfrm>
            <a:off x="532234" y="2006885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D61579A-BF89-68E7-86E0-B276518DB897}"/>
              </a:ext>
            </a:extLst>
          </p:cNvPr>
          <p:cNvSpPr txBox="1"/>
          <p:nvPr/>
        </p:nvSpPr>
        <p:spPr>
          <a:xfrm>
            <a:off x="609596" y="2006885"/>
            <a:ext cx="403352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⁉️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해결 방안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수정 삭제가 적은 창고 테이블에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Indexing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적용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수정 삭제가 많은 상품을 상위 테이블에 반정규화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DD6FA-6E89-8AFF-4C1D-5A712CF8030C}"/>
              </a:ext>
            </a:extLst>
          </p:cNvPr>
          <p:cNvSpPr txBox="1"/>
          <p:nvPr/>
        </p:nvSpPr>
        <p:spPr>
          <a:xfrm>
            <a:off x="527153" y="6433747"/>
            <a:ext cx="5667797" cy="1388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‼️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해결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Ex) When 1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 사업체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3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 창고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1,000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로케이션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4,000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4,000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 상품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</a:t>
            </a:r>
            <a:r>
              <a:rPr lang="ko-KR" altLang="en-US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쿼리 성능 </a:t>
            </a:r>
            <a:r>
              <a:rPr lang="en-US" altLang="ko-KR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40</a:t>
            </a:r>
            <a:r>
              <a:rPr lang="ko-KR" altLang="en-US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초</a:t>
            </a:r>
            <a:r>
              <a:rPr lang="en-US" altLang="ko-KR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~1</a:t>
            </a:r>
            <a:r>
              <a:rPr lang="ko-KR" altLang="en-US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</a:t>
            </a:r>
            <a:endParaRPr lang="en-US" altLang="ko-KR" sz="1100" u="sng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 =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로케이션 수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6C75F4F-D6D6-F569-9839-5B0A1B61E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18" y="2673560"/>
            <a:ext cx="4046011" cy="137634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D2D7256-E94A-0352-079A-2DC33485D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18" y="4516199"/>
            <a:ext cx="3505202" cy="1480844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FAB9937-D3B8-E3E2-0DEF-39E07D0A1973}"/>
              </a:ext>
            </a:extLst>
          </p:cNvPr>
          <p:cNvSpPr/>
          <p:nvPr/>
        </p:nvSpPr>
        <p:spPr>
          <a:xfrm>
            <a:off x="2110037" y="1290709"/>
            <a:ext cx="931042" cy="263671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O( n * m )</a:t>
            </a:r>
            <a:endParaRPr lang="ko-KR" altLang="en-US" sz="11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2A43375-35F6-6741-7E12-2323FEBBF28F}"/>
              </a:ext>
            </a:extLst>
          </p:cNvPr>
          <p:cNvSpPr/>
          <p:nvPr/>
        </p:nvSpPr>
        <p:spPr>
          <a:xfrm>
            <a:off x="2534919" y="7069659"/>
            <a:ext cx="931042" cy="263671"/>
          </a:xfrm>
          <a:prstGeom prst="roundRect">
            <a:avLst/>
          </a:prstGeom>
          <a:solidFill>
            <a:srgbClr val="2274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O( n )</a:t>
            </a:r>
            <a:endParaRPr lang="ko-KR" altLang="en-US" sz="11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B68AA41-B0C4-DF6E-9072-8D0C4DBBC49F}"/>
              </a:ext>
            </a:extLst>
          </p:cNvPr>
          <p:cNvGrpSpPr/>
          <p:nvPr/>
        </p:nvGrpSpPr>
        <p:grpSpPr>
          <a:xfrm>
            <a:off x="524921" y="7857446"/>
            <a:ext cx="3997946" cy="1791745"/>
            <a:chOff x="3563957" y="367343"/>
            <a:chExt cx="3997946" cy="179174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0D55ACB-2848-D228-F671-57BD933097CC}"/>
                </a:ext>
              </a:extLst>
            </p:cNvPr>
            <p:cNvSpPr txBox="1"/>
            <p:nvPr/>
          </p:nvSpPr>
          <p:spPr>
            <a:xfrm>
              <a:off x="3563957" y="367343"/>
              <a:ext cx="2904079" cy="388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🚚물류 서비스 도출 점 및 느낀 점</a:t>
              </a:r>
              <a:endPara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857E76E-903A-316F-8373-213F19B2611C}"/>
                </a:ext>
              </a:extLst>
            </p:cNvPr>
            <p:cNvCxnSpPr>
              <a:cxnSpLocks/>
            </p:cNvCxnSpPr>
            <p:nvPr/>
          </p:nvCxnSpPr>
          <p:spPr>
            <a:xfrm>
              <a:off x="3637278" y="913309"/>
              <a:ext cx="0" cy="504011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E61121-8871-AAEB-9CFA-B89B620C902F}"/>
                </a:ext>
              </a:extLst>
            </p:cNvPr>
            <p:cNvSpPr txBox="1"/>
            <p:nvPr/>
          </p:nvSpPr>
          <p:spPr>
            <a:xfrm>
              <a:off x="3638234" y="818336"/>
              <a:ext cx="3923669" cy="1340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창고 도면을 시각화 하기 위해서 </a:t>
              </a:r>
              <a:endPara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   X Y </a:t>
              </a: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축</a:t>
              </a:r>
              <a:r>
                <a: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(</a:t>
              </a: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행과 열</a:t>
              </a:r>
              <a:r>
                <a: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)</a:t>
              </a: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과</a:t>
              </a:r>
              <a:r>
                <a: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Z</a:t>
              </a: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축</a:t>
              </a:r>
              <a:r>
                <a: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(</a:t>
              </a: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상품 적치 높이</a:t>
              </a:r>
              <a:r>
                <a: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)</a:t>
              </a: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을 분리</a:t>
              </a:r>
              <a:endPara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  하여 </a:t>
              </a:r>
              <a:r>
                <a: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DB </a:t>
              </a: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설계하였지만 </a:t>
              </a:r>
              <a:r>
                <a: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Depth</a:t>
              </a: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가 깊어져 성능 저하</a:t>
              </a:r>
              <a:endPara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RDBMS</a:t>
              </a: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를 활용 물류 데이터 처리시 초기에</a:t>
              </a:r>
              <a:endPara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   Indexing </a:t>
              </a: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반정규화 고려 </a:t>
              </a:r>
              <a:r>
                <a: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(</a:t>
              </a: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대규모 데이터 처리</a:t>
              </a:r>
              <a:r>
                <a: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)</a:t>
              </a: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565B2F6-F787-6BEA-621A-01F67ED9BFDB}"/>
              </a:ext>
            </a:extLst>
          </p:cNvPr>
          <p:cNvCxnSpPr/>
          <p:nvPr/>
        </p:nvCxnSpPr>
        <p:spPr>
          <a:xfrm>
            <a:off x="572315" y="7719917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106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60A8B3-F6D8-3FB4-DE32-84F78E4CA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C4D8C2C-6438-284D-F49C-13DC1BB6310D}"/>
              </a:ext>
            </a:extLst>
          </p:cNvPr>
          <p:cNvSpPr txBox="1"/>
          <p:nvPr/>
        </p:nvSpPr>
        <p:spPr>
          <a:xfrm>
            <a:off x="641349" y="1228664"/>
            <a:ext cx="55054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상세</a:t>
            </a:r>
            <a:r>
              <a:rPr lang="en-US" altLang="ko-KR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</a:t>
            </a:r>
          </a:p>
          <a:p>
            <a:r>
              <a:rPr lang="ko-KR" altLang="en-US" sz="4400" b="1" dirty="0">
                <a:solidFill>
                  <a:srgbClr val="FFC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무인 매장 관리 시스템</a:t>
            </a:r>
            <a:endParaRPr lang="en-US" altLang="ko-KR" sz="4400" b="1" dirty="0">
              <a:solidFill>
                <a:srgbClr val="FFC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4400" b="1" dirty="0">
                <a:solidFill>
                  <a:srgbClr val="FFC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(Auto Store)</a:t>
            </a:r>
            <a:endParaRPr lang="ko-KR" altLang="en-US" sz="4400" b="1" dirty="0">
              <a:solidFill>
                <a:srgbClr val="FFC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07AA94F-FA63-9FE9-FC99-4005079F0490}"/>
              </a:ext>
            </a:extLst>
          </p:cNvPr>
          <p:cNvGrpSpPr/>
          <p:nvPr/>
        </p:nvGrpSpPr>
        <p:grpSpPr>
          <a:xfrm>
            <a:off x="671328" y="4664597"/>
            <a:ext cx="5533547" cy="1323439"/>
            <a:chOff x="671328" y="4664597"/>
            <a:chExt cx="5533547" cy="132343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FFFCB317-E33B-2979-E789-799A03331202}"/>
                </a:ext>
              </a:extLst>
            </p:cNvPr>
            <p:cNvCxnSpPr>
              <a:cxnSpLocks/>
            </p:cNvCxnSpPr>
            <p:nvPr/>
          </p:nvCxnSpPr>
          <p:spPr>
            <a:xfrm>
              <a:off x="671328" y="4710897"/>
              <a:ext cx="0" cy="793791"/>
            </a:xfrm>
            <a:prstGeom prst="line">
              <a:avLst/>
            </a:prstGeom>
            <a:ln w="28575">
              <a:solidFill>
                <a:schemeClr val="accent4">
                  <a:lumMod val="20000"/>
                  <a:lumOff val="80000"/>
                  <a:alpha val="9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4D0EF7-5537-1C3A-F397-C29E54262D88}"/>
                </a:ext>
              </a:extLst>
            </p:cNvPr>
            <p:cNvSpPr txBox="1"/>
            <p:nvPr/>
          </p:nvSpPr>
          <p:spPr>
            <a:xfrm>
              <a:off x="699424" y="4664597"/>
              <a:ext cx="550545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매장의 재고 상황과 판매 기록을 </a:t>
              </a:r>
              <a:endParaRPr lang="en-US" altLang="ko-KR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추적 관리 할 수 있는 서비스 입니다</a:t>
              </a:r>
              <a:r>
                <a:rPr lang="en-US" altLang="ko-KR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.</a:t>
              </a:r>
            </a:p>
            <a:p>
              <a:endParaRPr lang="en-US" altLang="ko-KR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키오스크에서 </a:t>
              </a:r>
              <a:r>
                <a:rPr lang="en-US" altLang="ko-KR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exe </a:t>
              </a:r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파일을 실행 하는 것으로 </a:t>
              </a:r>
              <a:endParaRPr lang="en-US" altLang="ko-KR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간단히 키오스크를 운영할 수 있습니다</a:t>
              </a:r>
              <a:r>
                <a:rPr lang="en-US" altLang="ko-KR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343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1686</TotalTime>
  <Words>2272</Words>
  <Application>Microsoft Office PowerPoint</Application>
  <PresentationFormat>A4 용지(210x297mm)</PresentationFormat>
  <Paragraphs>423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G마켓 산스 TTF Bold</vt:lpstr>
      <vt:lpstr>G마켓 산스 TTF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유석 김</cp:lastModifiedBy>
  <cp:revision>25</cp:revision>
  <dcterms:created xsi:type="dcterms:W3CDTF">2024-11-21T05:04:26Z</dcterms:created>
  <dcterms:modified xsi:type="dcterms:W3CDTF">2024-12-05T04:09:46Z</dcterms:modified>
</cp:coreProperties>
</file>