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7" r:id="rId13"/>
    <p:sldId id="265" r:id="rId14"/>
    <p:sldId id="266" r:id="rId1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97B"/>
    <a:srgbClr val="31729D"/>
    <a:srgbClr val="AB8640"/>
    <a:srgbClr val="FFFF00"/>
    <a:srgbClr val="2274EC"/>
    <a:srgbClr val="00B050"/>
    <a:srgbClr val="FFFFFF"/>
    <a:srgbClr val="C2B6A0"/>
    <a:srgbClr val="7C4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eok01" TargetMode="External"/><Relationship Id="rId2" Type="http://schemas.openxmlformats.org/officeDocument/2006/relationships/hyperlink" Target="mailto:kurladbtj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github.com/Rafael-Lee-SW/UPS-with-AI-and-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rciidEDB8srXZ34Rb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github.com/Rafael-Lee-SW/Wada-AI-CDS-Platfor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seok01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kurladbtjr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KNNPdTituWGNhgbR4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b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27877-18CC-E3B4-0C27-769E6C10AFDE}"/>
              </a:ext>
            </a:extLst>
          </p:cNvPr>
          <p:cNvSpPr txBox="1"/>
          <p:nvPr/>
        </p:nvSpPr>
        <p:spPr>
          <a:xfrm>
            <a:off x="4460352" y="8479433"/>
            <a:ext cx="350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: 010-3582-8143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BBD-53D5-5A7A-0AB5-E2110735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E491B2-CDF5-53C3-A122-66F4C909D48C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322F4-2D0D-BEF3-D163-9B45122CA0AF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(Electron.exe) 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BB11-446D-3CDC-94E5-52B47F2C2785}"/>
              </a:ext>
            </a:extLst>
          </p:cNvPr>
          <p:cNvSpPr txBox="1"/>
          <p:nvPr/>
        </p:nvSpPr>
        <p:spPr>
          <a:xfrm>
            <a:off x="619758" y="5379494"/>
            <a:ext cx="3088643" cy="434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자동 상품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RFID/NFC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활용한 상품 자동 인식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서비스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(LSTM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Random Forest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확인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인기 상품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선호도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이상감지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실신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흡연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두 가지 비디오 인식 모델 사용 앙상블 방식인식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(X3D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Slow Fast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C501-A7CE-1C3E-C985-AFEF8918AE3B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이상현상 감지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en-US" altLang="ko-KR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27DA-3C3B-03C4-1C5E-296063BA5DE3}"/>
              </a:ext>
            </a:extLst>
          </p:cNvPr>
          <p:cNvSpPr txBox="1"/>
          <p:nvPr/>
        </p:nvSpPr>
        <p:spPr>
          <a:xfrm>
            <a:off x="3596637" y="1532851"/>
            <a:ext cx="305417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3 | Front-End 2 | AI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분석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4CA90-6131-C0EA-6197-A34CB108C263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30813-8ECD-4650-0BE7-5CB9A92C2BC0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2024.09.19 ~ 2024.10.10 ( 8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1A4A-D808-7F6A-03A4-FDA44E64040C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EA1CA4-9594-668F-A715-7D7C1D14F5FB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14E54A-1F5B-4C19-A516-6193F28B3A2D}"/>
              </a:ext>
            </a:extLst>
          </p:cNvPr>
          <p:cNvSpPr txBox="1"/>
          <p:nvPr/>
        </p:nvSpPr>
        <p:spPr>
          <a:xfrm>
            <a:off x="609596" y="3283707"/>
            <a:ext cx="5584192" cy="223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Front-End(PWA)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Front-End(Electron)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Type Script | Next.js | Electron </a:t>
            </a:r>
            <a:endParaRPr lang="en-US" altLang="ko-KR" sz="900" kern="1200" dirty="0">
              <a:solidFill>
                <a:schemeClr val="bg1">
                  <a:lumMod val="65000"/>
                </a:schemeClr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MariaDB | Radis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Back-End(TensorFlow) 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TensorFlow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</a:t>
            </a:r>
          </a:p>
          <a:p>
            <a:pPr>
              <a:lnSpc>
                <a:spcPct val="150000"/>
              </a:lnSpc>
            </a:pP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9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BEF323-A150-74F9-A135-1E25FE673DD9}"/>
              </a:ext>
            </a:extLst>
          </p:cNvPr>
          <p:cNvCxnSpPr/>
          <p:nvPr/>
        </p:nvCxnSpPr>
        <p:spPr>
          <a:xfrm>
            <a:off x="660398" y="526243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8908C75E-ACEE-03DD-E253-3E9459DF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F80A942-40DB-1DC5-9E32-9090AF41B3D3}"/>
              </a:ext>
            </a:extLst>
          </p:cNvPr>
          <p:cNvGrpSpPr/>
          <p:nvPr/>
        </p:nvGrpSpPr>
        <p:grpSpPr>
          <a:xfrm>
            <a:off x="3708401" y="4667568"/>
            <a:ext cx="3135377" cy="2837917"/>
            <a:chOff x="2456838" y="362538"/>
            <a:chExt cx="4144498" cy="4144498"/>
          </a:xfrm>
        </p:grpSpPr>
        <p:pic>
          <p:nvPicPr>
            <p:cNvPr id="4" name="Picture 8" descr="Hand Holding Phone PNGs for Free Download">
              <a:extLst>
                <a:ext uri="{FF2B5EF4-FFF2-40B4-BE49-F238E27FC236}">
                  <a16:creationId xmlns:a16="http://schemas.microsoft.com/office/drawing/2014/main" id="{13CAC653-44EF-F2F1-51CE-D505ED62C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481661-CD3A-9394-6A08-38603F24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E5590-AA82-C3D1-B0FC-6C400604892E}"/>
              </a:ext>
            </a:extLst>
          </p:cNvPr>
          <p:cNvGrpSpPr/>
          <p:nvPr/>
        </p:nvGrpSpPr>
        <p:grpSpPr>
          <a:xfrm>
            <a:off x="2712115" y="7078541"/>
            <a:ext cx="5052440" cy="2237746"/>
            <a:chOff x="-1617067" y="3499432"/>
            <a:chExt cx="9606259" cy="41171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42E1B4-EBFE-E406-9F43-09F280DC32BD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3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CB3BC22-D324-8E9F-18E5-676BCDFB0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FC1F9FA-856F-5A1A-BC32-3DE49CEB9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DC3A13-FB0B-768E-F970-007E234762C7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BD8C0DC3-2074-E511-736C-BC7668957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8E8D5782-53D3-CF13-9066-5F0BDA8BE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9ED4CA-BEB4-FDF1-F94F-B97BC68A2188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4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16916836-AFF4-C7DF-58E9-567DEA2F3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04EB12B-169B-7ACA-673A-A0F8ECCF1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2228-A831-5B91-0D9B-7B012DAB701C}"/>
              </a:ext>
            </a:extLst>
          </p:cNvPr>
          <p:cNvSpPr txBox="1"/>
          <p:nvPr/>
        </p:nvSpPr>
        <p:spPr>
          <a:xfrm>
            <a:off x="4780274" y="2461069"/>
            <a:ext cx="219964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20%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</a:t>
            </a:r>
            <a:r>
              <a:rPr lang="en-US" altLang="ko-KR" sz="1050" dirty="0" err="1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Kisok</a:t>
            </a: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100%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5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22668-3A3A-C511-819E-CFC54EC6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2E7AC2-C5F7-51C7-3228-6DDF80163ADE}"/>
              </a:ext>
            </a:extLst>
          </p:cNvPr>
          <p:cNvCxnSpPr/>
          <p:nvPr/>
        </p:nvCxnSpPr>
        <p:spPr>
          <a:xfrm>
            <a:off x="532234" y="496767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761800-C6AE-22B5-38CA-D8D013FFE521}"/>
              </a:ext>
            </a:extLst>
          </p:cNvPr>
          <p:cNvSpPr txBox="1"/>
          <p:nvPr/>
        </p:nvSpPr>
        <p:spPr>
          <a:xfrm>
            <a:off x="609596" y="2299469"/>
            <a:ext cx="5502912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키오스크를 운영하기 위해 불필요한 서버 비용 발생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인식 못하는 상황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인증 방식 및 보안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2EE4E2-AA91-B5F4-1E4D-1682EAF3A005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847F38-DA31-318C-B69A-6C69CA469095}"/>
              </a:ext>
            </a:extLst>
          </p:cNvPr>
          <p:cNvCxnSpPr/>
          <p:nvPr/>
        </p:nvCxnSpPr>
        <p:spPr>
          <a:xfrm>
            <a:off x="532234" y="357809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4BD72A-4381-50B3-67F3-4F25C5A1BA97}"/>
              </a:ext>
            </a:extLst>
          </p:cNvPr>
          <p:cNvSpPr txBox="1"/>
          <p:nvPr/>
        </p:nvSpPr>
        <p:spPr>
          <a:xfrm>
            <a:off x="609596" y="360357"/>
            <a:ext cx="504952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1B700-34EA-5F2A-BBCE-323F812C95B7}"/>
              </a:ext>
            </a:extLst>
          </p:cNvPr>
          <p:cNvSpPr txBox="1"/>
          <p:nvPr/>
        </p:nvSpPr>
        <p:spPr>
          <a:xfrm>
            <a:off x="609596" y="3628894"/>
            <a:ext cx="482600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사용되는 키오스크를 고려하여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방식 채택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저장되어 있는 구역을 순회하여 인코딩 값 추출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Redis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TTL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도입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유효시간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분을 지정하여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발행 후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54B0-9C03-B916-2867-0A1427EDA63A}"/>
              </a:ext>
            </a:extLst>
          </p:cNvPr>
          <p:cNvSpPr txBox="1"/>
          <p:nvPr/>
        </p:nvSpPr>
        <p:spPr>
          <a:xfrm>
            <a:off x="595101" y="5061604"/>
            <a:ext cx="5667797" cy="392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인터넷 환경만 구축되면 실행되는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값 추출 후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변환하여 상품 조회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사장님 계정으로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발급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뒤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6BC509-706F-31CC-2F7C-1F7E05BAF1A6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118519-7B1A-2420-57D4-A849A7FEA329}"/>
              </a:ext>
            </a:extLst>
          </p:cNvPr>
          <p:cNvSpPr txBox="1"/>
          <p:nvPr/>
        </p:nvSpPr>
        <p:spPr>
          <a:xfrm>
            <a:off x="841370" y="828496"/>
            <a:ext cx="3395351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자동 인식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(PC/SC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라이브러리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환경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화면 구성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(Next.js)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관리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57BE30-D22B-B453-54D3-6633B2AD7839}"/>
              </a:ext>
            </a:extLst>
          </p:cNvPr>
          <p:cNvGrpSpPr/>
          <p:nvPr/>
        </p:nvGrpSpPr>
        <p:grpSpPr>
          <a:xfrm>
            <a:off x="3776492" y="4835727"/>
            <a:ext cx="3718794" cy="2664576"/>
            <a:chOff x="1767606" y="4580492"/>
            <a:chExt cx="6675483" cy="5118868"/>
          </a:xfrm>
        </p:grpSpPr>
        <p:pic>
          <p:nvPicPr>
            <p:cNvPr id="6" name="Picture 6" descr="키오스크ㅣLH24KMCCBGCXKRㅣSamsung Business 대한민국">
              <a:extLst>
                <a:ext uri="{FF2B5EF4-FFF2-40B4-BE49-F238E27FC236}">
                  <a16:creationId xmlns:a16="http://schemas.microsoft.com/office/drawing/2014/main" id="{0F66D710-CED9-0382-2E9D-148C1B776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606" y="4580492"/>
              <a:ext cx="6675483" cy="511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8D2689-2CB2-C32F-7E11-9FCD3292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336" y="5058200"/>
              <a:ext cx="1812648" cy="302016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8F6E24F-BBE0-4FE3-45B9-726883ED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24" t="8993" r="14367" b="5611"/>
          <a:stretch/>
        </p:blipFill>
        <p:spPr>
          <a:xfrm>
            <a:off x="4164786" y="5702877"/>
            <a:ext cx="774031" cy="8810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4359DF-A7AA-BB0A-E01F-629489CEB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3" y="7331870"/>
            <a:ext cx="4732467" cy="4648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FAE1E6-5433-D43F-A527-16D2E91A2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33" y="7770335"/>
            <a:ext cx="4732467" cy="6172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E167BC-47F1-CBE5-6657-B7E67B1E4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33" y="8770839"/>
            <a:ext cx="2606266" cy="2286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DFC9FC7-55CF-795F-A52C-64D7879A3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33" y="8997561"/>
            <a:ext cx="4877223" cy="2133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6D883E-518E-0476-F0DD-5B2EE2C80336}"/>
              </a:ext>
            </a:extLst>
          </p:cNvPr>
          <p:cNvSpPr txBox="1"/>
          <p:nvPr/>
        </p:nvSpPr>
        <p:spPr>
          <a:xfrm>
            <a:off x="4045361" y="360357"/>
            <a:ext cx="257895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7A41B1-9482-C9D6-DF7A-75057773F460}"/>
              </a:ext>
            </a:extLst>
          </p:cNvPr>
          <p:cNvCxnSpPr>
            <a:cxnSpLocks/>
          </p:cNvCxnSpPr>
          <p:nvPr/>
        </p:nvCxnSpPr>
        <p:spPr>
          <a:xfrm>
            <a:off x="4077522" y="881836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FCEA2F-E562-133E-A939-DD2E5BF72634}"/>
              </a:ext>
            </a:extLst>
          </p:cNvPr>
          <p:cNvSpPr txBox="1"/>
          <p:nvPr/>
        </p:nvSpPr>
        <p:spPr>
          <a:xfrm>
            <a:off x="4074792" y="822302"/>
            <a:ext cx="2794002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물류장비는 장비에 종속적이라서 제조사의 매뉴얼을 잘 읽어볼 것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 배포 방법으로 이번 프로젝트에서는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선택하였지만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web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유지보수의 강점이 큼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30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93277-6C6A-5477-AA92-9AB33E0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E238AC-B2F5-9388-C6C4-5D806AAE348F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3F9521-3C20-BEC0-B3CA-1853DD1C2DC6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E2E3C43-2A7C-E9A8-17D5-305F2A16F3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51119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CFF076-7E4F-889A-FFC0-291EF66278B5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누구나 쉽게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머신러닝을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활용한 분석을 할 수 있도록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제작된 서비스입니다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분석할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CSV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파일을 첨부하고 요구사항을 입력하는 것만으로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10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가지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머신러닝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분석 결과를 확인할 수 있습니다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6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B4BA-AD23-09F0-A954-AB243D11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C78B60-6354-F59E-8448-7437199FA9B9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F9668-2C64-D33B-A7BC-A581C24F7AD0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2F7A-CF53-FFA9-6A6E-2007BA66B5CE}"/>
              </a:ext>
            </a:extLst>
          </p:cNvPr>
          <p:cNvSpPr txBox="1"/>
          <p:nvPr/>
        </p:nvSpPr>
        <p:spPr>
          <a:xfrm>
            <a:off x="619758" y="5044214"/>
            <a:ext cx="3088643" cy="478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 전 처리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전송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ChatGPT API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활용하여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분석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 모델 분석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classification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binary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multinomial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segmentation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anomaly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Neural network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 neural network analysis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machine(classification)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machine(regression)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B0-8FF6-FFA1-DF10-D4C1AA4C48AD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누구나 손쉽게 모델 분석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endParaRPr lang="en-US" altLang="ko-KR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이터로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A0B49-BFE3-A949-DDA5-F11455F749CC}"/>
              </a:ext>
            </a:extLst>
          </p:cNvPr>
          <p:cNvSpPr txBox="1"/>
          <p:nvPr/>
        </p:nvSpPr>
        <p:spPr>
          <a:xfrm>
            <a:off x="3596637" y="1532851"/>
            <a:ext cx="324714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 | Infra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73227-8D69-F52F-C3C0-B67898938F5C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54ED3-C756-E1D1-DA91-B0C60987CD2C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2024.10.14 ~ 2024.11.19 ( 5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4AAA-2CA9-829D-0981-62CE35636682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8C1F2-3C4D-AB76-9A0A-6051807DB99A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8A8D3B-273C-A5BE-2964-561D4A941814}"/>
              </a:ext>
            </a:extLst>
          </p:cNvPr>
          <p:cNvSpPr txBox="1"/>
          <p:nvPr/>
        </p:nvSpPr>
        <p:spPr>
          <a:xfrm>
            <a:off x="609596" y="3375147"/>
            <a:ext cx="5584192" cy="179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MongoDB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| S3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6AA86-18F2-B990-A232-DC8F619DD1AD}"/>
              </a:ext>
            </a:extLst>
          </p:cNvPr>
          <p:cNvCxnSpPr/>
          <p:nvPr/>
        </p:nvCxnSpPr>
        <p:spPr>
          <a:xfrm>
            <a:off x="660398" y="493731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853E1EF-C73B-AE9F-9461-9AE3CD6B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914B28-4983-BF60-A858-D7E722B21A38}"/>
              </a:ext>
            </a:extLst>
          </p:cNvPr>
          <p:cNvGrpSpPr/>
          <p:nvPr/>
        </p:nvGrpSpPr>
        <p:grpSpPr>
          <a:xfrm>
            <a:off x="3505200" y="4586793"/>
            <a:ext cx="3352800" cy="3175447"/>
            <a:chOff x="3505200" y="4856033"/>
            <a:chExt cx="3352800" cy="34126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A105E385-1E3F-EA5E-3AC2-BCF20FA35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4856033"/>
              <a:ext cx="3352800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EE58A41-157E-0659-B8D0-51B8D477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096" y="5452721"/>
              <a:ext cx="2733038" cy="1683135"/>
            </a:xfrm>
            <a:prstGeom prst="rect">
              <a:avLst/>
            </a:prstGeom>
          </p:spPr>
        </p:pic>
      </p:grpSp>
      <p:pic>
        <p:nvPicPr>
          <p:cNvPr id="29" name="Picture 8" descr="모니터 PNG 일러스트 | 이미지 및 PSD 파일 | Pngtree에 무료 ...">
            <a:extLst>
              <a:ext uri="{FF2B5EF4-FFF2-40B4-BE49-F238E27FC236}">
                <a16:creationId xmlns:a16="http://schemas.microsoft.com/office/drawing/2014/main" id="{A8EE25F4-99E1-67D9-2AA1-9F5A4BB1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1" y="7083032"/>
            <a:ext cx="3352800" cy="31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1BAB0E-B0FC-1045-47CC-BD8B3CFBB4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7646492"/>
            <a:ext cx="2966720" cy="1639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92A6AB-7F03-FBFF-8131-96D37B548AFF}"/>
              </a:ext>
            </a:extLst>
          </p:cNvPr>
          <p:cNvSpPr txBox="1"/>
          <p:nvPr/>
        </p:nvSpPr>
        <p:spPr>
          <a:xfrm>
            <a:off x="4780274" y="2461069"/>
            <a:ext cx="2199646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Back-End(Spring)  80%</a:t>
            </a:r>
          </a:p>
        </p:txBody>
      </p:sp>
    </p:spTree>
    <p:extLst>
      <p:ext uri="{BB962C8B-B14F-4D97-AF65-F5344CB8AC3E}">
        <p14:creationId xmlns:p14="http://schemas.microsoft.com/office/powerpoint/2010/main" val="281726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4CEC-EF42-8945-971F-5DA1A591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79A09F-79E9-A934-A4E3-B33FAFA7AC94}"/>
              </a:ext>
            </a:extLst>
          </p:cNvPr>
          <p:cNvCxnSpPr/>
          <p:nvPr/>
        </p:nvCxnSpPr>
        <p:spPr>
          <a:xfrm>
            <a:off x="542394" y="480289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7CDB-7957-DE97-5F9A-4A51CC6E6E44}"/>
              </a:ext>
            </a:extLst>
          </p:cNvPr>
          <p:cNvSpPr txBox="1"/>
          <p:nvPr/>
        </p:nvSpPr>
        <p:spPr>
          <a:xfrm>
            <a:off x="609596" y="2299469"/>
            <a:ext cx="5502912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GPT Hallucination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응답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 시 에러 문제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선택하지 않은 모델을 추적하여 다시 선택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AFA6A1B-81F0-783E-CEAD-86F45A2512F3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C357E4-7465-781F-DC7A-3ABB3DF96808}"/>
              </a:ext>
            </a:extLst>
          </p:cNvPr>
          <p:cNvCxnSpPr/>
          <p:nvPr/>
        </p:nvCxnSpPr>
        <p:spPr>
          <a:xfrm>
            <a:off x="532234" y="333425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AAA263-EE90-E0D6-0AEB-FAAB696856BF}"/>
              </a:ext>
            </a:extLst>
          </p:cNvPr>
          <p:cNvSpPr txBox="1"/>
          <p:nvPr/>
        </p:nvSpPr>
        <p:spPr>
          <a:xfrm>
            <a:off x="609596" y="360357"/>
            <a:ext cx="140208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C131D-DAB2-4D57-E14F-79777B2AA982}"/>
              </a:ext>
            </a:extLst>
          </p:cNvPr>
          <p:cNvSpPr txBox="1"/>
          <p:nvPr/>
        </p:nvSpPr>
        <p:spPr>
          <a:xfrm>
            <a:off x="609596" y="3392894"/>
            <a:ext cx="4826004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요구하는 값이 비어 있을 경우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1)LLM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결과 값에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= 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삽입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이후 선택 시 마다 해당 인덱스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3)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선택받지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못한 모델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호출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값만 반환 및 새로운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AB4F6-863B-69AD-D551-701D102EB5FA}"/>
              </a:ext>
            </a:extLst>
          </p:cNvPr>
          <p:cNvSpPr txBox="1"/>
          <p:nvPr/>
        </p:nvSpPr>
        <p:spPr>
          <a:xfrm>
            <a:off x="595101" y="5061604"/>
            <a:ext cx="5667797" cy="291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값이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Hallucination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반환되지 않더라도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서버에서 결과 처리 가능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고객이 선택한 값을 추적하여 선택되지 않은 모델도 다시 선택할 수 있게 됨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F8354A-D2FC-4B8B-16F3-E950DAABE0BB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2C9A91-4E00-4CD8-6EFF-6D9ADE7E836E}"/>
              </a:ext>
            </a:extLst>
          </p:cNvPr>
          <p:cNvSpPr txBox="1"/>
          <p:nvPr/>
        </p:nvSpPr>
        <p:spPr>
          <a:xfrm>
            <a:off x="841371" y="828497"/>
            <a:ext cx="3923669" cy="184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 GPT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및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비정형 데이터 분류 및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(MongoDB)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요구사항 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저장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A5E6C9-8EA3-287B-E6F5-87BA0F7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28" y="7280407"/>
            <a:ext cx="2588740" cy="2447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3D0378-3023-1DB3-33CA-D1CEF4B1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8" y="5786968"/>
            <a:ext cx="3718882" cy="10516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A6672-A03F-9203-9F2F-C65D8142AD09}"/>
              </a:ext>
            </a:extLst>
          </p:cNvPr>
          <p:cNvSpPr/>
          <p:nvPr/>
        </p:nvSpPr>
        <p:spPr>
          <a:xfrm>
            <a:off x="1499616" y="9528048"/>
            <a:ext cx="688848" cy="14020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7B2CC-4F0E-6FE0-A15A-F1B150E884FE}"/>
              </a:ext>
            </a:extLst>
          </p:cNvPr>
          <p:cNvSpPr txBox="1"/>
          <p:nvPr/>
        </p:nvSpPr>
        <p:spPr>
          <a:xfrm>
            <a:off x="3791361" y="360357"/>
            <a:ext cx="259419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</a:t>
            </a:r>
            <a:r>
              <a:rPr lang="ko-KR" altLang="en-US" sz="1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CADE71-FA48-DD4A-BDD3-42A155F381B0}"/>
              </a:ext>
            </a:extLst>
          </p:cNvPr>
          <p:cNvCxnSpPr>
            <a:cxnSpLocks/>
          </p:cNvCxnSpPr>
          <p:nvPr/>
        </p:nvCxnSpPr>
        <p:spPr>
          <a:xfrm>
            <a:off x="3688078" y="86758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D6BD9D-6CC1-0850-DD7E-730B2FE143BB}"/>
              </a:ext>
            </a:extLst>
          </p:cNvPr>
          <p:cNvSpPr txBox="1"/>
          <p:nvPr/>
        </p:nvSpPr>
        <p:spPr>
          <a:xfrm>
            <a:off x="3649978" y="76985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활용해 출고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데이터 검증 가능성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토큰 비용 문제가 여전히 존재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활용하여 대규모 물류 데이터를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처리에 이점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확장에 용이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(NoSQL+ 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1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관리자에서 개발자로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년간 시행착오를 겪으며 개선된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비즈니스 로직을 이해하고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280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31" y="7301370"/>
            <a:ext cx="14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Skills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53920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유통물류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513403"/>
            <a:ext cx="35052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RFID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909" y="5552562"/>
            <a:ext cx="350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 변경으로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임대료 감축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사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672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 | About LOTTE | 롯데">
            <a:extLst>
              <a:ext uri="{FF2B5EF4-FFF2-40B4-BE49-F238E27FC236}">
                <a16:creationId xmlns:a16="http://schemas.microsoft.com/office/drawing/2014/main" id="{F78DC0BD-0F33-30BD-A1FE-65E6293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4" y="5741802"/>
            <a:ext cx="425825" cy="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니클로 PNG 이미지 | PNGWing">
            <a:extLst>
              <a:ext uri="{FF2B5EF4-FFF2-40B4-BE49-F238E27FC236}">
                <a16:creationId xmlns:a16="http://schemas.microsoft.com/office/drawing/2014/main" id="{C7DCB841-B875-B332-A253-4C82B65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3" y="5737227"/>
            <a:ext cx="432081" cy="4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6EA5-029A-8C45-5E99-27FCE78B94E7}"/>
              </a:ext>
            </a:extLst>
          </p:cNvPr>
          <p:cNvSpPr txBox="1"/>
          <p:nvPr/>
        </p:nvSpPr>
        <p:spPr>
          <a:xfrm>
            <a:off x="308649" y="8206872"/>
            <a:ext cx="1230780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JUnit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F6A7573-8BB0-07A2-702F-22AEF5BCC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56" y="8351656"/>
            <a:ext cx="910473" cy="5598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0564D2-87ED-60A1-F19A-2993C50E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47" y="8354299"/>
            <a:ext cx="793490" cy="54473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C97099A4-D2E0-843E-9CD3-CA657361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36" y="8580256"/>
            <a:ext cx="910473" cy="55984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177CDF72-1A00-A62C-298B-2BD02B77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37" y="8582028"/>
            <a:ext cx="802378" cy="55084"/>
          </a:xfrm>
          <a:prstGeom prst="rect">
            <a:avLst/>
          </a:prstGeom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6F8FE04B-49DA-F919-8D65-0D655948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226" y="8816476"/>
            <a:ext cx="910473" cy="55984"/>
          </a:xfrm>
          <a:prstGeom prst="rect">
            <a:avLst/>
          </a:prstGeom>
        </p:spPr>
      </p:pic>
      <p:pic>
        <p:nvPicPr>
          <p:cNvPr id="48" name="Picture 27">
            <a:extLst>
              <a:ext uri="{FF2B5EF4-FFF2-40B4-BE49-F238E27FC236}">
                <a16:creationId xmlns:a16="http://schemas.microsoft.com/office/drawing/2014/main" id="{8953FCFF-7E56-7BE2-76BE-EC569CB0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227" y="8818248"/>
            <a:ext cx="802378" cy="55084"/>
          </a:xfrm>
          <a:prstGeom prst="rect">
            <a:avLst/>
          </a:prstGeom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BA6CE9F3-B011-1CF1-3C0D-EE66ACFD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" y="9041266"/>
            <a:ext cx="910473" cy="55984"/>
          </a:xfrm>
          <a:prstGeom prst="rect">
            <a:avLst/>
          </a:prstGeom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C4F3CD0D-BFEB-E0A1-0153-86894AD58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7" y="9045947"/>
            <a:ext cx="665963" cy="513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BCE7A1-583A-98FB-55E1-7A6C0FF31703}"/>
              </a:ext>
            </a:extLst>
          </p:cNvPr>
          <p:cNvCxnSpPr/>
          <p:nvPr/>
        </p:nvCxnSpPr>
        <p:spPr>
          <a:xfrm>
            <a:off x="1400244" y="81619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0C5ABF-D2CE-9EB3-1F14-A3122F6FB79E}"/>
              </a:ext>
            </a:extLst>
          </p:cNvPr>
          <p:cNvCxnSpPr/>
          <p:nvPr/>
        </p:nvCxnSpPr>
        <p:spPr>
          <a:xfrm>
            <a:off x="1552644" y="83143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0DFDE6-D386-3D93-3988-2B5ECB174C8E}"/>
              </a:ext>
            </a:extLst>
          </p:cNvPr>
          <p:cNvCxnSpPr/>
          <p:nvPr/>
        </p:nvCxnSpPr>
        <p:spPr>
          <a:xfrm>
            <a:off x="1705044" y="82660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E7B05D-A15D-FD66-E6D4-42D9CCE8CFF0}"/>
              </a:ext>
            </a:extLst>
          </p:cNvPr>
          <p:cNvCxnSpPr/>
          <p:nvPr/>
        </p:nvCxnSpPr>
        <p:spPr>
          <a:xfrm>
            <a:off x="1832044" y="826863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9B50686-55C1-7DD1-A87F-F76395FCB0D6}"/>
              </a:ext>
            </a:extLst>
          </p:cNvPr>
          <p:cNvCxnSpPr/>
          <p:nvPr/>
        </p:nvCxnSpPr>
        <p:spPr>
          <a:xfrm>
            <a:off x="1941264" y="831181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DECC1F-263F-4A03-116E-1474706B2AD6}"/>
              </a:ext>
            </a:extLst>
          </p:cNvPr>
          <p:cNvCxnSpPr/>
          <p:nvPr/>
        </p:nvCxnSpPr>
        <p:spPr>
          <a:xfrm>
            <a:off x="2078424" y="81644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54C80-03D5-0F05-C1C4-6B1933D8F184}"/>
              </a:ext>
            </a:extLst>
          </p:cNvPr>
          <p:cNvSpPr txBox="1"/>
          <p:nvPr/>
        </p:nvSpPr>
        <p:spPr>
          <a:xfrm>
            <a:off x="223650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Vue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TypeScript</a:t>
            </a: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2E85660A-5E44-FC39-C90E-9B4F9384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96" y="8344036"/>
            <a:ext cx="910473" cy="55984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47ADE33A-A990-1FD6-3D1D-99429D7A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515" y="8346216"/>
            <a:ext cx="661892" cy="55780"/>
          </a:xfrm>
          <a:prstGeom prst="rect">
            <a:avLst/>
          </a:prstGeom>
        </p:spPr>
      </p:pic>
      <p:pic>
        <p:nvPicPr>
          <p:cNvPr id="59" name="Picture 26">
            <a:extLst>
              <a:ext uri="{FF2B5EF4-FFF2-40B4-BE49-F238E27FC236}">
                <a16:creationId xmlns:a16="http://schemas.microsoft.com/office/drawing/2014/main" id="{F5B4E2E2-0375-D91C-5CEC-3B6CD0FA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8572636"/>
            <a:ext cx="910473" cy="55984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:a16="http://schemas.microsoft.com/office/drawing/2014/main" id="{760E79CF-58C6-A6C0-BB0F-F5781461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8574408"/>
            <a:ext cx="665963" cy="49777"/>
          </a:xfrm>
          <a:prstGeom prst="rect">
            <a:avLst/>
          </a:prstGeom>
        </p:spPr>
      </p:pic>
      <p:pic>
        <p:nvPicPr>
          <p:cNvPr id="61" name="Picture 26">
            <a:extLst>
              <a:ext uri="{FF2B5EF4-FFF2-40B4-BE49-F238E27FC236}">
                <a16:creationId xmlns:a16="http://schemas.microsoft.com/office/drawing/2014/main" id="{F39523BC-2DDD-1DF4-FA09-6B5EEE4D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66" y="8808856"/>
            <a:ext cx="910473" cy="55984"/>
          </a:xfrm>
          <a:prstGeom prst="rect">
            <a:avLst/>
          </a:prstGeom>
        </p:spPr>
      </p:pic>
      <p:pic>
        <p:nvPicPr>
          <p:cNvPr id="62" name="Picture 27">
            <a:extLst>
              <a:ext uri="{FF2B5EF4-FFF2-40B4-BE49-F238E27FC236}">
                <a16:creationId xmlns:a16="http://schemas.microsoft.com/office/drawing/2014/main" id="{F85E9120-BD83-DC7B-9594-40325870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7" y="8810628"/>
            <a:ext cx="802378" cy="55084"/>
          </a:xfrm>
          <a:prstGeom prst="rect">
            <a:avLst/>
          </a:prstGeom>
        </p:spPr>
      </p:pic>
      <p:pic>
        <p:nvPicPr>
          <p:cNvPr id="63" name="Picture 26">
            <a:extLst>
              <a:ext uri="{FF2B5EF4-FFF2-40B4-BE49-F238E27FC236}">
                <a16:creationId xmlns:a16="http://schemas.microsoft.com/office/drawing/2014/main" id="{9DD9D516-7C69-3342-B554-97420973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6" y="9033646"/>
            <a:ext cx="910473" cy="55984"/>
          </a:xfrm>
          <a:prstGeom prst="rect">
            <a:avLst/>
          </a:prstGeom>
        </p:spPr>
      </p:pic>
      <p:pic>
        <p:nvPicPr>
          <p:cNvPr id="1024" name="Picture 27">
            <a:extLst>
              <a:ext uri="{FF2B5EF4-FFF2-40B4-BE49-F238E27FC236}">
                <a16:creationId xmlns:a16="http://schemas.microsoft.com/office/drawing/2014/main" id="{65F3BF58-0C82-4F35-DFA7-985D2025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57" y="9036535"/>
            <a:ext cx="669657" cy="51549"/>
          </a:xfrm>
          <a:prstGeom prst="rect">
            <a:avLst/>
          </a:prstGeom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id="{A14EBF40-E800-76FC-C407-D3216086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9269866"/>
            <a:ext cx="910473" cy="55984"/>
          </a:xfrm>
          <a:prstGeom prst="rect">
            <a:avLst/>
          </a:prstGeom>
        </p:spPr>
      </p:pic>
      <p:pic>
        <p:nvPicPr>
          <p:cNvPr id="1034" name="Picture 27">
            <a:extLst>
              <a:ext uri="{FF2B5EF4-FFF2-40B4-BE49-F238E27FC236}">
                <a16:creationId xmlns:a16="http://schemas.microsoft.com/office/drawing/2014/main" id="{03535673-A0B3-622A-E841-EDF147376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9274301"/>
            <a:ext cx="665963" cy="51549"/>
          </a:xfrm>
          <a:prstGeom prst="rect">
            <a:avLst/>
          </a:prstGeom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E7E38A42-0520-A795-938C-A75E443F50BB}"/>
              </a:ext>
            </a:extLst>
          </p:cNvPr>
          <p:cNvGrpSpPr/>
          <p:nvPr/>
        </p:nvGrpSpPr>
        <p:grpSpPr>
          <a:xfrm>
            <a:off x="3476694" y="8154338"/>
            <a:ext cx="678180" cy="1397933"/>
            <a:chOff x="3476694" y="8154338"/>
            <a:chExt cx="678180" cy="1397933"/>
          </a:xfrm>
        </p:grpSpPr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12B92D87-F92C-B0C0-E322-E5BD68023949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4FA74B93-53ED-0FA0-571A-DAFECAD014BA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AF9D854-0795-B2A9-E299-6FBB727D4314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F4DD6792-9AF5-A6EA-FEA3-3F4A8646B2F8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2C28DF3F-8E37-17AF-15FA-E6A6472B6D59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CC79E376-0621-137F-5502-D74466DF5D35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E02514E-3CA8-67E7-EB7E-F047884435BF}"/>
              </a:ext>
            </a:extLst>
          </p:cNvPr>
          <p:cNvSpPr txBox="1"/>
          <p:nvPr/>
        </p:nvSpPr>
        <p:spPr>
          <a:xfrm>
            <a:off x="439042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</a:p>
        </p:txBody>
      </p:sp>
      <p:pic>
        <p:nvPicPr>
          <p:cNvPr id="1037" name="Picture 26">
            <a:extLst>
              <a:ext uri="{FF2B5EF4-FFF2-40B4-BE49-F238E27FC236}">
                <a16:creationId xmlns:a16="http://schemas.microsoft.com/office/drawing/2014/main" id="{5511C1D4-D272-AD6D-95F8-BDF125A4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16" y="8344036"/>
            <a:ext cx="910473" cy="55984"/>
          </a:xfrm>
          <a:prstGeom prst="rect">
            <a:avLst/>
          </a:prstGeom>
        </p:spPr>
      </p:pic>
      <p:pic>
        <p:nvPicPr>
          <p:cNvPr id="1038" name="Picture 27">
            <a:extLst>
              <a:ext uri="{FF2B5EF4-FFF2-40B4-BE49-F238E27FC236}">
                <a16:creationId xmlns:a16="http://schemas.microsoft.com/office/drawing/2014/main" id="{8DBCEE8E-F540-B1E0-D6A8-3C130AE9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634" y="8344036"/>
            <a:ext cx="794727" cy="57254"/>
          </a:xfrm>
          <a:prstGeom prst="rect">
            <a:avLst/>
          </a:prstGeom>
        </p:spPr>
      </p:pic>
      <p:pic>
        <p:nvPicPr>
          <p:cNvPr id="1039" name="Picture 26">
            <a:extLst>
              <a:ext uri="{FF2B5EF4-FFF2-40B4-BE49-F238E27FC236}">
                <a16:creationId xmlns:a16="http://schemas.microsoft.com/office/drawing/2014/main" id="{6E39AD78-7473-4FF7-FCD4-ECC57D9E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8572636"/>
            <a:ext cx="910473" cy="55984"/>
          </a:xfrm>
          <a:prstGeom prst="rect">
            <a:avLst/>
          </a:prstGeom>
        </p:spPr>
      </p:pic>
      <p:pic>
        <p:nvPicPr>
          <p:cNvPr id="1040" name="Picture 27">
            <a:extLst>
              <a:ext uri="{FF2B5EF4-FFF2-40B4-BE49-F238E27FC236}">
                <a16:creationId xmlns:a16="http://schemas.microsoft.com/office/drawing/2014/main" id="{CC3C0F54-377E-F974-4CE4-39644AF5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8574408"/>
            <a:ext cx="798564" cy="54212"/>
          </a:xfrm>
          <a:prstGeom prst="rect">
            <a:avLst/>
          </a:prstGeom>
        </p:spPr>
      </p:pic>
      <p:pic>
        <p:nvPicPr>
          <p:cNvPr id="1041" name="Picture 26">
            <a:extLst>
              <a:ext uri="{FF2B5EF4-FFF2-40B4-BE49-F238E27FC236}">
                <a16:creationId xmlns:a16="http://schemas.microsoft.com/office/drawing/2014/main" id="{CEF1AB8F-C23E-0A77-6C47-C844F6C4D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986" y="8808856"/>
            <a:ext cx="910473" cy="55984"/>
          </a:xfrm>
          <a:prstGeom prst="rect">
            <a:avLst/>
          </a:prstGeom>
        </p:spPr>
      </p:pic>
      <p:pic>
        <p:nvPicPr>
          <p:cNvPr id="1042" name="Picture 27">
            <a:extLst>
              <a:ext uri="{FF2B5EF4-FFF2-40B4-BE49-F238E27FC236}">
                <a16:creationId xmlns:a16="http://schemas.microsoft.com/office/drawing/2014/main" id="{F8253CED-CAA4-240E-8F81-DC6B3242C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987" y="8810628"/>
            <a:ext cx="665963" cy="54212"/>
          </a:xfrm>
          <a:prstGeom prst="rect">
            <a:avLst/>
          </a:prstGeom>
        </p:spPr>
      </p:pic>
      <p:pic>
        <p:nvPicPr>
          <p:cNvPr id="1043" name="Picture 26">
            <a:extLst>
              <a:ext uri="{FF2B5EF4-FFF2-40B4-BE49-F238E27FC236}">
                <a16:creationId xmlns:a16="http://schemas.microsoft.com/office/drawing/2014/main" id="{0E2F1B39-995D-E8C9-1527-1CA80B1B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76" y="9033646"/>
            <a:ext cx="910473" cy="55984"/>
          </a:xfrm>
          <a:prstGeom prst="rect">
            <a:avLst/>
          </a:prstGeom>
        </p:spPr>
      </p:pic>
      <p:pic>
        <p:nvPicPr>
          <p:cNvPr id="1044" name="Picture 27">
            <a:extLst>
              <a:ext uri="{FF2B5EF4-FFF2-40B4-BE49-F238E27FC236}">
                <a16:creationId xmlns:a16="http://schemas.microsoft.com/office/drawing/2014/main" id="{01B2F6FF-46A7-080B-6FD7-724FE440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77" y="9034545"/>
            <a:ext cx="806184" cy="54212"/>
          </a:xfrm>
          <a:prstGeom prst="rect">
            <a:avLst/>
          </a:prstGeom>
        </p:spPr>
      </p:pic>
      <p:pic>
        <p:nvPicPr>
          <p:cNvPr id="1045" name="Picture 26">
            <a:extLst>
              <a:ext uri="{FF2B5EF4-FFF2-40B4-BE49-F238E27FC236}">
                <a16:creationId xmlns:a16="http://schemas.microsoft.com/office/drawing/2014/main" id="{11CC33F7-6CD7-4F92-E3AB-6FF765C5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9269866"/>
            <a:ext cx="910473" cy="55984"/>
          </a:xfrm>
          <a:prstGeom prst="rect">
            <a:avLst/>
          </a:prstGeom>
        </p:spPr>
      </p:pic>
      <p:pic>
        <p:nvPicPr>
          <p:cNvPr id="1046" name="Picture 27">
            <a:extLst>
              <a:ext uri="{FF2B5EF4-FFF2-40B4-BE49-F238E27FC236}">
                <a16:creationId xmlns:a16="http://schemas.microsoft.com/office/drawing/2014/main" id="{FABD18BC-344C-2B73-357D-D70EAE1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9272407"/>
            <a:ext cx="665963" cy="55984"/>
          </a:xfrm>
          <a:prstGeom prst="rect">
            <a:avLst/>
          </a:prstGeom>
        </p:spPr>
      </p:pic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A1637693-A0C4-170F-F462-B3BDF6F59B99}"/>
              </a:ext>
            </a:extLst>
          </p:cNvPr>
          <p:cNvGrpSpPr/>
          <p:nvPr/>
        </p:nvGrpSpPr>
        <p:grpSpPr>
          <a:xfrm>
            <a:off x="5579814" y="8154338"/>
            <a:ext cx="678180" cy="1397933"/>
            <a:chOff x="3476694" y="8154338"/>
            <a:chExt cx="678180" cy="1397933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829012A0-0131-0F80-9430-92F75D8D3BC6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907D8DD8-97A1-D776-A09B-B099B3861D5E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53F44124-7243-00EF-3A8E-84DC3DAF7235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9D4BCDCD-D683-8371-3016-431AD4F6763E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48DEA88C-7F49-914B-F935-2E74EA335C3D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75A4254E-441E-0814-1BDF-5EA42053264D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7801-254E-CF63-44A3-1124F9D20E31}"/>
              </a:ext>
            </a:extLst>
          </p:cNvPr>
          <p:cNvSpPr txBox="1"/>
          <p:nvPr/>
        </p:nvSpPr>
        <p:spPr>
          <a:xfrm>
            <a:off x="722483" y="1733674"/>
            <a:ext cx="3429000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☎️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 : 010-3582-8143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📧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🖥️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00742" y="333627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1959F4-DA64-6B8A-D953-B5FA5D91668D}"/>
              </a:ext>
            </a:extLst>
          </p:cNvPr>
          <p:cNvSpPr txBox="1"/>
          <p:nvPr/>
        </p:nvSpPr>
        <p:spPr>
          <a:xfrm>
            <a:off x="609599" y="34779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AAD5-2FD4-CA3B-CC40-8E8033A8826A}"/>
              </a:ext>
            </a:extLst>
          </p:cNvPr>
          <p:cNvSpPr txBox="1"/>
          <p:nvPr/>
        </p:nvSpPr>
        <p:spPr>
          <a:xfrm>
            <a:off x="609598" y="396008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이수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2024.01 ~ 2024.06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137F-F340-AEB2-57CE-B90E0A55B1F8}"/>
              </a:ext>
            </a:extLst>
          </p:cNvPr>
          <p:cNvSpPr txBox="1"/>
          <p:nvPr/>
        </p:nvSpPr>
        <p:spPr>
          <a:xfrm>
            <a:off x="3200398" y="396008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사고력 및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 능력 강화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활용 및 문법 이해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Spring, Vue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웹 개발 기술 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RDBMS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3CB80-70CF-92C7-1B46-863B7385029F}"/>
              </a:ext>
            </a:extLst>
          </p:cNvPr>
          <p:cNvSpPr txBox="1"/>
          <p:nvPr/>
        </p:nvSpPr>
        <p:spPr>
          <a:xfrm>
            <a:off x="3200397" y="5328279"/>
            <a:ext cx="3657602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축구 동호회 매칭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“SSACCER”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SpringBoot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Vue3,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C0A3-6AD3-41C1-04CC-7F4FEFF2F252}"/>
              </a:ext>
            </a:extLst>
          </p:cNvPr>
          <p:cNvSpPr txBox="1"/>
          <p:nvPr/>
        </p:nvSpPr>
        <p:spPr>
          <a:xfrm>
            <a:off x="609598" y="679472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수료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2024.06 ~ 2024.12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8608-0F64-F5A1-FA00-209AD945E955}"/>
              </a:ext>
            </a:extLst>
          </p:cNvPr>
          <p:cNvSpPr txBox="1"/>
          <p:nvPr/>
        </p:nvSpPr>
        <p:spPr>
          <a:xfrm>
            <a:off x="3200398" y="679472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자기주도 프로젝트 수행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모바일 웹 디자인 및 기본 구성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(7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인공지능 언어 모델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자유 주제 프로젝트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710-9172-80E7-B2E3-DF56FC001FB2}"/>
              </a:ext>
            </a:extLst>
          </p:cNvPr>
          <p:cNvSpPr txBox="1"/>
          <p:nvPr/>
        </p:nvSpPr>
        <p:spPr>
          <a:xfrm>
            <a:off x="3200397" y="8162919"/>
            <a:ext cx="3657602" cy="10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관리 시스템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“FITBOX”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F401-11E4-AFD9-9B7A-57659338910F}"/>
              </a:ext>
            </a:extLst>
          </p:cNvPr>
          <p:cNvSpPr txBox="1"/>
          <p:nvPr/>
        </p:nvSpPr>
        <p:spPr>
          <a:xfrm>
            <a:off x="609599" y="4197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4AE65B2-DD12-47BD-E845-9930A76C1CA3}"/>
              </a:ext>
            </a:extLst>
          </p:cNvPr>
          <p:cNvSpPr txBox="1"/>
          <p:nvPr/>
        </p:nvSpPr>
        <p:spPr>
          <a:xfrm>
            <a:off x="698191" y="1335522"/>
            <a:ext cx="3911600" cy="16241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2024.12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정보처리기사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(12/11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예정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2024.09 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 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  <a:b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 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en-US" altLang="ko-KR" sz="1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2021.03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</a:t>
            </a:r>
            <a:endParaRPr lang="ko-KR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2020.08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2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보통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면허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2016.09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국제 </a:t>
            </a:r>
            <a:r>
              <a:rPr lang="ko-KR" altLang="en-US" sz="1400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무역사</a:t>
            </a:r>
            <a:endParaRPr lang="en-US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6A86-A147-22B0-4F65-299B2E54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2">
            <a:extLst>
              <a:ext uri="{FF2B5EF4-FFF2-40B4-BE49-F238E27FC236}">
                <a16:creationId xmlns:a16="http://schemas.microsoft.com/office/drawing/2014/main" id="{E1C90D73-AF03-B9F1-7234-7E0C91AA2E1F}"/>
              </a:ext>
            </a:extLst>
          </p:cNvPr>
          <p:cNvSpPr txBox="1"/>
          <p:nvPr/>
        </p:nvSpPr>
        <p:spPr>
          <a:xfrm>
            <a:off x="684812" y="114967"/>
            <a:ext cx="5756331" cy="888850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1.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</a:p>
          <a:p>
            <a:pPr>
              <a:lnSpc>
                <a:spcPct val="157700"/>
              </a:lnSpc>
            </a:pP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(Auto Store)</a:t>
            </a:r>
          </a:p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endParaRPr lang="en-US" altLang="ko-KR" sz="2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2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A34019-90E7-1511-D040-A7E0E1FEAC12}"/>
              </a:ext>
            </a:extLst>
          </p:cNvPr>
          <p:cNvCxnSpPr/>
          <p:nvPr/>
        </p:nvCxnSpPr>
        <p:spPr>
          <a:xfrm>
            <a:off x="684812" y="217273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5EF1D-B380-BF88-840C-DC47404471B5}"/>
              </a:ext>
            </a:extLst>
          </p:cNvPr>
          <p:cNvSpPr txBox="1"/>
          <p:nvPr/>
        </p:nvSpPr>
        <p:spPr>
          <a:xfrm>
            <a:off x="609599" y="419766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목차</a:t>
            </a:r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6E2F7-6F7B-7659-600C-5BE6DBAFEC09}"/>
              </a:ext>
            </a:extLst>
          </p:cNvPr>
          <p:cNvSpPr txBox="1"/>
          <p:nvPr/>
        </p:nvSpPr>
        <p:spPr>
          <a:xfrm>
            <a:off x="684812" y="1599688"/>
            <a:ext cx="492261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Back-End(DB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로직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Front-End(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페이지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D978A4-B2FA-AFD8-328F-D656CD5E269E}"/>
              </a:ext>
            </a:extLst>
          </p:cNvPr>
          <p:cNvCxnSpPr/>
          <p:nvPr/>
        </p:nvCxnSpPr>
        <p:spPr>
          <a:xfrm>
            <a:off x="689295" y="5081772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B7F06C-4DEA-805D-AFC3-79F6A5858561}"/>
              </a:ext>
            </a:extLst>
          </p:cNvPr>
          <p:cNvSpPr txBox="1"/>
          <p:nvPr/>
        </p:nvSpPr>
        <p:spPr>
          <a:xfrm>
            <a:off x="689295" y="4508726"/>
            <a:ext cx="492261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Back-End(OTP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별 키오스크 관리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Front-End(Exe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NFC/RFID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인식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126728-B3BE-E7D3-39A1-5483C3B01221}"/>
              </a:ext>
            </a:extLst>
          </p:cNvPr>
          <p:cNvCxnSpPr/>
          <p:nvPr/>
        </p:nvCxnSpPr>
        <p:spPr>
          <a:xfrm>
            <a:off x="709615" y="7743692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7F7CE5-768E-5BF2-6FA0-15BA87D651D0}"/>
              </a:ext>
            </a:extLst>
          </p:cNvPr>
          <p:cNvSpPr txBox="1"/>
          <p:nvPr/>
        </p:nvSpPr>
        <p:spPr>
          <a:xfrm>
            <a:off x="709614" y="7404326"/>
            <a:ext cx="543568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역할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Back-End(CSV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파싱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NoSQL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GPT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Prompt,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로직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698A6-819B-C77B-CE13-EC91DCE67B70}"/>
              </a:ext>
            </a:extLst>
          </p:cNvPr>
          <p:cNvSpPr txBox="1"/>
          <p:nvPr/>
        </p:nvSpPr>
        <p:spPr>
          <a:xfrm>
            <a:off x="1064062" y="2301166"/>
            <a:ext cx="365760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8610E-BDB8-9C70-C1E0-DED1743935C0}"/>
              </a:ext>
            </a:extLst>
          </p:cNvPr>
          <p:cNvSpPr txBox="1"/>
          <p:nvPr/>
        </p:nvSpPr>
        <p:spPr>
          <a:xfrm>
            <a:off x="1053902" y="5186606"/>
            <a:ext cx="3657602" cy="280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687B1-BDD2-D56B-E2CE-68CFDB944AA2}"/>
              </a:ext>
            </a:extLst>
          </p:cNvPr>
          <p:cNvSpPr txBox="1"/>
          <p:nvPr/>
        </p:nvSpPr>
        <p:spPr>
          <a:xfrm>
            <a:off x="1043742" y="7858686"/>
            <a:ext cx="3657602" cy="280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환경 및 개요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 업무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서비스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도출점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20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E2648-ABB3-B448-2E71-BA807549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13CDB1-D109-E104-B983-859E29FDED60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endParaRPr lang="ko-KR" altLang="en-US" sz="4400" b="1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0DA827-193B-E4D7-0AE8-F7D6E21BF6A5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86896A-45E2-B420-9FFF-338F200C73D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81599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220DE2-E697-579B-2C96-94A64812EC97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창고의 사용량을 시각화 하여 관리 추적할 수 있는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재고 관리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최단 거리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피킹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서비스를 구현하여 물류 생산성을 극대화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0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A66-53D2-845E-A9FE-9D4CBD8A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94896F-237D-4F59-2F45-B3E7C232C7E0}"/>
              </a:ext>
            </a:extLst>
          </p:cNvPr>
          <p:cNvCxnSpPr/>
          <p:nvPr/>
        </p:nvCxnSpPr>
        <p:spPr>
          <a:xfrm>
            <a:off x="609598" y="11927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6BD7DB-BD13-7544-9DBE-FC5E0934AEAA}"/>
              </a:ext>
            </a:extLst>
          </p:cNvPr>
          <p:cNvSpPr txBox="1"/>
          <p:nvPr/>
        </p:nvSpPr>
        <p:spPr>
          <a:xfrm>
            <a:off x="609597" y="13133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7D20-2EB1-071B-CDBD-509355C31782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3EF2-BAF2-3BE0-79A6-FDBCC1CE37C4}"/>
              </a:ext>
            </a:extLst>
          </p:cNvPr>
          <p:cNvSpPr txBox="1"/>
          <p:nvPr/>
        </p:nvSpPr>
        <p:spPr>
          <a:xfrm>
            <a:off x="609598" y="419766"/>
            <a:ext cx="4399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 생산성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 </a:t>
            </a:r>
            <a:r>
              <a:rPr lang="en-US" altLang="ko-KR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WMS )</a:t>
            </a:r>
            <a:endParaRPr lang="ko-KR" altLang="en-US" sz="2800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41BD-B972-4F11-B36B-F1C6D4212C9B}"/>
              </a:ext>
            </a:extLst>
          </p:cNvPr>
          <p:cNvSpPr txBox="1"/>
          <p:nvPr/>
        </p:nvSpPr>
        <p:spPr>
          <a:xfrm>
            <a:off x="3596637" y="132355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72B68-C7BE-0174-CE8C-42DA6B6D1F98}"/>
              </a:ext>
            </a:extLst>
          </p:cNvPr>
          <p:cNvCxnSpPr/>
          <p:nvPr/>
        </p:nvCxnSpPr>
        <p:spPr>
          <a:xfrm>
            <a:off x="619758" y="210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7DC26-58D4-1879-3103-57F2449C0B24}"/>
              </a:ext>
            </a:extLst>
          </p:cNvPr>
          <p:cNvSpPr txBox="1"/>
          <p:nvPr/>
        </p:nvSpPr>
        <p:spPr>
          <a:xfrm>
            <a:off x="609597" y="219731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D436-F0EE-6480-0800-A9E968109F44}"/>
              </a:ext>
            </a:extLst>
          </p:cNvPr>
          <p:cNvSpPr txBox="1"/>
          <p:nvPr/>
        </p:nvSpPr>
        <p:spPr>
          <a:xfrm>
            <a:off x="3576317" y="2217635"/>
            <a:ext cx="944883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6888E4-4C29-9989-BA29-74421E806754}"/>
              </a:ext>
            </a:extLst>
          </p:cNvPr>
          <p:cNvCxnSpPr/>
          <p:nvPr/>
        </p:nvCxnSpPr>
        <p:spPr>
          <a:xfrm>
            <a:off x="660398" y="31739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30DFD-A36A-A30D-FF0C-38E99EB863F0}"/>
              </a:ext>
            </a:extLst>
          </p:cNvPr>
          <p:cNvSpPr txBox="1"/>
          <p:nvPr/>
        </p:nvSpPr>
        <p:spPr>
          <a:xfrm>
            <a:off x="609596" y="3283707"/>
            <a:ext cx="5049524" cy="13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EDC49A-0455-892A-2F2F-FCE6C8BAF986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58BEAD5-2CB3-4CA6-9BB4-72ACA982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43911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7F406B-2510-BC6D-4B59-F40F1CCBE124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F21146D0-EE56-6087-BE6F-BC4F0F8E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BDF60450-608F-AC95-0584-B49924F2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8573CB-F510-4495-B1C9-2B7B223011BB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CE5AD100-F2E6-CF8F-57FD-0799A6C7F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BCA4808-B86D-526E-FC3C-DAD4DDF5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20EBC8-037C-0F20-21D9-8A15811B36B6}"/>
              </a:ext>
            </a:extLst>
          </p:cNvPr>
          <p:cNvSpPr txBox="1"/>
          <p:nvPr/>
        </p:nvSpPr>
        <p:spPr>
          <a:xfrm>
            <a:off x="4851397" y="2228976"/>
            <a:ext cx="1681483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25%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20%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2A83-A50F-DA9B-065D-FC1DA523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50826FB-57C7-4673-4B52-0CE78728621B}"/>
              </a:ext>
            </a:extLst>
          </p:cNvPr>
          <p:cNvSpPr txBox="1"/>
          <p:nvPr/>
        </p:nvSpPr>
        <p:spPr>
          <a:xfrm>
            <a:off x="609596" y="360357"/>
            <a:ext cx="243148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(Back-End)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62E73-2A5F-BC23-F6C9-72AC3D6636B3}"/>
              </a:ext>
            </a:extLst>
          </p:cNvPr>
          <p:cNvSpPr txBox="1"/>
          <p:nvPr/>
        </p:nvSpPr>
        <p:spPr>
          <a:xfrm>
            <a:off x="904238" y="810609"/>
            <a:ext cx="195072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 Base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43C47-1988-96D2-0F5B-231D784C717A}"/>
              </a:ext>
            </a:extLst>
          </p:cNvPr>
          <p:cNvSpPr txBox="1"/>
          <p:nvPr/>
        </p:nvSpPr>
        <p:spPr>
          <a:xfrm>
            <a:off x="878947" y="3742527"/>
            <a:ext cx="3060593" cy="195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및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가능 상태 확인 제약 조건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상품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Z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축이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Picking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가능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유통기한 있는 상품일 경우 유효한지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처리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지시서 발행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CD839-2404-087A-E64F-6627A4ACEA88}"/>
              </a:ext>
            </a:extLst>
          </p:cNvPr>
          <p:cNvSpPr txBox="1"/>
          <p:nvPr/>
        </p:nvSpPr>
        <p:spPr>
          <a:xfrm>
            <a:off x="878947" y="5106473"/>
            <a:ext cx="2524762" cy="247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정보 테이블에 있는 상품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 -&gt;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테이블 입고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임시 로케이션 할당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불가능한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False-&gt;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정보 생성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	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테이블 입고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임시 로케이션 할당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불가능한 상태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         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56A376-4999-73A2-DBF0-26C0122D6BF7}"/>
              </a:ext>
            </a:extLst>
          </p:cNvPr>
          <p:cNvCxnSpPr/>
          <p:nvPr/>
        </p:nvCxnSpPr>
        <p:spPr>
          <a:xfrm>
            <a:off x="660398" y="337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373ECF-17B9-007C-D910-A55E5A8B5413}"/>
              </a:ext>
            </a:extLst>
          </p:cNvPr>
          <p:cNvCxnSpPr/>
          <p:nvPr/>
        </p:nvCxnSpPr>
        <p:spPr>
          <a:xfrm>
            <a:off x="904238" y="749350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0B6A23-B813-7F55-F632-88E5442770A1}"/>
              </a:ext>
            </a:extLst>
          </p:cNvPr>
          <p:cNvSpPr txBox="1"/>
          <p:nvPr/>
        </p:nvSpPr>
        <p:spPr>
          <a:xfrm>
            <a:off x="1090355" y="1199102"/>
            <a:ext cx="4638933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현장에서의 최소한의 로케이션 표현 방식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00-00-0(X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Y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Z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X, Y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축을 도면형태로 시각화 하기 위해 테이블 분리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FFCF32-5098-3FEE-0FB7-97895FC88B72}"/>
              </a:ext>
            </a:extLst>
          </p:cNvPr>
          <p:cNvGrpSpPr/>
          <p:nvPr/>
        </p:nvGrpSpPr>
        <p:grpSpPr>
          <a:xfrm>
            <a:off x="1169893" y="1777195"/>
            <a:ext cx="3850640" cy="1546562"/>
            <a:chOff x="1036320" y="1801069"/>
            <a:chExt cx="3850640" cy="15465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4EA5F37-FF63-4D9E-98FC-37EB49A1C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320" y="1801069"/>
              <a:ext cx="3850640" cy="1523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B83460-03CC-444B-80F7-A5CF6BCA9CDA}"/>
                </a:ext>
              </a:extLst>
            </p:cNvPr>
            <p:cNvSpPr txBox="1"/>
            <p:nvPr/>
          </p:nvSpPr>
          <p:spPr>
            <a:xfrm>
              <a:off x="1390075" y="1801069"/>
              <a:ext cx="484445" cy="3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알림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E1EA65-38EC-9B82-D771-E63D00E289D3}"/>
                </a:ext>
              </a:extLst>
            </p:cNvPr>
            <p:cNvSpPr txBox="1"/>
            <p:nvPr/>
          </p:nvSpPr>
          <p:spPr>
            <a:xfrm>
              <a:off x="1242755" y="2258269"/>
              <a:ext cx="484445" cy="3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유저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77A56-8D23-7153-D98E-F64029FE760D}"/>
                </a:ext>
              </a:extLst>
            </p:cNvPr>
            <p:cNvSpPr txBox="1"/>
            <p:nvPr/>
          </p:nvSpPr>
          <p:spPr>
            <a:xfrm>
              <a:off x="2223195" y="2298909"/>
              <a:ext cx="67240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2F802F-05C5-6FD9-555F-56C161E2361C}"/>
                </a:ext>
              </a:extLst>
            </p:cNvPr>
            <p:cNvSpPr txBox="1"/>
            <p:nvPr/>
          </p:nvSpPr>
          <p:spPr>
            <a:xfrm>
              <a:off x="2152997" y="2945505"/>
              <a:ext cx="78364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구독정보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B3753-F9FD-C4B5-9743-D84A22E8D6E5}"/>
                </a:ext>
              </a:extLst>
            </p:cNvPr>
            <p:cNvSpPr txBox="1"/>
            <p:nvPr/>
          </p:nvSpPr>
          <p:spPr>
            <a:xfrm>
              <a:off x="4081605" y="2820485"/>
              <a:ext cx="67240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Z</a:t>
              </a: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</a:t>
              </a:r>
              <a:r>
                <a:rPr lang="en-US" altLang="ko-KR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47100D-CF83-6D01-8F69-8CF308946B13}"/>
                </a:ext>
              </a:extLst>
            </p:cNvPr>
            <p:cNvSpPr txBox="1"/>
            <p:nvPr/>
          </p:nvSpPr>
          <p:spPr>
            <a:xfrm>
              <a:off x="3270136" y="2054747"/>
              <a:ext cx="31772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벽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BAE24C-4F3E-3AB7-FD08-59D9445536AC}"/>
                </a:ext>
              </a:extLst>
            </p:cNvPr>
            <p:cNvSpPr txBox="1"/>
            <p:nvPr/>
          </p:nvSpPr>
          <p:spPr>
            <a:xfrm>
              <a:off x="3171709" y="2420876"/>
              <a:ext cx="47012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D9602-37F4-EDA7-CCDB-6C3F025713CF}"/>
                </a:ext>
              </a:extLst>
            </p:cNvPr>
            <p:cNvSpPr txBox="1"/>
            <p:nvPr/>
          </p:nvSpPr>
          <p:spPr>
            <a:xfrm>
              <a:off x="3090429" y="2832105"/>
              <a:ext cx="837392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로케이션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(00-00)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295892-2830-E4CC-A892-F74E81D0ED08}"/>
                </a:ext>
              </a:extLst>
            </p:cNvPr>
            <p:cNvSpPr txBox="1"/>
            <p:nvPr/>
          </p:nvSpPr>
          <p:spPr>
            <a:xfrm>
              <a:off x="4108336" y="1870892"/>
              <a:ext cx="484445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8468-0DB4-5F24-B302-0A1F59FD1E4B}"/>
                </a:ext>
              </a:extLst>
            </p:cNvPr>
            <p:cNvSpPr txBox="1"/>
            <p:nvPr/>
          </p:nvSpPr>
          <p:spPr>
            <a:xfrm>
              <a:off x="1180985" y="2945505"/>
              <a:ext cx="773603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출고기록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87ADEA-4987-219D-0993-D11B25936412}"/>
                </a:ext>
              </a:extLst>
            </p:cNvPr>
            <p:cNvSpPr txBox="1"/>
            <p:nvPr/>
          </p:nvSpPr>
          <p:spPr>
            <a:xfrm>
              <a:off x="2182555" y="1902497"/>
              <a:ext cx="783648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상품정보</a:t>
              </a:r>
              <a:endParaRPr lang="en-US" altLang="ko-KR" sz="11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2B19DB-13DE-04E9-9577-0A26110C38EA}"/>
              </a:ext>
            </a:extLst>
          </p:cNvPr>
          <p:cNvSpPr/>
          <p:nvPr/>
        </p:nvSpPr>
        <p:spPr>
          <a:xfrm>
            <a:off x="5049059" y="1857808"/>
            <a:ext cx="191656" cy="183855"/>
          </a:xfrm>
          <a:prstGeom prst="rect">
            <a:avLst/>
          </a:prstGeom>
          <a:solidFill>
            <a:srgbClr val="AB86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74739B-6FF7-0CCD-3D5A-4DBF2FEAD11F}"/>
              </a:ext>
            </a:extLst>
          </p:cNvPr>
          <p:cNvSpPr txBox="1"/>
          <p:nvPr/>
        </p:nvSpPr>
        <p:spPr>
          <a:xfrm>
            <a:off x="5287607" y="177719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관련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E7B182-2F79-31D8-515F-87203147E49D}"/>
              </a:ext>
            </a:extLst>
          </p:cNvPr>
          <p:cNvSpPr/>
          <p:nvPr/>
        </p:nvSpPr>
        <p:spPr>
          <a:xfrm>
            <a:off x="5049059" y="2162608"/>
            <a:ext cx="191656" cy="183855"/>
          </a:xfrm>
          <a:prstGeom prst="rect">
            <a:avLst/>
          </a:prstGeom>
          <a:solidFill>
            <a:srgbClr val="3172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188EFF-7433-AE7C-4B96-50FB13ED06B5}"/>
              </a:ext>
            </a:extLst>
          </p:cNvPr>
          <p:cNvSpPr txBox="1"/>
          <p:nvPr/>
        </p:nvSpPr>
        <p:spPr>
          <a:xfrm>
            <a:off x="5297767" y="208199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표현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DD755C-8C9D-ACE8-B8FB-2173576F0B7D}"/>
              </a:ext>
            </a:extLst>
          </p:cNvPr>
          <p:cNvSpPr/>
          <p:nvPr/>
        </p:nvSpPr>
        <p:spPr>
          <a:xfrm>
            <a:off x="5054139" y="2472488"/>
            <a:ext cx="191656" cy="183855"/>
          </a:xfrm>
          <a:prstGeom prst="rect">
            <a:avLst/>
          </a:prstGeom>
          <a:solidFill>
            <a:srgbClr val="41A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6535EF-7E4D-B544-27FC-3F20228C7F3D}"/>
              </a:ext>
            </a:extLst>
          </p:cNvPr>
          <p:cNvSpPr txBox="1"/>
          <p:nvPr/>
        </p:nvSpPr>
        <p:spPr>
          <a:xfrm>
            <a:off x="5292687" y="2391875"/>
            <a:ext cx="14038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표현 테이블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D6FF7-DCB5-0BBC-1D76-FDC7E7931894}"/>
              </a:ext>
            </a:extLst>
          </p:cNvPr>
          <p:cNvSpPr txBox="1"/>
          <p:nvPr/>
        </p:nvSpPr>
        <p:spPr>
          <a:xfrm>
            <a:off x="3850747" y="3794277"/>
            <a:ext cx="3060593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보충 로직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최적 상태 유지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항상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(Z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로케이션에서는 하나의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SKU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상품만 존재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보충 지시서 발행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유통기한 지난 상품 폐기 요청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입고</a:t>
            </a:r>
            <a:r>
              <a:rPr lang="en-US" altLang="ko-KR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r>
              <a:rPr lang="en-US" altLang="ko-KR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 시 마다 검증</a:t>
            </a:r>
            <a:endParaRPr lang="en-US" altLang="ko-KR" sz="1000" dirty="0">
              <a:solidFill>
                <a:srgbClr val="C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BB519-54FA-B659-2EAC-759587234E43}"/>
              </a:ext>
            </a:extLst>
          </p:cNvPr>
          <p:cNvSpPr txBox="1"/>
          <p:nvPr/>
        </p:nvSpPr>
        <p:spPr>
          <a:xfrm>
            <a:off x="3774547" y="5128382"/>
            <a:ext cx="2524762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이동 로직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바코드 일치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From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존재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존재 여부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70368-E5DF-A4E1-A173-2AB375876E8D}"/>
              </a:ext>
            </a:extLst>
          </p:cNvPr>
          <p:cNvSpPr txBox="1"/>
          <p:nvPr/>
        </p:nvSpPr>
        <p:spPr>
          <a:xfrm>
            <a:off x="847238" y="3400079"/>
            <a:ext cx="48820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로직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BE191-8660-B19D-A6D1-30550D2CAA98}"/>
              </a:ext>
            </a:extLst>
          </p:cNvPr>
          <p:cNvSpPr txBox="1"/>
          <p:nvPr/>
        </p:nvSpPr>
        <p:spPr>
          <a:xfrm>
            <a:off x="782977" y="7588243"/>
            <a:ext cx="48820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Security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 시스템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F55B6-9E34-581A-35DD-8DA568B49EDA}"/>
              </a:ext>
            </a:extLst>
          </p:cNvPr>
          <p:cNvSpPr txBox="1"/>
          <p:nvPr/>
        </p:nvSpPr>
        <p:spPr>
          <a:xfrm>
            <a:off x="830051" y="8092380"/>
            <a:ext cx="4834975" cy="141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(Authentication)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/login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경로로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요청을 처리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 성공 후 사용자 정보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SecurityContext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저장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인가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(Authorization)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user.getRoleTypeEnum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직원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인가로직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4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354B-9BC6-65AE-6547-C471E863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38B975-0055-9BBC-6C05-970D4DD0C73B}"/>
              </a:ext>
            </a:extLst>
          </p:cNvPr>
          <p:cNvCxnSpPr/>
          <p:nvPr/>
        </p:nvCxnSpPr>
        <p:spPr>
          <a:xfrm>
            <a:off x="444711" y="644954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E84562-7A60-5C93-C196-6326E83630A1}"/>
              </a:ext>
            </a:extLst>
          </p:cNvPr>
          <p:cNvSpPr txBox="1"/>
          <p:nvPr/>
        </p:nvSpPr>
        <p:spPr>
          <a:xfrm>
            <a:off x="609596" y="443780"/>
            <a:ext cx="5502912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조회 및 출고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발생하여 속도 개선이 필요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m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D2914C-83EB-BC89-FFFD-04DDCBD3E5CF}"/>
              </a:ext>
            </a:extLst>
          </p:cNvPr>
          <p:cNvCxnSpPr/>
          <p:nvPr/>
        </p:nvCxnSpPr>
        <p:spPr>
          <a:xfrm>
            <a:off x="532234" y="200688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61579A-BF89-68E7-86E0-B276518DB897}"/>
              </a:ext>
            </a:extLst>
          </p:cNvPr>
          <p:cNvSpPr txBox="1"/>
          <p:nvPr/>
        </p:nvSpPr>
        <p:spPr>
          <a:xfrm>
            <a:off x="609596" y="2006885"/>
            <a:ext cx="40335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적은 창고 테이블에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많은 상품을 상위 테이블에 반정규화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DD6FA-6E89-8AFF-4C1D-5A712CF8030C}"/>
              </a:ext>
            </a:extLst>
          </p:cNvPr>
          <p:cNvSpPr txBox="1"/>
          <p:nvPr/>
        </p:nvSpPr>
        <p:spPr>
          <a:xfrm>
            <a:off x="527153" y="6433747"/>
            <a:ext cx="5667797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~1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C75F4F-D6D6-F569-9839-5B0A1B61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2673560"/>
            <a:ext cx="4046011" cy="13763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2D7256-E94A-0352-079A-2DC33485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8" y="4516199"/>
            <a:ext cx="3505202" cy="148084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AB9937-D3B8-E3E2-0DEF-39E07D0A1973}"/>
              </a:ext>
            </a:extLst>
          </p:cNvPr>
          <p:cNvSpPr/>
          <p:nvPr/>
        </p:nvSpPr>
        <p:spPr>
          <a:xfrm>
            <a:off x="2110037" y="1290709"/>
            <a:ext cx="931042" cy="2636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* m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A43375-35F6-6741-7E12-2323FEBBF28F}"/>
              </a:ext>
            </a:extLst>
          </p:cNvPr>
          <p:cNvSpPr/>
          <p:nvPr/>
        </p:nvSpPr>
        <p:spPr>
          <a:xfrm>
            <a:off x="2534919" y="7069659"/>
            <a:ext cx="931042" cy="263671"/>
          </a:xfrm>
          <a:prstGeom prst="roundRect">
            <a:avLst/>
          </a:prstGeom>
          <a:solidFill>
            <a:srgbClr val="227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68AA41-B0C4-DF6E-9072-8D0C4DBBC49F}"/>
              </a:ext>
            </a:extLst>
          </p:cNvPr>
          <p:cNvGrpSpPr/>
          <p:nvPr/>
        </p:nvGrpSpPr>
        <p:grpSpPr>
          <a:xfrm>
            <a:off x="524921" y="7857446"/>
            <a:ext cx="3997946" cy="1791745"/>
            <a:chOff x="3563957" y="367343"/>
            <a:chExt cx="3997946" cy="17917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D55ACB-2848-D228-F671-57BD933097CC}"/>
                </a:ext>
              </a:extLst>
            </p:cNvPr>
            <p:cNvSpPr txBox="1"/>
            <p:nvPr/>
          </p:nvSpPr>
          <p:spPr>
            <a:xfrm>
              <a:off x="3563957" y="367343"/>
              <a:ext cx="2904079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🚚물류 서비스 도출 점 및 느낀 점</a:t>
              </a:r>
              <a:endPara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857E76E-903A-316F-8373-213F19B2611C}"/>
                </a:ext>
              </a:extLst>
            </p:cNvPr>
            <p:cNvCxnSpPr>
              <a:cxnSpLocks/>
            </p:cNvCxnSpPr>
            <p:nvPr/>
          </p:nvCxnSpPr>
          <p:spPr>
            <a:xfrm>
              <a:off x="3637278" y="913309"/>
              <a:ext cx="0" cy="50401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61121-8871-AAEB-9CFA-B89B620C902F}"/>
                </a:ext>
              </a:extLst>
            </p:cNvPr>
            <p:cNvSpPr txBox="1"/>
            <p:nvPr/>
          </p:nvSpPr>
          <p:spPr>
            <a:xfrm>
              <a:off x="3638234" y="818336"/>
              <a:ext cx="3923669" cy="1340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도면을 시각화 하기 위해서 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X Y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행과 열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과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Z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 적치 높이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을 분리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하여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DB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설계하였지만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Depth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가 깊어져 성능 저하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RDBMS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를 활용 물류 데이터 처리시 초기에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Indexing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반정규화 고려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대규모 데이터 처리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65B2F6-F787-6BEA-621A-01F67ED9BFDB}"/>
              </a:ext>
            </a:extLst>
          </p:cNvPr>
          <p:cNvCxnSpPr/>
          <p:nvPr/>
        </p:nvCxnSpPr>
        <p:spPr>
          <a:xfrm>
            <a:off x="572315" y="7719917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0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0A8B3-F6D8-3FB4-DE32-84F78E4C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C4D8C2C-6438-284D-F49C-13DC1BB6310D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endParaRPr lang="en-US" altLang="ko-KR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(Auto Store)</a:t>
            </a:r>
            <a:endParaRPr lang="ko-KR" altLang="en-US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7AA94F-FA63-9FE9-FC99-4005079F0490}"/>
              </a:ext>
            </a:extLst>
          </p:cNvPr>
          <p:cNvGrpSpPr/>
          <p:nvPr/>
        </p:nvGrpSpPr>
        <p:grpSpPr>
          <a:xfrm>
            <a:off x="671328" y="4664597"/>
            <a:ext cx="5533547" cy="1323439"/>
            <a:chOff x="671328" y="4664597"/>
            <a:chExt cx="5533547" cy="13234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FFCB317-E33B-2979-E789-799A03331202}"/>
                </a:ext>
              </a:extLst>
            </p:cNvPr>
            <p:cNvCxnSpPr>
              <a:cxnSpLocks/>
            </p:cNvCxnSpPr>
            <p:nvPr/>
          </p:nvCxnSpPr>
          <p:spPr>
            <a:xfrm>
              <a:off x="671328" y="4710897"/>
              <a:ext cx="0" cy="793791"/>
            </a:xfrm>
            <a:prstGeom prst="line">
              <a:avLst/>
            </a:prstGeom>
            <a:ln w="28575">
              <a:solidFill>
                <a:schemeClr val="accent4">
                  <a:lumMod val="20000"/>
                  <a:lumOff val="80000"/>
                  <a:alpha val="9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4D0EF7-5537-1C3A-F397-C29E54262D88}"/>
                </a:ext>
              </a:extLst>
            </p:cNvPr>
            <p:cNvSpPr txBox="1"/>
            <p:nvPr/>
          </p:nvSpPr>
          <p:spPr>
            <a:xfrm>
              <a:off x="699424" y="4664597"/>
              <a:ext cx="5505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매장의 재고 상황과 판매 기록을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추적 관리 할 수 있는 서비스 입니다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키오스크에서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exe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파일을 실행 하는 것으로 </a:t>
              </a:r>
              <a:endPara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간단히 키오스크를 운영할 수 있습니다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43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</TotalTime>
  <Words>1956</Words>
  <Application>Microsoft Office PowerPoint</Application>
  <PresentationFormat>A4 용지(210x297mm)</PresentationFormat>
  <Paragraphs>392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G마켓 산스 TTF Bold</vt:lpstr>
      <vt:lpstr>G마켓 산스 TTF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유석 김</cp:lastModifiedBy>
  <cp:revision>24</cp:revision>
  <dcterms:created xsi:type="dcterms:W3CDTF">2024-11-21T05:04:26Z</dcterms:created>
  <dcterms:modified xsi:type="dcterms:W3CDTF">2024-12-04T07:47:19Z</dcterms:modified>
</cp:coreProperties>
</file>