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74EC"/>
    <a:srgbClr val="00B050"/>
    <a:srgbClr val="FFFFFF"/>
    <a:srgbClr val="C2B6A0"/>
    <a:srgbClr val="7C4B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57" d="100"/>
          <a:sy n="57" d="100"/>
        </p:scale>
        <p:origin x="2630" y="3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68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85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3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25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75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16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92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94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99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66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C7D45-EBA1-45BD-853C-4CFD30122036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1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dcloud.com/d/rciidEDB8srXZ34Rb" TargetMode="External"/><Relationship Id="rId7" Type="http://schemas.openxmlformats.org/officeDocument/2006/relationships/image" Target="../media/image26.png"/><Relationship Id="rId2" Type="http://schemas.openxmlformats.org/officeDocument/2006/relationships/hyperlink" Target="https://github.com/Rafael-Lee-SW/Wada-AI-CDS-Platfor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dcloud.com/d/NjNEjDxbLeopuuGGN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github.com/Rafael-Lee-SW/WMS-projec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erdcloud.com/d/NjNEjDxbLeopuuGGN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s://github.com/Rafael-Lee-SW/UPS-with-AI-and-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7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1080558" y="1528460"/>
            <a:ext cx="0" cy="1940667"/>
          </a:xfrm>
          <a:prstGeom prst="line">
            <a:avLst/>
          </a:prstGeom>
          <a:ln w="25400" cap="rnd">
            <a:solidFill>
              <a:srgbClr val="2274EC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2949" y="1960184"/>
            <a:ext cx="38072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 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 </a:t>
            </a:r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개발자</a:t>
            </a:r>
            <a:b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김유석 입니다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32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950" y="3037402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2024 PORTFOLIO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354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74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393277-6C6A-5477-AA92-9AB33E07F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CE238AC-B2F5-9388-C6C4-5D806AAE348F}"/>
              </a:ext>
            </a:extLst>
          </p:cNvPr>
          <p:cNvSpPr txBox="1"/>
          <p:nvPr/>
        </p:nvSpPr>
        <p:spPr>
          <a:xfrm>
            <a:off x="641349" y="1228664"/>
            <a:ext cx="55054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상세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</a:t>
            </a:r>
          </a:p>
          <a:p>
            <a:r>
              <a:rPr lang="ko-KR" alt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모델 분석 시스템</a:t>
            </a:r>
            <a:r>
              <a:rPr lang="en-US" altLang="ko-KR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원하는 </a:t>
            </a:r>
            <a:r>
              <a:rPr lang="en-US" altLang="ko-KR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</a:t>
            </a:r>
            <a:r>
              <a:rPr lang="ko-KR" alt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</a:t>
            </a:r>
            <a:r>
              <a:rPr lang="en-US" altLang="ko-KR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ko-KR" altLang="en-US" sz="4400" b="1" dirty="0">
              <a:solidFill>
                <a:schemeClr val="accent4">
                  <a:lumMod val="60000"/>
                  <a:lumOff val="4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462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2B4BA-AD23-09F0-A954-AB243D116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8C78B60-6354-F59E-8448-7437199FA9B9}"/>
              </a:ext>
            </a:extLst>
          </p:cNvPr>
          <p:cNvCxnSpPr/>
          <p:nvPr/>
        </p:nvCxnSpPr>
        <p:spPr>
          <a:xfrm>
            <a:off x="609598" y="14263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CF9668-2C64-D33B-A7BC-A581C24F7AD0}"/>
              </a:ext>
            </a:extLst>
          </p:cNvPr>
          <p:cNvSpPr txBox="1"/>
          <p:nvPr/>
        </p:nvSpPr>
        <p:spPr>
          <a:xfrm>
            <a:off x="609597" y="154707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🧑🏻‍🦱역할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|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B2F7A-CF53-FFA9-6A6E-2007BA66B5CE}"/>
              </a:ext>
            </a:extLst>
          </p:cNvPr>
          <p:cNvSpPr txBox="1"/>
          <p:nvPr/>
        </p:nvSpPr>
        <p:spPr>
          <a:xfrm>
            <a:off x="619758" y="5044214"/>
            <a:ext cx="3088643" cy="4780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개요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CSV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파일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LLM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활용하여  전 처리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CSV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파싱 및 전송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ChatGPT API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활용하여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CSV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분석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요구사항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10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가지 모델 분석 서비스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Random forest regression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Random forest classification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Logistic regression binary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Logistic regression multinomial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Kmeans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clustering segmentation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Kmeans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clustering anomaly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Neural network regression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Graph neural network analysis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Support vector machine(classification)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Support vector machine(regression)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925B0-8FF6-FFA1-DF10-D4C1AA4C48AD}"/>
              </a:ext>
            </a:extLst>
          </p:cNvPr>
          <p:cNvSpPr txBox="1"/>
          <p:nvPr/>
        </p:nvSpPr>
        <p:spPr>
          <a:xfrm>
            <a:off x="609596" y="287319"/>
            <a:ext cx="45313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누구나 손쉽게 모델 분석 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모델 분석 시스템</a:t>
            </a:r>
            <a:endParaRPr lang="en-US" altLang="ko-KR" sz="28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원하는 </a:t>
            </a:r>
            <a:r>
              <a:rPr lang="en-US" altLang="ko-KR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</a:t>
            </a:r>
            <a:r>
              <a:rPr lang="ko-KR" altLang="en-US" sz="2800" dirty="0" err="1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이터로</a:t>
            </a:r>
            <a:r>
              <a:rPr lang="en-US" altLang="ko-KR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)</a:t>
            </a:r>
            <a:endParaRPr lang="ko-KR" altLang="en-US" sz="28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A0B49-BFE3-A949-DDA5-F11455F749CC}"/>
              </a:ext>
            </a:extLst>
          </p:cNvPr>
          <p:cNvSpPr txBox="1"/>
          <p:nvPr/>
        </p:nvSpPr>
        <p:spPr>
          <a:xfrm>
            <a:off x="3596637" y="1532851"/>
            <a:ext cx="324714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👨🏻‍👩🏻‍👧🏻‍👦🏻역할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4 | Front-End 2 | Infra 1 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7673227-8D69-F52F-C3C0-B67898938F5C}"/>
              </a:ext>
            </a:extLst>
          </p:cNvPr>
          <p:cNvCxnSpPr/>
          <p:nvPr/>
        </p:nvCxnSpPr>
        <p:spPr>
          <a:xfrm>
            <a:off x="619758" y="23407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154ED3-C756-E1D1-DA91-B0C60987CD2C}"/>
              </a:ext>
            </a:extLst>
          </p:cNvPr>
          <p:cNvSpPr txBox="1"/>
          <p:nvPr/>
        </p:nvSpPr>
        <p:spPr>
          <a:xfrm>
            <a:off x="609597" y="243099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기간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algn="l" rtl="0" eaLnBrk="1" latinLnBrk="0" hangingPunct="1"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2024.10.14 ~ 2024.11.19 ( 5</a:t>
            </a:r>
            <a:r>
              <a:rPr lang="ko-KR" altLang="en-US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주 </a:t>
            </a: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)</a:t>
            </a:r>
            <a:endParaRPr lang="ko-KR" altLang="ko-KR" sz="1000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F84AAA-2CA9-829D-0981-62CE35636682}"/>
              </a:ext>
            </a:extLst>
          </p:cNvPr>
          <p:cNvSpPr txBox="1"/>
          <p:nvPr/>
        </p:nvSpPr>
        <p:spPr>
          <a:xfrm>
            <a:off x="3576317" y="2451315"/>
            <a:ext cx="2448561" cy="85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📎링크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2"/>
              </a:rPr>
              <a:t>GitHub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ERD </a:t>
            </a:r>
            <a:r>
              <a:rPr lang="ko-KR" altLang="en-US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설계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A18C1F2-3C4D-AB76-9A0A-6051807DB99A}"/>
              </a:ext>
            </a:extLst>
          </p:cNvPr>
          <p:cNvCxnSpPr/>
          <p:nvPr/>
        </p:nvCxnSpPr>
        <p:spPr>
          <a:xfrm>
            <a:off x="660398" y="34075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8A8D3B-273C-A5BE-2964-561D4A941814}"/>
              </a:ext>
            </a:extLst>
          </p:cNvPr>
          <p:cNvSpPr txBox="1"/>
          <p:nvPr/>
        </p:nvSpPr>
        <p:spPr>
          <a:xfrm>
            <a:off x="609596" y="3375147"/>
            <a:ext cx="5584192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⚙️개발 환경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Front-End: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JavaScript | Next.js </a:t>
            </a:r>
            <a:endParaRPr lang="en-US" altLang="ko-KR" sz="9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Back-End(Spring) 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Spring Boot (3.3.1) | JPA | MySQL | MongoDB</a:t>
            </a: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Back-End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(Fast API)</a:t>
            </a:r>
            <a:r>
              <a:rPr lang="en-US" altLang="ko-KR" sz="10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</a:t>
            </a:r>
            <a:r>
              <a:rPr lang="en-US" altLang="ko-KR" sz="105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Fast API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| python(3.12.5) </a:t>
            </a: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Infra :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AWS EC2 | Jenkins | Nginx Blue &amp; Green | S3</a:t>
            </a:r>
            <a:endParaRPr lang="ko-KR" altLang="ko-KR" sz="100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026AA86-18F2-B990-A232-DC8F619DD1AD}"/>
              </a:ext>
            </a:extLst>
          </p:cNvPr>
          <p:cNvCxnSpPr/>
          <p:nvPr/>
        </p:nvCxnSpPr>
        <p:spPr>
          <a:xfrm>
            <a:off x="660398" y="4856033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>
            <a:extLst>
              <a:ext uri="{FF2B5EF4-FFF2-40B4-BE49-F238E27FC236}">
                <a16:creationId xmlns:a16="http://schemas.microsoft.com/office/drawing/2014/main" id="{F853E1EF-C73B-AE9F-9461-9AE3CD6B7E3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2896" y="1580"/>
            <a:ext cx="533400" cy="546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EE914B28-4983-BF60-A858-D7E722B21A38}"/>
              </a:ext>
            </a:extLst>
          </p:cNvPr>
          <p:cNvGrpSpPr/>
          <p:nvPr/>
        </p:nvGrpSpPr>
        <p:grpSpPr>
          <a:xfrm>
            <a:off x="3505200" y="4505513"/>
            <a:ext cx="3352800" cy="3175447"/>
            <a:chOff x="3505200" y="4856033"/>
            <a:chExt cx="3352800" cy="3412630"/>
          </a:xfrm>
        </p:grpSpPr>
        <p:pic>
          <p:nvPicPr>
            <p:cNvPr id="21" name="Picture 8" descr="모니터 PNG 일러스트 | 이미지 및 PSD 파일 | Pngtree에 무료 ...">
              <a:extLst>
                <a:ext uri="{FF2B5EF4-FFF2-40B4-BE49-F238E27FC236}">
                  <a16:creationId xmlns:a16="http://schemas.microsoft.com/office/drawing/2014/main" id="{A105E385-1E3F-EA5E-3AC2-BCF20FA353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4856033"/>
              <a:ext cx="3352800" cy="3412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EE58A41-157E-0659-B8D0-51B8D477A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6096" y="5452721"/>
              <a:ext cx="2733038" cy="1683135"/>
            </a:xfrm>
            <a:prstGeom prst="rect">
              <a:avLst/>
            </a:prstGeom>
          </p:spPr>
        </p:pic>
      </p:grpSp>
      <p:pic>
        <p:nvPicPr>
          <p:cNvPr id="29" name="Picture 8" descr="모니터 PNG 일러스트 | 이미지 및 PSD 파일 | Pngtree에 무료 ...">
            <a:extLst>
              <a:ext uri="{FF2B5EF4-FFF2-40B4-BE49-F238E27FC236}">
                <a16:creationId xmlns:a16="http://schemas.microsoft.com/office/drawing/2014/main" id="{A8EE25F4-99E1-67D9-2AA1-9F5A4BB16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841" y="7083032"/>
            <a:ext cx="3352800" cy="317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F1BAB0E-B0FC-1045-47CC-BD8B3CFBB4F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1" y="7565212"/>
            <a:ext cx="2966720" cy="163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64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E4CEC-EF42-8945-971F-5DA1A591F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779A09F-79E9-A934-A4E3-B33FAFA7AC94}"/>
              </a:ext>
            </a:extLst>
          </p:cNvPr>
          <p:cNvCxnSpPr/>
          <p:nvPr/>
        </p:nvCxnSpPr>
        <p:spPr>
          <a:xfrm>
            <a:off x="542394" y="4802895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7CDB-7957-DE97-5F9A-4A51CC6E6E44}"/>
              </a:ext>
            </a:extLst>
          </p:cNvPr>
          <p:cNvSpPr txBox="1"/>
          <p:nvPr/>
        </p:nvSpPr>
        <p:spPr>
          <a:xfrm>
            <a:off x="609596" y="2299469"/>
            <a:ext cx="5502912" cy="902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❓문제 상황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GPT Hallucination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응답 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Fast API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서버 전송 시 에러 문제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User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선택하지 않은 모델을 추적하여 다시 선택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AFA6A1B-81F0-783E-CEAD-86F45A2512F3}"/>
              </a:ext>
            </a:extLst>
          </p:cNvPr>
          <p:cNvCxnSpPr/>
          <p:nvPr/>
        </p:nvCxnSpPr>
        <p:spPr>
          <a:xfrm>
            <a:off x="619758" y="222902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7C357E4-7465-781F-DC7A-3ABB3DF96808}"/>
              </a:ext>
            </a:extLst>
          </p:cNvPr>
          <p:cNvCxnSpPr/>
          <p:nvPr/>
        </p:nvCxnSpPr>
        <p:spPr>
          <a:xfrm>
            <a:off x="532234" y="3334254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AAA263-EE90-E0D6-0AEB-FAAB696856BF}"/>
              </a:ext>
            </a:extLst>
          </p:cNvPr>
          <p:cNvSpPr txBox="1"/>
          <p:nvPr/>
        </p:nvSpPr>
        <p:spPr>
          <a:xfrm>
            <a:off x="609596" y="360357"/>
            <a:ext cx="1402081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🖥️ 담당 업무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FC131D-DAB2-4D57-E14F-79777B2AA982}"/>
              </a:ext>
            </a:extLst>
          </p:cNvPr>
          <p:cNvSpPr txBox="1"/>
          <p:nvPr/>
        </p:nvSpPr>
        <p:spPr>
          <a:xfrm>
            <a:off x="609596" y="3392894"/>
            <a:ext cx="4826004" cy="1410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⁉️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 방안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Fast API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에서 요구하는 값이 비어 있을 경우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Null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Json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삽입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1)LLM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 결과 값에 </a:t>
            </a:r>
            <a:r>
              <a:rPr lang="en-US" altLang="ko-KR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isSelected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= false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값 삽입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2)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이후 선택 시 마다 해당 인덱스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true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 변경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3)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다른 모델 선택시에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false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값만 반환 및 새로운 </a:t>
            </a:r>
            <a:r>
              <a:rPr lang="en-US" altLang="ko-KR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ReqeustID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채번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5AB4F6-863B-69AD-D551-701D102EB5FA}"/>
              </a:ext>
            </a:extLst>
          </p:cNvPr>
          <p:cNvSpPr txBox="1"/>
          <p:nvPr/>
        </p:nvSpPr>
        <p:spPr>
          <a:xfrm>
            <a:off x="595101" y="5061604"/>
            <a:ext cx="5667797" cy="291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‼️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필수 값이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Hallucination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으로 반환되지 않더라도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Fast API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서버에서 결과 처리 가능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고객이 선택한 값을 추적하여 선택되지 않은 모델도 다시 선택할 수 있게 됨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F8354A-D2FC-4B8B-16F3-E950DAABE0BB}"/>
              </a:ext>
            </a:extLst>
          </p:cNvPr>
          <p:cNvCxnSpPr>
            <a:cxnSpLocks/>
          </p:cNvCxnSpPr>
          <p:nvPr/>
        </p:nvCxnSpPr>
        <p:spPr>
          <a:xfrm>
            <a:off x="782318" y="928549"/>
            <a:ext cx="0" cy="50401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D2C9A91-4E00-4CD8-6EFF-6D9ADE7E836E}"/>
              </a:ext>
            </a:extLst>
          </p:cNvPr>
          <p:cNvSpPr txBox="1"/>
          <p:nvPr/>
        </p:nvSpPr>
        <p:spPr>
          <a:xfrm>
            <a:off x="841371" y="828497"/>
            <a:ext cx="3923669" cy="1848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Chat GPT API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전송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요구사항 분석 및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NoSQL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설계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비정형 데이터 분류 및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적재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(MongoDB)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Fast API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서버 요구사항 전송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S3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CSV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저장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5A5E6C9-8EA3-287B-E6F5-87BA0F75C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28" y="7280407"/>
            <a:ext cx="2588740" cy="244720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E3D0378-3023-1DB3-33CA-D1CEF4B1A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328" y="5786968"/>
            <a:ext cx="3718882" cy="105165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0A6672-A03F-9203-9F2F-C65D8142AD09}"/>
              </a:ext>
            </a:extLst>
          </p:cNvPr>
          <p:cNvSpPr/>
          <p:nvPr/>
        </p:nvSpPr>
        <p:spPr>
          <a:xfrm>
            <a:off x="1499616" y="9528048"/>
            <a:ext cx="688848" cy="140208"/>
          </a:xfrm>
          <a:prstGeom prst="rect">
            <a:avLst/>
          </a:prstGeom>
          <a:solidFill>
            <a:schemeClr val="bg1">
              <a:alpha val="2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E7B2CC-4F0E-6FE0-A15A-F1B150E884FE}"/>
              </a:ext>
            </a:extLst>
          </p:cNvPr>
          <p:cNvSpPr txBox="1"/>
          <p:nvPr/>
        </p:nvSpPr>
        <p:spPr>
          <a:xfrm>
            <a:off x="3791361" y="360357"/>
            <a:ext cx="1947357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🚚물류 서비스 시사점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FCADE71-FA48-DD4A-BDD3-42A155F381B0}"/>
              </a:ext>
            </a:extLst>
          </p:cNvPr>
          <p:cNvCxnSpPr>
            <a:cxnSpLocks/>
          </p:cNvCxnSpPr>
          <p:nvPr/>
        </p:nvCxnSpPr>
        <p:spPr>
          <a:xfrm>
            <a:off x="3688078" y="867589"/>
            <a:ext cx="0" cy="50401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4D6BD9D-6CC1-0850-DD7E-730B2FE143BB}"/>
              </a:ext>
            </a:extLst>
          </p:cNvPr>
          <p:cNvSpPr txBox="1"/>
          <p:nvPr/>
        </p:nvSpPr>
        <p:spPr>
          <a:xfrm>
            <a:off x="3688078" y="769858"/>
            <a:ext cx="3923669" cy="1340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LLM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활용해 출고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입고 데이터 검증 가능성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대규모 토큰 비용 문제가 여전히 존재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NoSQL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활용하여 대규모 물류 데이터를 처리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시에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속도 처리에 이점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확장에 용이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17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593" y="546302"/>
            <a:ext cx="1096584" cy="14621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0400" y="366719"/>
            <a:ext cx="31858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 관리자에서 개발자로</a:t>
            </a:r>
            <a:endParaRPr lang="en-US" altLang="ko-KR" sz="32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32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SCM </a:t>
            </a:r>
            <a:r>
              <a:rPr lang="ko-KR" altLang="en-US" sz="32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개발자 </a:t>
            </a:r>
            <a:endParaRPr lang="en-US" altLang="ko-KR" sz="32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김유석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입니다</a:t>
            </a: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09600" y="2228850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55684" y="4204144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599" y="2270592"/>
            <a:ext cx="4702629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김유석 </a:t>
            </a:r>
            <a:r>
              <a:rPr lang="en-US" altLang="ko-KR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en-US" altLang="ko-KR" sz="1400" dirty="0" err="1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Yuseok</a:t>
            </a:r>
            <a:r>
              <a:rPr lang="en-US" altLang="ko-KR" sz="14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Kim</a:t>
            </a:r>
          </a:p>
          <a:p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최소한의 공간으로 최대한의 효율을 낼 수 있는 프로그램을 고민하고 있습니다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저의 고민된 코드 한 줄이 수백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수 천명의 근로자들의 한 걸음을 줄인다고 생각하며 개발에 임하고 있습니다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각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업장에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적합한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피킹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적치 시스템을 프로그램으로 구현하고자 합니다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93485" y="7228038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599" y="420944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Career</a:t>
            </a:r>
            <a:endParaRPr lang="ko-KR" altLang="en-US" sz="14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831" y="7301370"/>
            <a:ext cx="146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Skills</a:t>
            </a:r>
            <a:endParaRPr lang="ko-KR" altLang="en-US" sz="14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599" y="4539209"/>
            <a:ext cx="235131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롯데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글로벌 </a:t>
            </a:r>
            <a:r>
              <a:rPr lang="ko-KR" altLang="en-US" sz="14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로지스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2021.04 ~ 2023.07(2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개월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👨‍ 유통물류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유니클로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16909" y="4513403"/>
            <a:ext cx="3505200" cy="1088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업무 내용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WMS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입출고 데이터 관리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- 21FW, 22SS, 22FW 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반품 스케줄 수립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DAS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분류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작업 관리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16909" y="5552562"/>
            <a:ext cx="35052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수행 프로젝트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👨 한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·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 무역 전쟁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TFT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 팀장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 6,000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평 버퍼 센터 운영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간선 배차 관리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적치 시스템 변경으로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3,000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평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감평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임대료 감축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도급사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인원 관리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 사 관리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0400" y="7786533"/>
            <a:ext cx="112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BackEnd</a:t>
            </a:r>
            <a:endParaRPr lang="en-US" altLang="ko-KR" sz="1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35672" y="7794267"/>
            <a:ext cx="112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FrontEnd</a:t>
            </a:r>
            <a:endParaRPr lang="en-US" altLang="ko-KR" sz="1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02149" y="7777455"/>
            <a:ext cx="148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Database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2253342" y="8063532"/>
            <a:ext cx="0" cy="136621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354830" y="8063532"/>
            <a:ext cx="0" cy="136621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I | About LOTTE | 롯데">
            <a:extLst>
              <a:ext uri="{FF2B5EF4-FFF2-40B4-BE49-F238E27FC236}">
                <a16:creationId xmlns:a16="http://schemas.microsoft.com/office/drawing/2014/main" id="{F78DC0BD-0F33-30BD-A1FE-65E6293EF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524" y="5741802"/>
            <a:ext cx="425825" cy="43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유니클로 PNG 이미지 | PNGWing">
            <a:extLst>
              <a:ext uri="{FF2B5EF4-FFF2-40B4-BE49-F238E27FC236}">
                <a16:creationId xmlns:a16="http://schemas.microsoft.com/office/drawing/2014/main" id="{C7DCB841-B875-B332-A253-4C82B6528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123" y="5737227"/>
            <a:ext cx="432081" cy="43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BC6EA5-029A-8C45-5E99-27FCE78B94E7}"/>
              </a:ext>
            </a:extLst>
          </p:cNvPr>
          <p:cNvSpPr txBox="1"/>
          <p:nvPr/>
        </p:nvSpPr>
        <p:spPr>
          <a:xfrm>
            <a:off x="308649" y="8206872"/>
            <a:ext cx="1230780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JAVA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Spring Boot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JPA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JUnit</a:t>
            </a:r>
          </a:p>
        </p:txBody>
      </p:sp>
      <p:pic>
        <p:nvPicPr>
          <p:cNvPr id="26" name="Picture 26">
            <a:extLst>
              <a:ext uri="{FF2B5EF4-FFF2-40B4-BE49-F238E27FC236}">
                <a16:creationId xmlns:a16="http://schemas.microsoft.com/office/drawing/2014/main" id="{BF6A7573-8BB0-07A2-702F-22AEF5BCC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0656" y="8351656"/>
            <a:ext cx="910473" cy="55984"/>
          </a:xfrm>
          <a:prstGeom prst="rect">
            <a:avLst/>
          </a:prstGeom>
        </p:spPr>
      </p:pic>
      <p:pic>
        <p:nvPicPr>
          <p:cNvPr id="27" name="Picture 27">
            <a:extLst>
              <a:ext uri="{FF2B5EF4-FFF2-40B4-BE49-F238E27FC236}">
                <a16:creationId xmlns:a16="http://schemas.microsoft.com/office/drawing/2014/main" id="{A80564D2-87ED-60A1-F19A-2993C50E2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6847" y="8354299"/>
            <a:ext cx="793490" cy="54473"/>
          </a:xfrm>
          <a:prstGeom prst="rect">
            <a:avLst/>
          </a:prstGeom>
        </p:spPr>
      </p:pic>
      <p:pic>
        <p:nvPicPr>
          <p:cNvPr id="45" name="Picture 26">
            <a:extLst>
              <a:ext uri="{FF2B5EF4-FFF2-40B4-BE49-F238E27FC236}">
                <a16:creationId xmlns:a16="http://schemas.microsoft.com/office/drawing/2014/main" id="{C97099A4-D2E0-843E-9CD3-CA6573619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036" y="8580256"/>
            <a:ext cx="910473" cy="55984"/>
          </a:xfrm>
          <a:prstGeom prst="rect">
            <a:avLst/>
          </a:prstGeom>
        </p:spPr>
      </p:pic>
      <p:pic>
        <p:nvPicPr>
          <p:cNvPr id="46" name="Picture 27">
            <a:extLst>
              <a:ext uri="{FF2B5EF4-FFF2-40B4-BE49-F238E27FC236}">
                <a16:creationId xmlns:a16="http://schemas.microsoft.com/office/drawing/2014/main" id="{177CDF72-1A00-A62C-298B-2BD02B7784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3037" y="8582028"/>
            <a:ext cx="802378" cy="55084"/>
          </a:xfrm>
          <a:prstGeom prst="rect">
            <a:avLst/>
          </a:prstGeom>
        </p:spPr>
      </p:pic>
      <p:pic>
        <p:nvPicPr>
          <p:cNvPr id="47" name="Picture 26">
            <a:extLst>
              <a:ext uri="{FF2B5EF4-FFF2-40B4-BE49-F238E27FC236}">
                <a16:creationId xmlns:a16="http://schemas.microsoft.com/office/drawing/2014/main" id="{6F8FE04B-49DA-F919-8D65-0D6559487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226" y="8816476"/>
            <a:ext cx="910473" cy="55984"/>
          </a:xfrm>
          <a:prstGeom prst="rect">
            <a:avLst/>
          </a:prstGeom>
        </p:spPr>
      </p:pic>
      <p:pic>
        <p:nvPicPr>
          <p:cNvPr id="48" name="Picture 27">
            <a:extLst>
              <a:ext uri="{FF2B5EF4-FFF2-40B4-BE49-F238E27FC236}">
                <a16:creationId xmlns:a16="http://schemas.microsoft.com/office/drawing/2014/main" id="{8953FCFF-7E56-7BE2-76BE-EC569CB044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9227" y="8818248"/>
            <a:ext cx="802378" cy="55084"/>
          </a:xfrm>
          <a:prstGeom prst="rect">
            <a:avLst/>
          </a:prstGeom>
        </p:spPr>
      </p:pic>
      <p:pic>
        <p:nvPicPr>
          <p:cNvPr id="49" name="Picture 26">
            <a:extLst>
              <a:ext uri="{FF2B5EF4-FFF2-40B4-BE49-F238E27FC236}">
                <a16:creationId xmlns:a16="http://schemas.microsoft.com/office/drawing/2014/main" id="{BA6CE9F3-B011-1CF1-3C0D-EE66ACFDD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416" y="9041266"/>
            <a:ext cx="910473" cy="55984"/>
          </a:xfrm>
          <a:prstGeom prst="rect">
            <a:avLst/>
          </a:prstGeom>
        </p:spPr>
      </p:pic>
      <p:pic>
        <p:nvPicPr>
          <p:cNvPr id="50" name="Picture 27">
            <a:extLst>
              <a:ext uri="{FF2B5EF4-FFF2-40B4-BE49-F238E27FC236}">
                <a16:creationId xmlns:a16="http://schemas.microsoft.com/office/drawing/2014/main" id="{C4F3CD0D-BFEB-E0A1-0153-86894AD587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5417" y="9045947"/>
            <a:ext cx="665963" cy="51303"/>
          </a:xfrm>
          <a:prstGeom prst="rect">
            <a:avLst/>
          </a:prstGeom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BCE7A1-583A-98FB-55E1-7A6C0FF31703}"/>
              </a:ext>
            </a:extLst>
          </p:cNvPr>
          <p:cNvCxnSpPr/>
          <p:nvPr/>
        </p:nvCxnSpPr>
        <p:spPr>
          <a:xfrm>
            <a:off x="1400244" y="816195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00C5ABF-D2CE-9EB3-1F14-A3122F6FB79E}"/>
              </a:ext>
            </a:extLst>
          </p:cNvPr>
          <p:cNvCxnSpPr/>
          <p:nvPr/>
        </p:nvCxnSpPr>
        <p:spPr>
          <a:xfrm>
            <a:off x="1552644" y="831435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70DFDE6-D386-3D93-3988-2B5ECB174C8E}"/>
              </a:ext>
            </a:extLst>
          </p:cNvPr>
          <p:cNvCxnSpPr/>
          <p:nvPr/>
        </p:nvCxnSpPr>
        <p:spPr>
          <a:xfrm>
            <a:off x="1705044" y="826609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9E7B05D-A15D-FD66-E6D4-42D9CCE8CFF0}"/>
              </a:ext>
            </a:extLst>
          </p:cNvPr>
          <p:cNvCxnSpPr/>
          <p:nvPr/>
        </p:nvCxnSpPr>
        <p:spPr>
          <a:xfrm>
            <a:off x="1832044" y="826863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9B50686-55C1-7DD1-A87F-F76395FCB0D6}"/>
              </a:ext>
            </a:extLst>
          </p:cNvPr>
          <p:cNvCxnSpPr/>
          <p:nvPr/>
        </p:nvCxnSpPr>
        <p:spPr>
          <a:xfrm>
            <a:off x="1941264" y="831181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0DECC1F-263F-4A03-116E-1474706B2AD6}"/>
              </a:ext>
            </a:extLst>
          </p:cNvPr>
          <p:cNvCxnSpPr/>
          <p:nvPr/>
        </p:nvCxnSpPr>
        <p:spPr>
          <a:xfrm>
            <a:off x="2078424" y="816449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5E54C80-03D5-0F05-C1C4-6B1933D8F184}"/>
              </a:ext>
            </a:extLst>
          </p:cNvPr>
          <p:cNvSpPr txBox="1"/>
          <p:nvPr/>
        </p:nvSpPr>
        <p:spPr>
          <a:xfrm>
            <a:off x="2236509" y="8214492"/>
            <a:ext cx="1230780" cy="122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Vue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React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Next.js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JavaScript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TypeScript</a:t>
            </a:r>
          </a:p>
        </p:txBody>
      </p:sp>
      <p:pic>
        <p:nvPicPr>
          <p:cNvPr id="57" name="Picture 26">
            <a:extLst>
              <a:ext uri="{FF2B5EF4-FFF2-40B4-BE49-F238E27FC236}">
                <a16:creationId xmlns:a16="http://schemas.microsoft.com/office/drawing/2014/main" id="{2E85660A-5E44-FC39-C90E-9B4F93843B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3296" y="8344036"/>
            <a:ext cx="910473" cy="55984"/>
          </a:xfrm>
          <a:prstGeom prst="rect">
            <a:avLst/>
          </a:prstGeom>
        </p:spPr>
      </p:pic>
      <p:pic>
        <p:nvPicPr>
          <p:cNvPr id="58" name="Picture 27">
            <a:extLst>
              <a:ext uri="{FF2B5EF4-FFF2-40B4-BE49-F238E27FC236}">
                <a16:creationId xmlns:a16="http://schemas.microsoft.com/office/drawing/2014/main" id="{47ADE33A-A990-1FD6-3D1D-99429D7A46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515" y="8346216"/>
            <a:ext cx="661892" cy="55780"/>
          </a:xfrm>
          <a:prstGeom prst="rect">
            <a:avLst/>
          </a:prstGeom>
        </p:spPr>
      </p:pic>
      <p:pic>
        <p:nvPicPr>
          <p:cNvPr id="59" name="Picture 26">
            <a:extLst>
              <a:ext uri="{FF2B5EF4-FFF2-40B4-BE49-F238E27FC236}">
                <a16:creationId xmlns:a16="http://schemas.microsoft.com/office/drawing/2014/main" id="{F5B4E2E2-0375-D91C-5CEC-3B6CD0FA8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5676" y="8572636"/>
            <a:ext cx="910473" cy="55984"/>
          </a:xfrm>
          <a:prstGeom prst="rect">
            <a:avLst/>
          </a:prstGeom>
        </p:spPr>
      </p:pic>
      <p:pic>
        <p:nvPicPr>
          <p:cNvPr id="60" name="Picture 27">
            <a:extLst>
              <a:ext uri="{FF2B5EF4-FFF2-40B4-BE49-F238E27FC236}">
                <a16:creationId xmlns:a16="http://schemas.microsoft.com/office/drawing/2014/main" id="{760E79CF-58C6-A6C0-BB0F-F57814619B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5677" y="8574408"/>
            <a:ext cx="665963" cy="49777"/>
          </a:xfrm>
          <a:prstGeom prst="rect">
            <a:avLst/>
          </a:prstGeom>
        </p:spPr>
      </p:pic>
      <p:pic>
        <p:nvPicPr>
          <p:cNvPr id="61" name="Picture 26">
            <a:extLst>
              <a:ext uri="{FF2B5EF4-FFF2-40B4-BE49-F238E27FC236}">
                <a16:creationId xmlns:a16="http://schemas.microsoft.com/office/drawing/2014/main" id="{F39523BC-2DDD-1DF4-FA09-6B5EEE4D8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866" y="8808856"/>
            <a:ext cx="910473" cy="55984"/>
          </a:xfrm>
          <a:prstGeom prst="rect">
            <a:avLst/>
          </a:prstGeom>
        </p:spPr>
      </p:pic>
      <p:pic>
        <p:nvPicPr>
          <p:cNvPr id="62" name="Picture 27">
            <a:extLst>
              <a:ext uri="{FF2B5EF4-FFF2-40B4-BE49-F238E27FC236}">
                <a16:creationId xmlns:a16="http://schemas.microsoft.com/office/drawing/2014/main" id="{F85E9120-BD83-DC7B-9594-40325870A3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1867" y="8810628"/>
            <a:ext cx="802378" cy="55084"/>
          </a:xfrm>
          <a:prstGeom prst="rect">
            <a:avLst/>
          </a:prstGeom>
        </p:spPr>
      </p:pic>
      <p:pic>
        <p:nvPicPr>
          <p:cNvPr id="63" name="Picture 26">
            <a:extLst>
              <a:ext uri="{FF2B5EF4-FFF2-40B4-BE49-F238E27FC236}">
                <a16:creationId xmlns:a16="http://schemas.microsoft.com/office/drawing/2014/main" id="{9DD9D516-7C69-3342-B554-974209739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8056" y="9033646"/>
            <a:ext cx="910473" cy="55984"/>
          </a:xfrm>
          <a:prstGeom prst="rect">
            <a:avLst/>
          </a:prstGeom>
        </p:spPr>
      </p:pic>
      <p:pic>
        <p:nvPicPr>
          <p:cNvPr id="1024" name="Picture 27">
            <a:extLst>
              <a:ext uri="{FF2B5EF4-FFF2-40B4-BE49-F238E27FC236}">
                <a16:creationId xmlns:a16="http://schemas.microsoft.com/office/drawing/2014/main" id="{65F3BF58-0C82-4F35-DFA7-985D20251F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8057" y="9036535"/>
            <a:ext cx="669657" cy="51549"/>
          </a:xfrm>
          <a:prstGeom prst="rect">
            <a:avLst/>
          </a:prstGeom>
        </p:spPr>
      </p:pic>
      <p:pic>
        <p:nvPicPr>
          <p:cNvPr id="1033" name="Picture 26">
            <a:extLst>
              <a:ext uri="{FF2B5EF4-FFF2-40B4-BE49-F238E27FC236}">
                <a16:creationId xmlns:a16="http://schemas.microsoft.com/office/drawing/2014/main" id="{A14EBF40-E800-76FC-C407-D3216086D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5676" y="9269866"/>
            <a:ext cx="910473" cy="55984"/>
          </a:xfrm>
          <a:prstGeom prst="rect">
            <a:avLst/>
          </a:prstGeom>
        </p:spPr>
      </p:pic>
      <p:pic>
        <p:nvPicPr>
          <p:cNvPr id="1034" name="Picture 27">
            <a:extLst>
              <a:ext uri="{FF2B5EF4-FFF2-40B4-BE49-F238E27FC236}">
                <a16:creationId xmlns:a16="http://schemas.microsoft.com/office/drawing/2014/main" id="{03535673-A0B3-622A-E841-EDF147376C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5677" y="9274301"/>
            <a:ext cx="665963" cy="51549"/>
          </a:xfrm>
          <a:prstGeom prst="rect">
            <a:avLst/>
          </a:prstGeom>
        </p:spPr>
      </p:pic>
      <p:grpSp>
        <p:nvGrpSpPr>
          <p:cNvPr id="1035" name="그룹 1034">
            <a:extLst>
              <a:ext uri="{FF2B5EF4-FFF2-40B4-BE49-F238E27FC236}">
                <a16:creationId xmlns:a16="http://schemas.microsoft.com/office/drawing/2014/main" id="{E7E38A42-0520-A795-938C-A75E443F50BB}"/>
              </a:ext>
            </a:extLst>
          </p:cNvPr>
          <p:cNvGrpSpPr/>
          <p:nvPr/>
        </p:nvGrpSpPr>
        <p:grpSpPr>
          <a:xfrm>
            <a:off x="3476694" y="8154338"/>
            <a:ext cx="678180" cy="1397933"/>
            <a:chOff x="3476694" y="8154338"/>
            <a:chExt cx="678180" cy="1397933"/>
          </a:xfrm>
        </p:grpSpPr>
        <p:cxnSp>
          <p:nvCxnSpPr>
            <p:cNvPr id="1025" name="직선 연결선 1024">
              <a:extLst>
                <a:ext uri="{FF2B5EF4-FFF2-40B4-BE49-F238E27FC236}">
                  <a16:creationId xmlns:a16="http://schemas.microsoft.com/office/drawing/2014/main" id="{12B92D87-F92C-B0C0-E322-E5BD68023949}"/>
                </a:ext>
              </a:extLst>
            </p:cNvPr>
            <p:cNvCxnSpPr/>
            <p:nvPr/>
          </p:nvCxnSpPr>
          <p:spPr>
            <a:xfrm>
              <a:off x="3476694" y="815433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직선 연결선 1026">
              <a:extLst>
                <a:ext uri="{FF2B5EF4-FFF2-40B4-BE49-F238E27FC236}">
                  <a16:creationId xmlns:a16="http://schemas.microsoft.com/office/drawing/2014/main" id="{4FA74B93-53ED-0FA0-571A-DAFECAD014BA}"/>
                </a:ext>
              </a:extLst>
            </p:cNvPr>
            <p:cNvCxnSpPr/>
            <p:nvPr/>
          </p:nvCxnSpPr>
          <p:spPr>
            <a:xfrm>
              <a:off x="3629094" y="830673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직선 연결선 1028">
              <a:extLst>
                <a:ext uri="{FF2B5EF4-FFF2-40B4-BE49-F238E27FC236}">
                  <a16:creationId xmlns:a16="http://schemas.microsoft.com/office/drawing/2014/main" id="{BAF9D854-0795-B2A9-E299-6FBB727D4314}"/>
                </a:ext>
              </a:extLst>
            </p:cNvPr>
            <p:cNvCxnSpPr/>
            <p:nvPr/>
          </p:nvCxnSpPr>
          <p:spPr>
            <a:xfrm>
              <a:off x="3781494" y="825847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직선 연결선 1029">
              <a:extLst>
                <a:ext uri="{FF2B5EF4-FFF2-40B4-BE49-F238E27FC236}">
                  <a16:creationId xmlns:a16="http://schemas.microsoft.com/office/drawing/2014/main" id="{F4DD6792-9AF5-A6EA-FEA3-3F4A8646B2F8}"/>
                </a:ext>
              </a:extLst>
            </p:cNvPr>
            <p:cNvCxnSpPr/>
            <p:nvPr/>
          </p:nvCxnSpPr>
          <p:spPr>
            <a:xfrm>
              <a:off x="3908494" y="826101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직선 연결선 1030">
              <a:extLst>
                <a:ext uri="{FF2B5EF4-FFF2-40B4-BE49-F238E27FC236}">
                  <a16:creationId xmlns:a16="http://schemas.microsoft.com/office/drawing/2014/main" id="{2C28DF3F-8E37-17AF-15FA-E6A6472B6D59}"/>
                </a:ext>
              </a:extLst>
            </p:cNvPr>
            <p:cNvCxnSpPr/>
            <p:nvPr/>
          </p:nvCxnSpPr>
          <p:spPr>
            <a:xfrm>
              <a:off x="4017714" y="830419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직선 연결선 1031">
              <a:extLst>
                <a:ext uri="{FF2B5EF4-FFF2-40B4-BE49-F238E27FC236}">
                  <a16:creationId xmlns:a16="http://schemas.microsoft.com/office/drawing/2014/main" id="{CC79E376-0621-137F-5502-D74466DF5D35}"/>
                </a:ext>
              </a:extLst>
            </p:cNvPr>
            <p:cNvCxnSpPr/>
            <p:nvPr/>
          </p:nvCxnSpPr>
          <p:spPr>
            <a:xfrm>
              <a:off x="4154874" y="815687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6" name="TextBox 1035">
            <a:extLst>
              <a:ext uri="{FF2B5EF4-FFF2-40B4-BE49-F238E27FC236}">
                <a16:creationId xmlns:a16="http://schemas.microsoft.com/office/drawing/2014/main" id="{0E02514E-3CA8-67E7-EB7E-F047884435BF}"/>
              </a:ext>
            </a:extLst>
          </p:cNvPr>
          <p:cNvSpPr txBox="1"/>
          <p:nvPr/>
        </p:nvSpPr>
        <p:spPr>
          <a:xfrm>
            <a:off x="4390429" y="8214492"/>
            <a:ext cx="1230780" cy="122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MySQL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Oracle</a:t>
            </a: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MyBatis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MongoDB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Redis</a:t>
            </a:r>
          </a:p>
        </p:txBody>
      </p:sp>
      <p:pic>
        <p:nvPicPr>
          <p:cNvPr id="1037" name="Picture 26">
            <a:extLst>
              <a:ext uri="{FF2B5EF4-FFF2-40B4-BE49-F238E27FC236}">
                <a16:creationId xmlns:a16="http://schemas.microsoft.com/office/drawing/2014/main" id="{5511C1D4-D272-AD6D-95F8-BDF125A43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7216" y="8344036"/>
            <a:ext cx="910473" cy="55984"/>
          </a:xfrm>
          <a:prstGeom prst="rect">
            <a:avLst/>
          </a:prstGeom>
        </p:spPr>
      </p:pic>
      <p:pic>
        <p:nvPicPr>
          <p:cNvPr id="1038" name="Picture 27">
            <a:extLst>
              <a:ext uri="{FF2B5EF4-FFF2-40B4-BE49-F238E27FC236}">
                <a16:creationId xmlns:a16="http://schemas.microsoft.com/office/drawing/2014/main" id="{8DBCEE8E-F540-B1E0-D6A8-3C130AE9B0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3434" y="8344036"/>
            <a:ext cx="794727" cy="57254"/>
          </a:xfrm>
          <a:prstGeom prst="rect">
            <a:avLst/>
          </a:prstGeom>
        </p:spPr>
      </p:pic>
      <p:pic>
        <p:nvPicPr>
          <p:cNvPr id="1039" name="Picture 26">
            <a:extLst>
              <a:ext uri="{FF2B5EF4-FFF2-40B4-BE49-F238E27FC236}">
                <a16:creationId xmlns:a16="http://schemas.microsoft.com/office/drawing/2014/main" id="{6E39AD78-7473-4FF7-FCD4-ECC57D9EE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9596" y="8572636"/>
            <a:ext cx="910473" cy="55984"/>
          </a:xfrm>
          <a:prstGeom prst="rect">
            <a:avLst/>
          </a:prstGeom>
        </p:spPr>
      </p:pic>
      <p:pic>
        <p:nvPicPr>
          <p:cNvPr id="1040" name="Picture 27">
            <a:extLst>
              <a:ext uri="{FF2B5EF4-FFF2-40B4-BE49-F238E27FC236}">
                <a16:creationId xmlns:a16="http://schemas.microsoft.com/office/drawing/2014/main" id="{CC3C0F54-377E-F974-4CE4-39644AF596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9597" y="8574408"/>
            <a:ext cx="798564" cy="54212"/>
          </a:xfrm>
          <a:prstGeom prst="rect">
            <a:avLst/>
          </a:prstGeom>
        </p:spPr>
      </p:pic>
      <p:pic>
        <p:nvPicPr>
          <p:cNvPr id="1041" name="Picture 26">
            <a:extLst>
              <a:ext uri="{FF2B5EF4-FFF2-40B4-BE49-F238E27FC236}">
                <a16:creationId xmlns:a16="http://schemas.microsoft.com/office/drawing/2014/main" id="{CEF1AB8F-C23E-0A77-6C47-C844F6C4D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786" y="8808856"/>
            <a:ext cx="910473" cy="55984"/>
          </a:xfrm>
          <a:prstGeom prst="rect">
            <a:avLst/>
          </a:prstGeom>
        </p:spPr>
      </p:pic>
      <p:pic>
        <p:nvPicPr>
          <p:cNvPr id="1042" name="Picture 27">
            <a:extLst>
              <a:ext uri="{FF2B5EF4-FFF2-40B4-BE49-F238E27FC236}">
                <a16:creationId xmlns:a16="http://schemas.microsoft.com/office/drawing/2014/main" id="{F8253CED-CAA4-240E-8F81-DC6B3242CC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5787" y="8810628"/>
            <a:ext cx="665963" cy="54212"/>
          </a:xfrm>
          <a:prstGeom prst="rect">
            <a:avLst/>
          </a:prstGeom>
        </p:spPr>
      </p:pic>
      <p:pic>
        <p:nvPicPr>
          <p:cNvPr id="1043" name="Picture 26">
            <a:extLst>
              <a:ext uri="{FF2B5EF4-FFF2-40B4-BE49-F238E27FC236}">
                <a16:creationId xmlns:a16="http://schemas.microsoft.com/office/drawing/2014/main" id="{0E2F1B39-995D-E8C9-1527-1CA80B1BD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1976" y="9033646"/>
            <a:ext cx="910473" cy="55984"/>
          </a:xfrm>
          <a:prstGeom prst="rect">
            <a:avLst/>
          </a:prstGeom>
        </p:spPr>
      </p:pic>
      <p:pic>
        <p:nvPicPr>
          <p:cNvPr id="1044" name="Picture 27">
            <a:extLst>
              <a:ext uri="{FF2B5EF4-FFF2-40B4-BE49-F238E27FC236}">
                <a16:creationId xmlns:a16="http://schemas.microsoft.com/office/drawing/2014/main" id="{01B2F6FF-46A7-080B-6FD7-724FE44047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1977" y="9034545"/>
            <a:ext cx="806184" cy="54212"/>
          </a:xfrm>
          <a:prstGeom prst="rect">
            <a:avLst/>
          </a:prstGeom>
        </p:spPr>
      </p:pic>
      <p:pic>
        <p:nvPicPr>
          <p:cNvPr id="1045" name="Picture 26">
            <a:extLst>
              <a:ext uri="{FF2B5EF4-FFF2-40B4-BE49-F238E27FC236}">
                <a16:creationId xmlns:a16="http://schemas.microsoft.com/office/drawing/2014/main" id="{11CC33F7-6CD7-4F92-E3AB-6FF765C52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9596" y="9269866"/>
            <a:ext cx="910473" cy="55984"/>
          </a:xfrm>
          <a:prstGeom prst="rect">
            <a:avLst/>
          </a:prstGeom>
        </p:spPr>
      </p:pic>
      <p:pic>
        <p:nvPicPr>
          <p:cNvPr id="1046" name="Picture 27">
            <a:extLst>
              <a:ext uri="{FF2B5EF4-FFF2-40B4-BE49-F238E27FC236}">
                <a16:creationId xmlns:a16="http://schemas.microsoft.com/office/drawing/2014/main" id="{FABD18BC-344C-2B73-357D-D70EAE10A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9597" y="9272407"/>
            <a:ext cx="665963" cy="55984"/>
          </a:xfrm>
          <a:prstGeom prst="rect">
            <a:avLst/>
          </a:prstGeom>
        </p:spPr>
      </p:pic>
      <p:grpSp>
        <p:nvGrpSpPr>
          <p:cNvPr id="1047" name="그룹 1046">
            <a:extLst>
              <a:ext uri="{FF2B5EF4-FFF2-40B4-BE49-F238E27FC236}">
                <a16:creationId xmlns:a16="http://schemas.microsoft.com/office/drawing/2014/main" id="{A1637693-A0C4-170F-F462-B3BDF6F59B99}"/>
              </a:ext>
            </a:extLst>
          </p:cNvPr>
          <p:cNvGrpSpPr/>
          <p:nvPr/>
        </p:nvGrpSpPr>
        <p:grpSpPr>
          <a:xfrm>
            <a:off x="5630614" y="8154338"/>
            <a:ext cx="678180" cy="1397933"/>
            <a:chOff x="3476694" y="8154338"/>
            <a:chExt cx="678180" cy="1397933"/>
          </a:xfrm>
        </p:grpSpPr>
        <p:cxnSp>
          <p:nvCxnSpPr>
            <p:cNvPr id="1048" name="직선 연결선 1047">
              <a:extLst>
                <a:ext uri="{FF2B5EF4-FFF2-40B4-BE49-F238E27FC236}">
                  <a16:creationId xmlns:a16="http://schemas.microsoft.com/office/drawing/2014/main" id="{829012A0-0131-0F80-9430-92F75D8D3BC6}"/>
                </a:ext>
              </a:extLst>
            </p:cNvPr>
            <p:cNvCxnSpPr/>
            <p:nvPr/>
          </p:nvCxnSpPr>
          <p:spPr>
            <a:xfrm>
              <a:off x="3476694" y="815433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직선 연결선 1048">
              <a:extLst>
                <a:ext uri="{FF2B5EF4-FFF2-40B4-BE49-F238E27FC236}">
                  <a16:creationId xmlns:a16="http://schemas.microsoft.com/office/drawing/2014/main" id="{907D8DD8-97A1-D776-A09B-B099B3861D5E}"/>
                </a:ext>
              </a:extLst>
            </p:cNvPr>
            <p:cNvCxnSpPr/>
            <p:nvPr/>
          </p:nvCxnSpPr>
          <p:spPr>
            <a:xfrm>
              <a:off x="3629094" y="830673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직선 연결선 1049">
              <a:extLst>
                <a:ext uri="{FF2B5EF4-FFF2-40B4-BE49-F238E27FC236}">
                  <a16:creationId xmlns:a16="http://schemas.microsoft.com/office/drawing/2014/main" id="{53F44124-7243-00EF-3A8E-84DC3DAF7235}"/>
                </a:ext>
              </a:extLst>
            </p:cNvPr>
            <p:cNvCxnSpPr/>
            <p:nvPr/>
          </p:nvCxnSpPr>
          <p:spPr>
            <a:xfrm>
              <a:off x="3781494" y="825847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직선 연결선 1050">
              <a:extLst>
                <a:ext uri="{FF2B5EF4-FFF2-40B4-BE49-F238E27FC236}">
                  <a16:creationId xmlns:a16="http://schemas.microsoft.com/office/drawing/2014/main" id="{9D4BCDCD-D683-8371-3016-431AD4F6763E}"/>
                </a:ext>
              </a:extLst>
            </p:cNvPr>
            <p:cNvCxnSpPr/>
            <p:nvPr/>
          </p:nvCxnSpPr>
          <p:spPr>
            <a:xfrm>
              <a:off x="3908494" y="826101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직선 연결선 1051">
              <a:extLst>
                <a:ext uri="{FF2B5EF4-FFF2-40B4-BE49-F238E27FC236}">
                  <a16:creationId xmlns:a16="http://schemas.microsoft.com/office/drawing/2014/main" id="{48DEA88C-7F49-914B-F935-2E74EA335C3D}"/>
                </a:ext>
              </a:extLst>
            </p:cNvPr>
            <p:cNvCxnSpPr/>
            <p:nvPr/>
          </p:nvCxnSpPr>
          <p:spPr>
            <a:xfrm>
              <a:off x="4017714" y="830419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직선 연결선 1052">
              <a:extLst>
                <a:ext uri="{FF2B5EF4-FFF2-40B4-BE49-F238E27FC236}">
                  <a16:creationId xmlns:a16="http://schemas.microsoft.com/office/drawing/2014/main" id="{75A4254E-441E-0814-1BDF-5EA42053264D}"/>
                </a:ext>
              </a:extLst>
            </p:cNvPr>
            <p:cNvCxnSpPr/>
            <p:nvPr/>
          </p:nvCxnSpPr>
          <p:spPr>
            <a:xfrm>
              <a:off x="4154874" y="815687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678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500742" y="333627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61959F4-DA64-6B8A-D953-B5FA5D91668D}"/>
              </a:ext>
            </a:extLst>
          </p:cNvPr>
          <p:cNvSpPr txBox="1"/>
          <p:nvPr/>
        </p:nvSpPr>
        <p:spPr>
          <a:xfrm>
            <a:off x="609599" y="347792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Experience</a:t>
            </a:r>
            <a:endParaRPr lang="ko-KR" altLang="en-US" sz="14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D2AAD5-2FD4-CA3B-CC40-8E8033A8826A}"/>
              </a:ext>
            </a:extLst>
          </p:cNvPr>
          <p:cNvSpPr txBox="1"/>
          <p:nvPr/>
        </p:nvSpPr>
        <p:spPr>
          <a:xfrm>
            <a:off x="609598" y="3960089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삼성 청년 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아카데미 이수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2024.01 ~ 2024.06 ( 6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개월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E137F-F340-AEB2-57CE-B90E0A55B1F8}"/>
              </a:ext>
            </a:extLst>
          </p:cNvPr>
          <p:cNvSpPr txBox="1"/>
          <p:nvPr/>
        </p:nvSpPr>
        <p:spPr>
          <a:xfrm>
            <a:off x="3200398" y="3960089"/>
            <a:ext cx="3657602" cy="13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교육 내용</a:t>
            </a:r>
            <a:endParaRPr lang="en-US" altLang="ko-KR" sz="1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컴퓨터 사고력 및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 능력 강화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Java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언어 활용 및 문법 이해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Spring, Vue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활용한 웹 개발 기술 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DB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설계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RDBMS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활용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3CB80-70CF-92C7-1B46-863B7385029F}"/>
              </a:ext>
            </a:extLst>
          </p:cNvPr>
          <p:cNvSpPr txBox="1"/>
          <p:nvPr/>
        </p:nvSpPr>
        <p:spPr>
          <a:xfrm>
            <a:off x="3200397" y="5328279"/>
            <a:ext cx="3657602" cy="83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수행 프로젝트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축구 동호회 매칭 시스템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“SSACCER”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SpringBoot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Vue3, 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MyBatis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Mysql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5C0A3-6AD3-41C1-04CC-7F4FEFF2F252}"/>
              </a:ext>
            </a:extLst>
          </p:cNvPr>
          <p:cNvSpPr txBox="1"/>
          <p:nvPr/>
        </p:nvSpPr>
        <p:spPr>
          <a:xfrm>
            <a:off x="609598" y="6794729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삼성 청년 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아카데미 수료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2024.06 ~ 2024.12 ( 6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개월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B8608-0F64-F5A1-FA00-209AD945E955}"/>
              </a:ext>
            </a:extLst>
          </p:cNvPr>
          <p:cNvSpPr txBox="1"/>
          <p:nvPr/>
        </p:nvSpPr>
        <p:spPr>
          <a:xfrm>
            <a:off x="3200398" y="6794729"/>
            <a:ext cx="3657602" cy="13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교육 내용</a:t>
            </a:r>
            <a:endParaRPr lang="en-US" altLang="ko-KR" sz="1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6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 자기주도 프로젝트 수행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공통 프로젝트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모바일 웹 디자인 및 기본 구성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(7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특화 프로젝트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인공지능 언어 모델 구현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(8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자율 프로젝트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자유 주제 프로젝트 구현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(5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8E710-9172-80E7-B2E3-DF56FC001FB2}"/>
              </a:ext>
            </a:extLst>
          </p:cNvPr>
          <p:cNvSpPr txBox="1"/>
          <p:nvPr/>
        </p:nvSpPr>
        <p:spPr>
          <a:xfrm>
            <a:off x="3200397" y="8162919"/>
            <a:ext cx="3657602" cy="10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수행 프로젝트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공통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재고 관리 시스템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(WMS)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“FITBOX”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특화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무인 매장 관리 시스템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“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AutoStore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자율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CSV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AI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 분석 시스템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“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말하는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7F401-11E4-AFD9-9B7A-57659338910F}"/>
              </a:ext>
            </a:extLst>
          </p:cNvPr>
          <p:cNvSpPr txBox="1"/>
          <p:nvPr/>
        </p:nvSpPr>
        <p:spPr>
          <a:xfrm>
            <a:off x="609599" y="41976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Certification</a:t>
            </a:r>
            <a:endParaRPr lang="ko-KR" altLang="en-US" sz="14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D4AE65B2-DD12-47BD-E845-9930A76C1CA3}"/>
              </a:ext>
            </a:extLst>
          </p:cNvPr>
          <p:cNvSpPr txBox="1"/>
          <p:nvPr/>
        </p:nvSpPr>
        <p:spPr>
          <a:xfrm>
            <a:off x="698191" y="1335522"/>
            <a:ext cx="3911600" cy="162418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57700"/>
              </a:lnSpc>
            </a:pPr>
            <a:r>
              <a:rPr lang="en-US" altLang="ko-KR" sz="1400" b="0" i="0" u="none" strike="noStrike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2024.12</a:t>
            </a:r>
            <a:r>
              <a:rPr lang="en-US" altLang="ko-KR" sz="1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 </a:t>
            </a:r>
            <a:r>
              <a:rPr lang="ko-KR" altLang="en-US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정보처리기사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예정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altLang="ko-KR" sz="1400" b="0" i="0" u="none" strike="noStrike" dirty="0">
              <a:solidFill>
                <a:srgbClr val="C2C2C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7700"/>
              </a:lnSpc>
            </a:pPr>
            <a:r>
              <a:rPr lang="en-US" altLang="ko-KR" sz="1400" b="0" i="0" u="none" strike="noStrike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2024.09 </a:t>
            </a:r>
            <a:r>
              <a:rPr lang="en-US" altLang="ko-KR" sz="1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  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SQLD</a:t>
            </a:r>
            <a:b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en-US" altLang="ko-KR" sz="1400" b="0" i="0" u="none" strike="noStrike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2023.07 </a:t>
            </a:r>
            <a:r>
              <a:rPr lang="en-US" altLang="ko-KR" sz="1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</a:t>
            </a:r>
            <a:r>
              <a:rPr lang="ko-KR" altLang="en-US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물류관리사</a:t>
            </a:r>
            <a:endParaRPr lang="en-US" altLang="ko-KR" sz="1400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7700"/>
              </a:lnSpc>
            </a:pPr>
            <a:r>
              <a:rPr lang="en-US" altLang="ko-KR" sz="1400" b="0" i="0" u="none" strike="noStrike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2021.03</a:t>
            </a:r>
            <a:r>
              <a:rPr lang="en-US" altLang="ko-KR" sz="1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 </a:t>
            </a:r>
            <a:r>
              <a:rPr lang="ko-KR" altLang="en-US" sz="1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컴퓨터 활용</a:t>
            </a:r>
            <a:endParaRPr lang="ko-KR" altLang="ko-KR" sz="14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0">
              <a:lnSpc>
                <a:spcPct val="1577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2020.08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2</a:t>
            </a:r>
            <a:r>
              <a:rPr lang="ko-KR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종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보통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운전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면허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</a:t>
            </a:r>
            <a:endParaRPr lang="en-US" sz="1400" b="0" i="0" u="none" strike="noStrike" dirty="0">
              <a:solidFill>
                <a:srgbClr val="C2C2C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77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2016.09 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</a:t>
            </a:r>
            <a:r>
              <a:rPr lang="ko-KR" altLang="en-US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국제 </a:t>
            </a:r>
            <a:r>
              <a:rPr lang="ko-KR" altLang="en-US" sz="1400" dirty="0" err="1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무역사</a:t>
            </a:r>
            <a:endParaRPr lang="en-US" altLang="ko-KR" sz="14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0" algn="l">
              <a:lnSpc>
                <a:spcPct val="157700"/>
              </a:lnSpc>
            </a:pPr>
            <a:endParaRPr lang="en-US" sz="18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906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B6A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BE2648-ABB3-B448-2E71-BA807549F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A13CDB1-D109-E104-B983-859E29FDED60}"/>
              </a:ext>
            </a:extLst>
          </p:cNvPr>
          <p:cNvSpPr txBox="1"/>
          <p:nvPr/>
        </p:nvSpPr>
        <p:spPr>
          <a:xfrm>
            <a:off x="641349" y="1228664"/>
            <a:ext cx="55054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상세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</a:t>
            </a:r>
          </a:p>
          <a:p>
            <a:r>
              <a:rPr lang="ko-KR" altLang="en-US" sz="4400" b="1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관리 시스템</a:t>
            </a:r>
            <a:r>
              <a:rPr lang="en-US" altLang="ko-KR" sz="4400" b="1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  <a:p>
            <a:r>
              <a:rPr lang="en-US" altLang="ko-KR" sz="4400" b="1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(WMS)</a:t>
            </a:r>
            <a:endParaRPr lang="ko-KR" altLang="en-US" sz="4400" b="1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008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F9A66-53D2-845E-A9FE-9D4CBD8AE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B94896F-237D-4F59-2F45-B3E7C232C7E0}"/>
              </a:ext>
            </a:extLst>
          </p:cNvPr>
          <p:cNvCxnSpPr/>
          <p:nvPr/>
        </p:nvCxnSpPr>
        <p:spPr>
          <a:xfrm>
            <a:off x="609598" y="119270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06BD7DB-BD13-7544-9DBE-FC5E0934AEAA}"/>
              </a:ext>
            </a:extLst>
          </p:cNvPr>
          <p:cNvSpPr txBox="1"/>
          <p:nvPr/>
        </p:nvSpPr>
        <p:spPr>
          <a:xfrm>
            <a:off x="609597" y="131339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🧑🏻‍🦱역할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|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E07D20-2EB1-071B-CDBD-509355C31782}"/>
              </a:ext>
            </a:extLst>
          </p:cNvPr>
          <p:cNvSpPr txBox="1"/>
          <p:nvPr/>
        </p:nvSpPr>
        <p:spPr>
          <a:xfrm>
            <a:off x="609597" y="4721126"/>
            <a:ext cx="308864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개요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2024.07.08 ~ 2024.8.16 ( 7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최단 거리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피킹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시스템 구현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재고 소진 시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2~3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재고 보충 시스템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2~3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재고 소진 시 발주 알림 시스템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사용량 추적 관리 시스템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색상으로 로케이션 사용률 표시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압축 시스템으로 상시 최소 공간 활용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Excel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등록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추가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Excel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파일로 대량 상품 등록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시스템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다중 창고 사용 기능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03EF2-BAF2-3BE0-79A6-FDBCC1CE37C4}"/>
              </a:ext>
            </a:extLst>
          </p:cNvPr>
          <p:cNvSpPr txBox="1"/>
          <p:nvPr/>
        </p:nvSpPr>
        <p:spPr>
          <a:xfrm>
            <a:off x="609598" y="419766"/>
            <a:ext cx="43992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최소한의 공간으로 최대 생산성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800" dirty="0">
                <a:solidFill>
                  <a:srgbClr val="00B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관리 시스템 </a:t>
            </a:r>
            <a:r>
              <a:rPr lang="en-US" altLang="ko-KR" sz="2800" dirty="0">
                <a:solidFill>
                  <a:srgbClr val="00B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 WMS )</a:t>
            </a:r>
            <a:endParaRPr lang="ko-KR" altLang="en-US" sz="2800" dirty="0">
              <a:solidFill>
                <a:srgbClr val="00B05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D41BD-B972-4F11-B36B-F1C6D4212C9B}"/>
              </a:ext>
            </a:extLst>
          </p:cNvPr>
          <p:cNvSpPr txBox="1"/>
          <p:nvPr/>
        </p:nvSpPr>
        <p:spPr>
          <a:xfrm>
            <a:off x="3596637" y="132355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👨🏻‍👩🏻‍👧🏻‍👦🏻역할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4 | Front-End 2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972B68-C7BE-0174-CE8C-42DA6B6D1F98}"/>
              </a:ext>
            </a:extLst>
          </p:cNvPr>
          <p:cNvCxnSpPr/>
          <p:nvPr/>
        </p:nvCxnSpPr>
        <p:spPr>
          <a:xfrm>
            <a:off x="619758" y="210710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27DC26-58D4-1879-3103-57F2449C0B24}"/>
              </a:ext>
            </a:extLst>
          </p:cNvPr>
          <p:cNvSpPr txBox="1"/>
          <p:nvPr/>
        </p:nvSpPr>
        <p:spPr>
          <a:xfrm>
            <a:off x="609597" y="219731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🏆성과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algn="l" rtl="0" eaLnBrk="1" latinLnBrk="0" hangingPunct="1">
              <a:lnSpc>
                <a:spcPct val="150000"/>
              </a:lnSpc>
            </a:pPr>
            <a:r>
              <a:rPr lang="ko-KR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삼성 전자 우수 프로젝트  수상</a:t>
            </a:r>
            <a:endParaRPr lang="ko-KR" altLang="ko-KR" sz="1000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C8D436-F0EE-6480-0800-A9E968109F44}"/>
              </a:ext>
            </a:extLst>
          </p:cNvPr>
          <p:cNvSpPr txBox="1"/>
          <p:nvPr/>
        </p:nvSpPr>
        <p:spPr>
          <a:xfrm>
            <a:off x="3576317" y="2217635"/>
            <a:ext cx="2448561" cy="85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📎링크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2"/>
              </a:rPr>
              <a:t>GitHub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ERD </a:t>
            </a:r>
            <a:r>
              <a:rPr lang="ko-KR" altLang="en-US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설계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56888E4-4C29-9989-BA29-74421E806754}"/>
              </a:ext>
            </a:extLst>
          </p:cNvPr>
          <p:cNvCxnSpPr/>
          <p:nvPr/>
        </p:nvCxnSpPr>
        <p:spPr>
          <a:xfrm>
            <a:off x="660398" y="317390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0030DFD-A36A-A30D-FF0C-38E99EB863F0}"/>
              </a:ext>
            </a:extLst>
          </p:cNvPr>
          <p:cNvSpPr txBox="1"/>
          <p:nvPr/>
        </p:nvSpPr>
        <p:spPr>
          <a:xfrm>
            <a:off x="609596" y="3283707"/>
            <a:ext cx="5049524" cy="1088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⚙️개발 환경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Front-End 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JavaScript | Next.js | </a:t>
            </a:r>
            <a:r>
              <a:rPr lang="en-US" altLang="ko-KR" sz="9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Konva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| React-Chart</a:t>
            </a: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Back-End : </a:t>
            </a:r>
            <a:r>
              <a:rPr lang="en-US" altLang="ko-KR" sz="9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SpringBoot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(3.3.1) | JPA | MySQL</a:t>
            </a:r>
            <a:endParaRPr lang="en-US" altLang="ko-KR" sz="9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Infra :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AWS EC2 | Jenkins | Nginx Blue &amp; Green </a:t>
            </a:r>
            <a:endParaRPr lang="ko-KR" altLang="ko-KR" sz="100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2EDC49A-0455-892A-2F2F-FCE6C8BAF986}"/>
              </a:ext>
            </a:extLst>
          </p:cNvPr>
          <p:cNvCxnSpPr/>
          <p:nvPr/>
        </p:nvCxnSpPr>
        <p:spPr>
          <a:xfrm>
            <a:off x="701038" y="45759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>
            <a:extLst>
              <a:ext uri="{FF2B5EF4-FFF2-40B4-BE49-F238E27FC236}">
                <a16:creationId xmlns:a16="http://schemas.microsoft.com/office/drawing/2014/main" id="{158BEAD5-2CB3-4CA6-9BB4-72ACA9821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6" y="143911"/>
            <a:ext cx="533400" cy="54610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097F406B-2510-BC6D-4B59-F40F1CCBE124}"/>
              </a:ext>
            </a:extLst>
          </p:cNvPr>
          <p:cNvGrpSpPr/>
          <p:nvPr/>
        </p:nvGrpSpPr>
        <p:grpSpPr>
          <a:xfrm>
            <a:off x="3103878" y="4321667"/>
            <a:ext cx="3775529" cy="3412630"/>
            <a:chOff x="7044870" y="5414522"/>
            <a:chExt cx="3775529" cy="3775530"/>
          </a:xfrm>
        </p:grpSpPr>
        <p:pic>
          <p:nvPicPr>
            <p:cNvPr id="21" name="Picture 8" descr="모니터 PNG 일러스트 | 이미지 및 PSD 파일 | Pngtree에 무료 ...">
              <a:extLst>
                <a:ext uri="{FF2B5EF4-FFF2-40B4-BE49-F238E27FC236}">
                  <a16:creationId xmlns:a16="http://schemas.microsoft.com/office/drawing/2014/main" id="{F21146D0-EE56-6087-BE6F-BC4F0F8E8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4870" y="5414522"/>
              <a:ext cx="3775529" cy="3775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C:\Users\user\AppData\Local\Packages\Microsoft.Windows.Photos_8wekyb3d8bbwe\TempState\ShareServiceTempFolder\재고관리.PNG.jpeg">
              <a:extLst>
                <a:ext uri="{FF2B5EF4-FFF2-40B4-BE49-F238E27FC236}">
                  <a16:creationId xmlns:a16="http://schemas.microsoft.com/office/drawing/2014/main" id="{BDF60450-608F-AC95-0584-B49924F26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3450" y="6014754"/>
              <a:ext cx="3308350" cy="1927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48573CB-F510-4495-B1C9-2B7B223011BB}"/>
              </a:ext>
            </a:extLst>
          </p:cNvPr>
          <p:cNvGrpSpPr/>
          <p:nvPr/>
        </p:nvGrpSpPr>
        <p:grpSpPr>
          <a:xfrm>
            <a:off x="3108958" y="6908308"/>
            <a:ext cx="3775529" cy="3412630"/>
            <a:chOff x="3108958" y="6908308"/>
            <a:chExt cx="3775529" cy="3412630"/>
          </a:xfrm>
        </p:grpSpPr>
        <p:pic>
          <p:nvPicPr>
            <p:cNvPr id="27" name="Picture 8" descr="모니터 PNG 일러스트 | 이미지 및 PSD 파일 | Pngtree에 무료 ...">
              <a:extLst>
                <a:ext uri="{FF2B5EF4-FFF2-40B4-BE49-F238E27FC236}">
                  <a16:creationId xmlns:a16="http://schemas.microsoft.com/office/drawing/2014/main" id="{CE5AD100-F2E6-CF8F-57FD-0799A6C7FF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8958" y="6908308"/>
              <a:ext cx="3775529" cy="3412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BCA4808-B86D-526E-FC3C-DAD4DDF58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2459" y="7451313"/>
              <a:ext cx="3308350" cy="1784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081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02A83-A50F-DA9B-065D-FC1DA523E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647FDDB-3DBB-1DD9-5D9A-756455ACE969}"/>
              </a:ext>
            </a:extLst>
          </p:cNvPr>
          <p:cNvCxnSpPr/>
          <p:nvPr/>
        </p:nvCxnSpPr>
        <p:spPr>
          <a:xfrm>
            <a:off x="444711" y="8305238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25B0B2-C22C-4D4D-B9C0-BE6CC1199C6E}"/>
              </a:ext>
            </a:extLst>
          </p:cNvPr>
          <p:cNvSpPr txBox="1"/>
          <p:nvPr/>
        </p:nvSpPr>
        <p:spPr>
          <a:xfrm>
            <a:off x="609596" y="2299469"/>
            <a:ext cx="5502912" cy="1410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❓문제 상황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조회 및 출고 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번의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Join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발생하여 속도 개선이 필요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Ex) When 1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사업체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3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창고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1,000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4,000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4,000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상품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</a:t>
            </a:r>
            <a:r>
              <a:rPr lang="ko-KR" altLang="en-US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쿼리 성능 </a:t>
            </a:r>
            <a:r>
              <a:rPr lang="en-US" altLang="ko-KR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2~3</a:t>
            </a:r>
            <a:r>
              <a:rPr lang="ko-KR" altLang="en-US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</a:t>
            </a:r>
            <a:endParaRPr lang="en-US" altLang="ko-KR" sz="1100" u="sng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 =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 수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| m =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수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1A01443-FBBA-B1BA-4C50-AB72B68C05B2}"/>
              </a:ext>
            </a:extLst>
          </p:cNvPr>
          <p:cNvCxnSpPr/>
          <p:nvPr/>
        </p:nvCxnSpPr>
        <p:spPr>
          <a:xfrm>
            <a:off x="619758" y="222902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77CEF3D-7E0C-884B-4654-DE29898C7C64}"/>
              </a:ext>
            </a:extLst>
          </p:cNvPr>
          <p:cNvCxnSpPr/>
          <p:nvPr/>
        </p:nvCxnSpPr>
        <p:spPr>
          <a:xfrm>
            <a:off x="532234" y="3862574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0826FB-57C7-4673-4B52-0CE78728621B}"/>
              </a:ext>
            </a:extLst>
          </p:cNvPr>
          <p:cNvSpPr txBox="1"/>
          <p:nvPr/>
        </p:nvSpPr>
        <p:spPr>
          <a:xfrm>
            <a:off x="609596" y="360357"/>
            <a:ext cx="2431482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🖥️ 담당 업무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442778-C653-60B4-88CB-EA3538831A48}"/>
              </a:ext>
            </a:extLst>
          </p:cNvPr>
          <p:cNvSpPr txBox="1"/>
          <p:nvPr/>
        </p:nvSpPr>
        <p:spPr>
          <a:xfrm>
            <a:off x="609596" y="3862574"/>
            <a:ext cx="403352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⁉️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 방안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수정 삭제가 적은 창고 테이블에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Indexing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적용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수정 삭제가 많은 상품을 상위 테이블에 반정규화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75F0EC-7F90-E479-2067-291FBCE619BD}"/>
              </a:ext>
            </a:extLst>
          </p:cNvPr>
          <p:cNvSpPr txBox="1"/>
          <p:nvPr/>
        </p:nvSpPr>
        <p:spPr>
          <a:xfrm>
            <a:off x="527153" y="8289436"/>
            <a:ext cx="5667797" cy="1388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‼️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Ex) When 1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사업체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3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창고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1,000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4,000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4,000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상품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</a:t>
            </a:r>
            <a:r>
              <a:rPr lang="ko-KR" altLang="en-US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쿼리 성능 </a:t>
            </a:r>
            <a:r>
              <a:rPr lang="en-US" altLang="ko-KR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40</a:t>
            </a:r>
            <a:r>
              <a:rPr lang="ko-KR" altLang="en-US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초</a:t>
            </a:r>
            <a:r>
              <a:rPr lang="en-US" altLang="ko-KR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~1</a:t>
            </a:r>
            <a:r>
              <a:rPr lang="ko-KR" altLang="en-US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 </a:t>
            </a:r>
            <a:r>
              <a:rPr lang="en-US" altLang="ko-KR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30</a:t>
            </a:r>
            <a:r>
              <a:rPr lang="ko-KR" altLang="en-US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초</a:t>
            </a:r>
            <a:endParaRPr lang="en-US" altLang="ko-KR" sz="1100" u="sng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 =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 수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E25E6C-66E3-84D8-7FAC-E2ADE6AE4E5D}"/>
              </a:ext>
            </a:extLst>
          </p:cNvPr>
          <p:cNvCxnSpPr>
            <a:cxnSpLocks/>
          </p:cNvCxnSpPr>
          <p:nvPr/>
        </p:nvCxnSpPr>
        <p:spPr>
          <a:xfrm>
            <a:off x="782318" y="928549"/>
            <a:ext cx="0" cy="50401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7938BD-E76E-787C-1034-4CAF5446C980}"/>
              </a:ext>
            </a:extLst>
          </p:cNvPr>
          <p:cNvSpPr txBox="1"/>
          <p:nvPr/>
        </p:nvSpPr>
        <p:spPr>
          <a:xfrm>
            <a:off x="841371" y="828496"/>
            <a:ext cx="5049524" cy="1594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CRUD , Rest API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User CRUD,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OAuth2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소셜 로그인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Spring Security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JWT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토큰 관리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EAE0376-09EA-AEC5-4A18-187BC54A4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18" y="4529249"/>
            <a:ext cx="4046011" cy="137634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E30F3A3-EB60-E8F1-DBE0-F26B84AF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18" y="6371888"/>
            <a:ext cx="3505202" cy="1480844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F2A905-1B48-52C0-9A9B-2D12F056ECFC}"/>
              </a:ext>
            </a:extLst>
          </p:cNvPr>
          <p:cNvSpPr/>
          <p:nvPr/>
        </p:nvSpPr>
        <p:spPr>
          <a:xfrm>
            <a:off x="2110037" y="3146398"/>
            <a:ext cx="931042" cy="26367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O( n * m )</a:t>
            </a:r>
            <a:endParaRPr lang="ko-KR" altLang="en-US" sz="11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D78F21E-9E94-753D-DC57-CB78076652BD}"/>
              </a:ext>
            </a:extLst>
          </p:cNvPr>
          <p:cNvSpPr/>
          <p:nvPr/>
        </p:nvSpPr>
        <p:spPr>
          <a:xfrm>
            <a:off x="2534919" y="8925348"/>
            <a:ext cx="931042" cy="263671"/>
          </a:xfrm>
          <a:prstGeom prst="roundRect">
            <a:avLst/>
          </a:prstGeom>
          <a:solidFill>
            <a:srgbClr val="2274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O( n )</a:t>
            </a:r>
            <a:endParaRPr lang="ko-KR" altLang="en-US" sz="11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4E5C4-7A5C-04E6-7B7E-A56B6DA6A241}"/>
              </a:ext>
            </a:extLst>
          </p:cNvPr>
          <p:cNvSpPr txBox="1"/>
          <p:nvPr/>
        </p:nvSpPr>
        <p:spPr>
          <a:xfrm>
            <a:off x="3791361" y="360357"/>
            <a:ext cx="2619599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🚚물류 </a:t>
            </a:r>
            <a:r>
              <a:rPr lang="ko-KR" altLang="en-US" sz="14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서비스 시사점 및 생각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D1CAB7-01E3-6D58-6424-8569E6BEE1EA}"/>
              </a:ext>
            </a:extLst>
          </p:cNvPr>
          <p:cNvCxnSpPr>
            <a:cxnSpLocks/>
          </p:cNvCxnSpPr>
          <p:nvPr/>
        </p:nvCxnSpPr>
        <p:spPr>
          <a:xfrm>
            <a:off x="3688078" y="867589"/>
            <a:ext cx="0" cy="50401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295255-5BF6-EB3E-D9AE-B26164E3B984}"/>
              </a:ext>
            </a:extLst>
          </p:cNvPr>
          <p:cNvSpPr txBox="1"/>
          <p:nvPr/>
        </p:nvSpPr>
        <p:spPr>
          <a:xfrm>
            <a:off x="3688078" y="769858"/>
            <a:ext cx="3923669" cy="1340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창고의 사용량을 화면에 표시하여 비생산적인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공간 추적 및 관리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RDBMS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활용 물류 데이터 처리시 초기에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Indexing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반정규화 고려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대규모 데이터 처리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742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60A8B3-F6D8-3FB4-DE32-84F78E4CA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C4D8C2C-6438-284D-F49C-13DC1BB6310D}"/>
              </a:ext>
            </a:extLst>
          </p:cNvPr>
          <p:cNvSpPr txBox="1"/>
          <p:nvPr/>
        </p:nvSpPr>
        <p:spPr>
          <a:xfrm>
            <a:off x="641349" y="1228664"/>
            <a:ext cx="55054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상세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</a:t>
            </a:r>
          </a:p>
          <a:p>
            <a:r>
              <a:rPr lang="ko-KR" altLang="en-US" sz="4400" b="1" dirty="0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무인 매장 관리 시스템</a:t>
            </a:r>
            <a:endParaRPr lang="en-US" altLang="ko-KR" sz="4400" b="1" dirty="0">
              <a:solidFill>
                <a:srgbClr val="FFC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4400" b="1" dirty="0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altLang="ko-KR" sz="4400" b="1" dirty="0" err="1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AutoStore</a:t>
            </a:r>
            <a:r>
              <a:rPr lang="en-US" altLang="ko-KR" sz="4400" b="1" dirty="0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ko-KR" altLang="en-US" sz="4400" b="1" dirty="0">
              <a:solidFill>
                <a:srgbClr val="FFC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343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6BBBD-53D5-5A7A-0AB5-E21107353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EE491B2-CDF5-53C3-A122-66F4C909D48C}"/>
              </a:ext>
            </a:extLst>
          </p:cNvPr>
          <p:cNvCxnSpPr/>
          <p:nvPr/>
        </p:nvCxnSpPr>
        <p:spPr>
          <a:xfrm>
            <a:off x="609598" y="14263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46322F4-2D0D-BEF3-D163-9B45122CA0AF}"/>
              </a:ext>
            </a:extLst>
          </p:cNvPr>
          <p:cNvSpPr txBox="1"/>
          <p:nvPr/>
        </p:nvSpPr>
        <p:spPr>
          <a:xfrm>
            <a:off x="609597" y="154707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🧑🏻‍🦱역할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Front-End (Electron.exe)  |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A6BB11-446D-3CDC-94E5-52B47F2C2785}"/>
              </a:ext>
            </a:extLst>
          </p:cNvPr>
          <p:cNvSpPr txBox="1"/>
          <p:nvPr/>
        </p:nvSpPr>
        <p:spPr>
          <a:xfrm>
            <a:off x="619758" y="5379494"/>
            <a:ext cx="3088643" cy="4341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개요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자동 상품 인식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RFID/NFC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칩을 활용한 상품 자동 인식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exe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배포 환경 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수요 예측 서비스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수요 예측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분석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추천 서비스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(LSTM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모델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Random Forest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매출 확인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매출 예측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인기 상품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 선호도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CCTV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이상감지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도난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파손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실신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방화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흡연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두 가지 비디오 인식 모델 사용 앙상블 방식인식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(X3D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Slow Fast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CFC501-A7CE-1C3E-C985-AFEF8918AE3B}"/>
              </a:ext>
            </a:extLst>
          </p:cNvPr>
          <p:cNvSpPr txBox="1"/>
          <p:nvPr/>
        </p:nvSpPr>
        <p:spPr>
          <a:xfrm>
            <a:off x="609596" y="287319"/>
            <a:ext cx="45313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CCTV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매장 이상현상 감지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무인 매장 관리 시스템</a:t>
            </a:r>
            <a:r>
              <a:rPr lang="en-US" altLang="ko-KR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 </a:t>
            </a:r>
            <a:r>
              <a:rPr lang="en-US" altLang="ko-KR" sz="2800" dirty="0" err="1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AutoStore</a:t>
            </a:r>
            <a:r>
              <a:rPr lang="en-US" altLang="ko-KR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)</a:t>
            </a:r>
            <a:endParaRPr lang="ko-KR" altLang="en-US" sz="28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1827DA-3C3B-03C4-1C5E-296063BA5DE3}"/>
              </a:ext>
            </a:extLst>
          </p:cNvPr>
          <p:cNvSpPr txBox="1"/>
          <p:nvPr/>
        </p:nvSpPr>
        <p:spPr>
          <a:xfrm>
            <a:off x="3596637" y="1532851"/>
            <a:ext cx="305417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👨🏻‍👩🏻‍👧🏻‍👦🏻역할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3 | Front-End 2 | AI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영상 분석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1 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214CA90-6131-C0EA-6197-A34CB108C263}"/>
              </a:ext>
            </a:extLst>
          </p:cNvPr>
          <p:cNvCxnSpPr/>
          <p:nvPr/>
        </p:nvCxnSpPr>
        <p:spPr>
          <a:xfrm>
            <a:off x="619758" y="23407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930813-8ECD-4650-0BE7-5CB9A92C2BC0}"/>
              </a:ext>
            </a:extLst>
          </p:cNvPr>
          <p:cNvSpPr txBox="1"/>
          <p:nvPr/>
        </p:nvSpPr>
        <p:spPr>
          <a:xfrm>
            <a:off x="609597" y="243099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기간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algn="l" rtl="0" eaLnBrk="1" latinLnBrk="0" hangingPunct="1"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2024.09.19 ~ 2024.10.10 ( 8</a:t>
            </a:r>
            <a:r>
              <a:rPr lang="ko-KR" altLang="en-US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주 </a:t>
            </a: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)</a:t>
            </a:r>
            <a:endParaRPr lang="ko-KR" altLang="ko-KR" sz="1000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551A4A-D808-7F6A-03A4-FDA44E64040C}"/>
              </a:ext>
            </a:extLst>
          </p:cNvPr>
          <p:cNvSpPr txBox="1"/>
          <p:nvPr/>
        </p:nvSpPr>
        <p:spPr>
          <a:xfrm>
            <a:off x="3576317" y="2451315"/>
            <a:ext cx="2448561" cy="85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📎링크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2"/>
              </a:rPr>
              <a:t>GitHub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ERD </a:t>
            </a:r>
            <a:r>
              <a:rPr lang="ko-KR" altLang="en-US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설계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6EA1CA4-9594-668F-A715-7D7C1D14F5FB}"/>
              </a:ext>
            </a:extLst>
          </p:cNvPr>
          <p:cNvCxnSpPr/>
          <p:nvPr/>
        </p:nvCxnSpPr>
        <p:spPr>
          <a:xfrm>
            <a:off x="660398" y="34075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E14E54A-1F5B-4C19-A516-6193F28B3A2D}"/>
              </a:ext>
            </a:extLst>
          </p:cNvPr>
          <p:cNvSpPr txBox="1"/>
          <p:nvPr/>
        </p:nvSpPr>
        <p:spPr>
          <a:xfrm>
            <a:off x="609596" y="3283707"/>
            <a:ext cx="5584192" cy="179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⚙️개발 환경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Front-End(PWA) 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JavaScript | Next.js | </a:t>
            </a:r>
            <a:r>
              <a:rPr lang="en-US" altLang="ko-KR" sz="9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Konva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| React-Chart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Front-End(Electron)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Type Script | Next.js | Electron </a:t>
            </a:r>
            <a:endParaRPr lang="en-US" altLang="ko-KR" sz="900" kern="1200" dirty="0">
              <a:solidFill>
                <a:schemeClr val="bg1">
                  <a:lumMod val="65000"/>
                </a:schemeClr>
              </a:solidFill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Back-End(Spring) 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Spring Boot (3.3.1) | JPA | MySQL | MariaDB | Radis</a:t>
            </a: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Back-End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(Fast API)</a:t>
            </a:r>
            <a:r>
              <a:rPr lang="en-US" altLang="ko-KR" sz="10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</a:t>
            </a:r>
            <a:r>
              <a:rPr lang="en-US" altLang="ko-KR" sz="105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Fast API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| python(3.12.5)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Back-End(TensorFlow) :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TensorFlow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Infra :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AWS EC2 | Jenkins | Nginx Blue &amp; Green </a:t>
            </a:r>
            <a:endParaRPr lang="ko-KR" altLang="ko-KR" sz="100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DBEF323-A150-74F9-A135-1E25FE673DD9}"/>
              </a:ext>
            </a:extLst>
          </p:cNvPr>
          <p:cNvCxnSpPr/>
          <p:nvPr/>
        </p:nvCxnSpPr>
        <p:spPr>
          <a:xfrm>
            <a:off x="660398" y="5140513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>
            <a:extLst>
              <a:ext uri="{FF2B5EF4-FFF2-40B4-BE49-F238E27FC236}">
                <a16:creationId xmlns:a16="http://schemas.microsoft.com/office/drawing/2014/main" id="{8908C75E-ACEE-03DD-E253-3E9459DF819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2896" y="1580"/>
            <a:ext cx="533400" cy="546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F80A942-40DB-1DC5-9E32-9090AF41B3D3}"/>
              </a:ext>
            </a:extLst>
          </p:cNvPr>
          <p:cNvGrpSpPr/>
          <p:nvPr/>
        </p:nvGrpSpPr>
        <p:grpSpPr>
          <a:xfrm>
            <a:off x="3708401" y="4616768"/>
            <a:ext cx="3135377" cy="2837917"/>
            <a:chOff x="2456838" y="362538"/>
            <a:chExt cx="4144498" cy="4144498"/>
          </a:xfrm>
        </p:grpSpPr>
        <p:pic>
          <p:nvPicPr>
            <p:cNvPr id="4" name="Picture 8" descr="Hand Holding Phone PNGs for Free Download">
              <a:extLst>
                <a:ext uri="{FF2B5EF4-FFF2-40B4-BE49-F238E27FC236}">
                  <a16:creationId xmlns:a16="http://schemas.microsoft.com/office/drawing/2014/main" id="{13CAC653-44EF-F2F1-51CE-D505ED62CF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6838" y="362538"/>
              <a:ext cx="4144498" cy="4144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4481661-CD3A-9394-6A08-38603F24C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1965" y="1571259"/>
              <a:ext cx="2014435" cy="914788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21E5590-AA82-C3D1-B0FC-6C400604892E}"/>
              </a:ext>
            </a:extLst>
          </p:cNvPr>
          <p:cNvGrpSpPr/>
          <p:nvPr/>
        </p:nvGrpSpPr>
        <p:grpSpPr>
          <a:xfrm>
            <a:off x="2712115" y="7027741"/>
            <a:ext cx="5052440" cy="2237746"/>
            <a:chOff x="-1617067" y="3499432"/>
            <a:chExt cx="9606259" cy="411718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C42E1B4-EBFE-E406-9F43-09F280DC32BD}"/>
                </a:ext>
              </a:extLst>
            </p:cNvPr>
            <p:cNvGrpSpPr/>
            <p:nvPr/>
          </p:nvGrpSpPr>
          <p:grpSpPr>
            <a:xfrm>
              <a:off x="-1617067" y="3504570"/>
              <a:ext cx="5362494" cy="4112047"/>
              <a:chOff x="-871563" y="3619500"/>
              <a:chExt cx="5362494" cy="4112047"/>
            </a:xfrm>
          </p:grpSpPr>
          <p:pic>
            <p:nvPicPr>
              <p:cNvPr id="31" name="Picture 6" descr="키오스크ㅣLH24KMCCBGCXKRㅣSamsung Business 대한민국">
                <a:extLst>
                  <a:ext uri="{FF2B5EF4-FFF2-40B4-BE49-F238E27FC236}">
                    <a16:creationId xmlns:a16="http://schemas.microsoft.com/office/drawing/2014/main" id="{CCB3BC22-D324-8E9F-18E5-676BCDFB06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71563" y="3619500"/>
                <a:ext cx="5362494" cy="4112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EFC1F9FA-856F-5A1A-BC32-3DE49CEB9D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5698" y="4006255"/>
                <a:ext cx="1461584" cy="2429214"/>
              </a:xfrm>
              <a:prstGeom prst="rect">
                <a:avLst/>
              </a:prstGeom>
            </p:spPr>
          </p:pic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0DC3A13-FB0B-768E-F970-007E234762C7}"/>
                </a:ext>
              </a:extLst>
            </p:cNvPr>
            <p:cNvGrpSpPr/>
            <p:nvPr/>
          </p:nvGrpSpPr>
          <p:grpSpPr>
            <a:xfrm>
              <a:off x="495300" y="3499432"/>
              <a:ext cx="5362494" cy="4112047"/>
              <a:chOff x="475676" y="3629460"/>
              <a:chExt cx="5362494" cy="4112047"/>
            </a:xfrm>
          </p:grpSpPr>
          <p:pic>
            <p:nvPicPr>
              <p:cNvPr id="28" name="Picture 6" descr="키오스크ㅣLH24KMCCBGCXKRㅣSamsung Business 대한민국">
                <a:extLst>
                  <a:ext uri="{FF2B5EF4-FFF2-40B4-BE49-F238E27FC236}">
                    <a16:creationId xmlns:a16="http://schemas.microsoft.com/office/drawing/2014/main" id="{BD8C0DC3-2074-E511-736C-BC76689570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676" y="3629460"/>
                <a:ext cx="5362494" cy="4112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8E8D5782-53D3-CF13-9066-5F0BDA8BE5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7029" y="4002961"/>
                <a:ext cx="1436278" cy="2438373"/>
              </a:xfrm>
              <a:prstGeom prst="rect">
                <a:avLst/>
              </a:prstGeom>
            </p:spPr>
          </p:pic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29ED4CA-BEB4-FDF1-F94F-B97BC68A2188}"/>
                </a:ext>
              </a:extLst>
            </p:cNvPr>
            <p:cNvGrpSpPr/>
            <p:nvPr/>
          </p:nvGrpSpPr>
          <p:grpSpPr>
            <a:xfrm>
              <a:off x="2626698" y="3504569"/>
              <a:ext cx="5362494" cy="4112047"/>
              <a:chOff x="2652557" y="3643398"/>
              <a:chExt cx="5362494" cy="4112047"/>
            </a:xfrm>
          </p:grpSpPr>
          <p:pic>
            <p:nvPicPr>
              <p:cNvPr id="24" name="Picture 6" descr="키오스크ㅣLH24KMCCBGCXKRㅣSamsung Business 대한민국">
                <a:extLst>
                  <a:ext uri="{FF2B5EF4-FFF2-40B4-BE49-F238E27FC236}">
                    <a16:creationId xmlns:a16="http://schemas.microsoft.com/office/drawing/2014/main" id="{16916836-AFF4-C7DF-58E9-567DEA2F30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2557" y="3643398"/>
                <a:ext cx="5362494" cy="4112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D04EB12B-169B-7ACA-673A-A0F8ECCF1D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2563" y="4026143"/>
                <a:ext cx="1437625" cy="242738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9825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22668-3A3A-C511-819E-CFC54EC68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82E7AC2-C5F7-51C7-3228-6DDF80163ADE}"/>
              </a:ext>
            </a:extLst>
          </p:cNvPr>
          <p:cNvCxnSpPr/>
          <p:nvPr/>
        </p:nvCxnSpPr>
        <p:spPr>
          <a:xfrm>
            <a:off x="532234" y="4967678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2761800-C6AE-22B5-38CA-D8D013FFE521}"/>
              </a:ext>
            </a:extLst>
          </p:cNvPr>
          <p:cNvSpPr txBox="1"/>
          <p:nvPr/>
        </p:nvSpPr>
        <p:spPr>
          <a:xfrm>
            <a:off x="609596" y="2299469"/>
            <a:ext cx="5502912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❓문제 상황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키오스크를 운영하기 위해 불필요한 서버 비용 발생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인코딩한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NFC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칩을 리더기가 인식 못하는 상황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인증 방식 및 보안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2EE4E2-AA91-B5F4-1E4D-1682EAF3A005}"/>
              </a:ext>
            </a:extLst>
          </p:cNvPr>
          <p:cNvCxnSpPr/>
          <p:nvPr/>
        </p:nvCxnSpPr>
        <p:spPr>
          <a:xfrm>
            <a:off x="619758" y="222902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3847F38-DA31-318C-B69A-6C69CA469095}"/>
              </a:ext>
            </a:extLst>
          </p:cNvPr>
          <p:cNvCxnSpPr/>
          <p:nvPr/>
        </p:nvCxnSpPr>
        <p:spPr>
          <a:xfrm>
            <a:off x="532234" y="3578094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4BD72A-4381-50B3-67F3-4F25C5A1BA97}"/>
              </a:ext>
            </a:extLst>
          </p:cNvPr>
          <p:cNvSpPr txBox="1"/>
          <p:nvPr/>
        </p:nvSpPr>
        <p:spPr>
          <a:xfrm>
            <a:off x="609596" y="360357"/>
            <a:ext cx="5049524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🖥️ 담당 업무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81B700-34EA-5F2A-BBCE-323F812C95B7}"/>
              </a:ext>
            </a:extLst>
          </p:cNvPr>
          <p:cNvSpPr txBox="1"/>
          <p:nvPr/>
        </p:nvSpPr>
        <p:spPr>
          <a:xfrm>
            <a:off x="609596" y="3628894"/>
            <a:ext cx="4826004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⁉️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 방안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CPU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에서 사용되는 키오스크를 고려하여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exe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배포 방식 채택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NFC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칩에 저장되어 있는 구역을 순회하여 인코딩 값 추출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Redis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TTL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도입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유효시간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분을 지정하여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OTP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발행 후 삭제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B54B0-9C03-B916-2867-0A1427EDA63A}"/>
              </a:ext>
            </a:extLst>
          </p:cNvPr>
          <p:cNvSpPr txBox="1"/>
          <p:nvPr/>
        </p:nvSpPr>
        <p:spPr>
          <a:xfrm>
            <a:off x="595101" y="5061604"/>
            <a:ext cx="5667797" cy="3927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‼️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CPU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에서 인터넷 환경만 구축되면 실행되는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EXE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배포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NFC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번째 구역에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HEX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값 추출 후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ASCII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코드로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변환하여 상품 조회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사장님 계정으로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OTP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발급 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 뒤 삭제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56BC509-706F-31CC-2F7C-1F7E05BAF1A6}"/>
              </a:ext>
            </a:extLst>
          </p:cNvPr>
          <p:cNvCxnSpPr>
            <a:cxnSpLocks/>
          </p:cNvCxnSpPr>
          <p:nvPr/>
        </p:nvCxnSpPr>
        <p:spPr>
          <a:xfrm>
            <a:off x="782318" y="928549"/>
            <a:ext cx="0" cy="50401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118519-7B1A-2420-57D4-A849A7FEA329}"/>
              </a:ext>
            </a:extLst>
          </p:cNvPr>
          <p:cNvSpPr txBox="1"/>
          <p:nvPr/>
        </p:nvSpPr>
        <p:spPr>
          <a:xfrm>
            <a:off x="841370" y="828496"/>
            <a:ext cx="3395351" cy="1340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RFID / NFC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 자동 인식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(PC/SC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라이브러리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CPU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환경 배포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화면 구성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(Next.js)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TOSS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관리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OTP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생성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C57BE30-D22B-B453-54D3-6633B2AD7839}"/>
              </a:ext>
            </a:extLst>
          </p:cNvPr>
          <p:cNvGrpSpPr/>
          <p:nvPr/>
        </p:nvGrpSpPr>
        <p:grpSpPr>
          <a:xfrm>
            <a:off x="3776492" y="4835727"/>
            <a:ext cx="3718794" cy="2664576"/>
            <a:chOff x="1767606" y="4580492"/>
            <a:chExt cx="6675483" cy="5118868"/>
          </a:xfrm>
        </p:grpSpPr>
        <p:pic>
          <p:nvPicPr>
            <p:cNvPr id="6" name="Picture 6" descr="키오스크ㅣLH24KMCCBGCXKRㅣSamsung Business 대한민국">
              <a:extLst>
                <a:ext uri="{FF2B5EF4-FFF2-40B4-BE49-F238E27FC236}">
                  <a16:creationId xmlns:a16="http://schemas.microsoft.com/office/drawing/2014/main" id="{0F66D710-CED9-0382-2E9D-148C1B7761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7606" y="4580492"/>
              <a:ext cx="6675483" cy="5118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98D2689-2CB2-C32F-7E11-9FCD3292A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2336" y="5058200"/>
              <a:ext cx="1812648" cy="3020166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B8F6E24F-BBE0-4FE3-45B9-726883EDFB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024" t="8993" r="14367" b="5611"/>
          <a:stretch/>
        </p:blipFill>
        <p:spPr>
          <a:xfrm>
            <a:off x="4164786" y="5702877"/>
            <a:ext cx="774031" cy="88101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B4359DF-A7AA-BB0A-E01F-629489CEB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133" y="7331870"/>
            <a:ext cx="4732467" cy="46486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9FAE1E6-5433-D43F-A527-16D2E91A20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133" y="7770335"/>
            <a:ext cx="4732467" cy="61727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6E167BC-47F1-CBE5-6657-B7E67B1E48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133" y="8770839"/>
            <a:ext cx="2606266" cy="22862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DFC9FC7-55CF-795F-A52C-64D7879A37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133" y="8997561"/>
            <a:ext cx="4877223" cy="21337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E6D883E-518E-0476-F0DD-5B2EE2C80336}"/>
              </a:ext>
            </a:extLst>
          </p:cNvPr>
          <p:cNvSpPr txBox="1"/>
          <p:nvPr/>
        </p:nvSpPr>
        <p:spPr>
          <a:xfrm>
            <a:off x="4045361" y="360357"/>
            <a:ext cx="2578957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🚚물류 </a:t>
            </a:r>
            <a:r>
              <a:rPr lang="ko-KR" altLang="en-US" sz="14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서비스 시사점 및 생각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87A41B1-9482-C9D6-DF7A-75057773F460}"/>
              </a:ext>
            </a:extLst>
          </p:cNvPr>
          <p:cNvCxnSpPr>
            <a:cxnSpLocks/>
          </p:cNvCxnSpPr>
          <p:nvPr/>
        </p:nvCxnSpPr>
        <p:spPr>
          <a:xfrm>
            <a:off x="4077522" y="828496"/>
            <a:ext cx="0" cy="50401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6FCEA2F-E562-133E-A939-DD2E5BF72634}"/>
              </a:ext>
            </a:extLst>
          </p:cNvPr>
          <p:cNvSpPr txBox="1"/>
          <p:nvPr/>
        </p:nvSpPr>
        <p:spPr>
          <a:xfrm>
            <a:off x="4063998" y="714860"/>
            <a:ext cx="2794002" cy="1340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물류장비는 장비에 종속적이라서 제조사의 매뉴얼을 잘 읽어볼 것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현장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PC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활용하여  프로그램을 작동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한다는 점에서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exe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배포가 필수 적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30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1203</TotalTime>
  <Words>1359</Words>
  <Application>Microsoft Office PowerPoint</Application>
  <PresentationFormat>A4 용지(210x297mm)</PresentationFormat>
  <Paragraphs>273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G마켓 산스 TTF Bold</vt:lpstr>
      <vt:lpstr>G마켓 산스 TTF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유석 김</cp:lastModifiedBy>
  <cp:revision>18</cp:revision>
  <dcterms:created xsi:type="dcterms:W3CDTF">2024-11-21T05:04:26Z</dcterms:created>
  <dcterms:modified xsi:type="dcterms:W3CDTF">2024-11-24T11:59:13Z</dcterms:modified>
</cp:coreProperties>
</file>