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3"/>
  </p:notesMasterIdLst>
  <p:handoutMasterIdLst>
    <p:handoutMasterId r:id="rId24"/>
  </p:handoutMasterIdLst>
  <p:sldIdLst>
    <p:sldId id="256" r:id="rId3"/>
    <p:sldId id="257" r:id="rId4"/>
    <p:sldId id="258" r:id="rId5"/>
    <p:sldId id="266" r:id="rId6"/>
    <p:sldId id="267" r:id="rId7"/>
    <p:sldId id="268" r:id="rId8"/>
    <p:sldId id="259" r:id="rId9"/>
    <p:sldId id="269" r:id="rId10"/>
    <p:sldId id="271" r:id="rId11"/>
    <p:sldId id="272" r:id="rId12"/>
    <p:sldId id="270" r:id="rId13"/>
    <p:sldId id="260" r:id="rId14"/>
    <p:sldId id="261" r:id="rId15"/>
    <p:sldId id="273" r:id="rId16"/>
    <p:sldId id="274" r:id="rId17"/>
    <p:sldId id="275" r:id="rId18"/>
    <p:sldId id="262" r:id="rId19"/>
    <p:sldId id="263" r:id="rId20"/>
    <p:sldId id="276" r:id="rId21"/>
    <p:sldId id="264"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067" autoAdjust="0"/>
  </p:normalViewPr>
  <p:slideViewPr>
    <p:cSldViewPr>
      <p:cViewPr varScale="1">
        <p:scale>
          <a:sx n="105" d="100"/>
          <a:sy n="105" d="100"/>
        </p:scale>
        <p:origin x="132" y="126"/>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6-12T10:04:28.352"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6/12/2020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6/12/2020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r.berkeley.edu/"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github.com/BVLC/caffe/blob/master/LICENSE" TargetMode="External"/><Relationship Id="rId4" Type="http://schemas.openxmlformats.org/officeDocument/2006/relationships/hyperlink" Target="http://daggerfs.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we will work with face detection. Initially, the algorithm needs a lot of positive images (images of faces) and negative images (images without faces) to train the classifier. Then we need to extract features from it. For this, </a:t>
            </a:r>
            <a:r>
              <a:rPr lang="en-US" sz="1200" b="0" i="0" kern="1200" dirty="0" err="1">
                <a:solidFill>
                  <a:schemeClr val="tx1"/>
                </a:solidFill>
                <a:effectLst/>
                <a:latin typeface="+mn-lt"/>
                <a:ea typeface="+mn-ea"/>
                <a:cs typeface="+mn-cs"/>
              </a:rPr>
              <a:t>haar</a:t>
            </a:r>
            <a:r>
              <a:rPr lang="en-US" sz="1200" b="0" i="0" kern="1200" dirty="0">
                <a:solidFill>
                  <a:schemeClr val="tx1"/>
                </a:solidFill>
                <a:effectLst/>
                <a:latin typeface="+mn-lt"/>
                <a:ea typeface="+mn-ea"/>
                <a:cs typeface="+mn-cs"/>
              </a:rPr>
              <a:t> features shown in below image are used. They are just like our convolutional kernel. Each feature is a single value obtained by subtracting sum of pixels under white rectangle from sum of pixels under black rectangle.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this, we apply each and every feature on all the training images. For each feature, it finds the best threshold which will classify the faces to positive and negative. But obviously, there will be errors or misclassifications. We select the features with minimum error rate, which means they are the features that best classifies the face and non-face images. (The process is not as simple as this. Each image is given an equal weight in the beginning. After each classification, weights of misclassified images are increased. Then again same process is done. New error rates are calculated. Also new weights. The process is continued until required accuracy or error rate is achieved or required number of features are found).</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72104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115024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Caffe is a deep learning framework made with expression, speed, and modularity in mind. It is developed by Berkeley AI Research (</a:t>
            </a:r>
            <a:r>
              <a:rPr lang="en-US" sz="1200" b="0" i="0" u="none" strike="noStrike" kern="1200" dirty="0">
                <a:solidFill>
                  <a:schemeClr val="tx1"/>
                </a:solidFill>
                <a:effectLst/>
                <a:latin typeface="+mn-lt"/>
                <a:ea typeface="+mn-ea"/>
                <a:cs typeface="+mn-cs"/>
                <a:hlinkClick r:id="rId3"/>
              </a:rPr>
              <a:t>BAIR</a:t>
            </a:r>
            <a:r>
              <a:rPr lang="en-US" sz="1200" b="0" i="0" kern="1200" dirty="0">
                <a:solidFill>
                  <a:schemeClr val="tx1"/>
                </a:solidFill>
                <a:effectLst/>
                <a:latin typeface="+mn-lt"/>
                <a:ea typeface="+mn-ea"/>
                <a:cs typeface="+mn-cs"/>
              </a:rPr>
              <a:t>) and by community contributors. </a:t>
            </a:r>
            <a:r>
              <a:rPr lang="en-US" sz="1200" b="0" i="0" u="none" strike="noStrike" kern="1200" dirty="0" err="1">
                <a:solidFill>
                  <a:schemeClr val="tx1"/>
                </a:solidFill>
                <a:effectLst/>
                <a:latin typeface="+mn-lt"/>
                <a:ea typeface="+mn-ea"/>
                <a:cs typeface="+mn-cs"/>
                <a:hlinkClick r:id="rId4"/>
              </a:rPr>
              <a:t>Yangqing</a:t>
            </a:r>
            <a:r>
              <a:rPr lang="en-US" sz="1200" b="0" i="0" u="none" strike="noStrike" kern="1200" dirty="0">
                <a:solidFill>
                  <a:schemeClr val="tx1"/>
                </a:solidFill>
                <a:effectLst/>
                <a:latin typeface="+mn-lt"/>
                <a:ea typeface="+mn-ea"/>
                <a:cs typeface="+mn-cs"/>
                <a:hlinkClick r:id="rId4"/>
              </a:rPr>
              <a:t> Jia</a:t>
            </a:r>
            <a:r>
              <a:rPr lang="en-US" sz="1200" b="0" i="0" kern="1200" dirty="0">
                <a:solidFill>
                  <a:schemeClr val="tx1"/>
                </a:solidFill>
                <a:effectLst/>
                <a:latin typeface="+mn-lt"/>
                <a:ea typeface="+mn-ea"/>
                <a:cs typeface="+mn-cs"/>
              </a:rPr>
              <a:t> created the project during his PhD at UC Berkeley. Caffe is released under the </a:t>
            </a:r>
            <a:r>
              <a:rPr lang="en-US" sz="1200" b="0" i="0" u="none" strike="noStrike" kern="1200" dirty="0">
                <a:solidFill>
                  <a:schemeClr val="tx1"/>
                </a:solidFill>
                <a:effectLst/>
                <a:latin typeface="+mn-lt"/>
                <a:ea typeface="+mn-ea"/>
                <a:cs typeface="+mn-cs"/>
                <a:hlinkClick r:id="rId5"/>
              </a:rPr>
              <a:t>BSD 2-Clause license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2849529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78626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303510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6/12/2020</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88HdqNDQsEk"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comments" Target="../comments/commen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caffe.berkeleyvision.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413" y="609600"/>
            <a:ext cx="4571999" cy="1089529"/>
          </a:xfrm>
          <a:prstGeom prst="rect">
            <a:avLst/>
          </a:prstGeom>
          <a:noFill/>
        </p:spPr>
        <p:txBody>
          <a:bodyPr wrap="square" rtlCol="0">
            <a:spAutoFit/>
          </a:bodyPr>
          <a:lstStyle/>
          <a:p>
            <a:pPr algn="r">
              <a:lnSpc>
                <a:spcPct val="90000"/>
              </a:lnSpc>
            </a:pPr>
            <a:r>
              <a:rPr lang="en-US" sz="2400" dirty="0">
                <a:solidFill>
                  <a:schemeClr val="bg1"/>
                </a:solidFill>
              </a:rPr>
              <a:t>Y</a:t>
            </a:r>
            <a:r>
              <a:rPr lang="en-US" altLang="zh-CN" sz="2400" dirty="0">
                <a:solidFill>
                  <a:schemeClr val="bg1"/>
                </a:solidFill>
              </a:rPr>
              <a:t>ushan Wang</a:t>
            </a:r>
          </a:p>
          <a:p>
            <a:pPr algn="r">
              <a:lnSpc>
                <a:spcPct val="90000"/>
              </a:lnSpc>
            </a:pPr>
            <a:r>
              <a:rPr lang="en-US" sz="2400" dirty="0" err="1">
                <a:solidFill>
                  <a:schemeClr val="bg1"/>
                </a:solidFill>
              </a:rPr>
              <a:t>Jiemin</a:t>
            </a:r>
            <a:r>
              <a:rPr lang="en-US" sz="2400" dirty="0">
                <a:solidFill>
                  <a:schemeClr val="bg1"/>
                </a:solidFill>
              </a:rPr>
              <a:t> Tang</a:t>
            </a:r>
          </a:p>
          <a:p>
            <a:pPr algn="r">
              <a:lnSpc>
                <a:spcPct val="90000"/>
              </a:lnSpc>
            </a:pPr>
            <a:r>
              <a:rPr lang="en-US" sz="2400" dirty="0">
                <a:solidFill>
                  <a:schemeClr val="bg1"/>
                </a:solidFill>
              </a:rPr>
              <a:t>COGS 181</a:t>
            </a:r>
          </a:p>
        </p:txBody>
      </p:sp>
      <p:sp>
        <p:nvSpPr>
          <p:cNvPr id="7" name="TextBox 6"/>
          <p:cNvSpPr txBox="1"/>
          <p:nvPr/>
        </p:nvSpPr>
        <p:spPr>
          <a:xfrm>
            <a:off x="1522412" y="609600"/>
            <a:ext cx="4571999" cy="424732"/>
          </a:xfrm>
          <a:prstGeom prst="rect">
            <a:avLst/>
          </a:prstGeom>
          <a:noFill/>
        </p:spPr>
        <p:txBody>
          <a:bodyPr wrap="square" rtlCol="0">
            <a:spAutoFit/>
          </a:bodyPr>
          <a:lstStyle/>
          <a:p>
            <a:pPr>
              <a:lnSpc>
                <a:spcPct val="90000"/>
              </a:lnSpc>
            </a:pPr>
            <a:r>
              <a:rPr lang="en-US" sz="2400" dirty="0">
                <a:solidFill>
                  <a:schemeClr val="bg1"/>
                </a:solidFill>
              </a:rPr>
              <a:t>06.12.2020</a:t>
            </a:r>
          </a:p>
        </p:txBody>
      </p:sp>
      <p:sp>
        <p:nvSpPr>
          <p:cNvPr id="5" name="Subtitle 4"/>
          <p:cNvSpPr>
            <a:spLocks noGrp="1"/>
          </p:cNvSpPr>
          <p:nvPr>
            <p:ph type="subTitle" idx="1"/>
          </p:nvPr>
        </p:nvSpPr>
        <p:spPr/>
        <p:txBody>
          <a:bodyPr/>
          <a:lstStyle/>
          <a:p>
            <a:r>
              <a:rPr lang="en-US" dirty="0"/>
              <a:t>By using Convolutional Neural Network</a:t>
            </a:r>
          </a:p>
          <a:p>
            <a:endParaRPr lang="en-US" dirty="0"/>
          </a:p>
        </p:txBody>
      </p:sp>
      <p:sp>
        <p:nvSpPr>
          <p:cNvPr id="4" name="Title 3"/>
          <p:cNvSpPr>
            <a:spLocks noGrp="1"/>
          </p:cNvSpPr>
          <p:nvPr>
            <p:ph type="ctrTitle"/>
          </p:nvPr>
        </p:nvSpPr>
        <p:spPr/>
        <p:txBody>
          <a:bodyPr/>
          <a:lstStyle/>
          <a:p>
            <a:r>
              <a:rPr lang="en-US" dirty="0"/>
              <a:t>FACE MASK DETECTION</a:t>
            </a: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a:t>When both model detect face</a:t>
            </a:r>
          </a:p>
          <a:p>
            <a:r>
              <a:rPr lang="en-US" dirty="0"/>
              <a:t>When </a:t>
            </a:r>
            <a:r>
              <a:rPr lang="en-US" dirty="0" err="1"/>
              <a:t>haar</a:t>
            </a:r>
            <a:r>
              <a:rPr lang="en-US" dirty="0"/>
              <a:t> detect no face and </a:t>
            </a:r>
            <a:r>
              <a:rPr lang="en-US" dirty="0" err="1"/>
              <a:t>caffe</a:t>
            </a:r>
            <a:r>
              <a:rPr lang="en-US" dirty="0"/>
              <a:t> detect face</a:t>
            </a:r>
          </a:p>
          <a:p>
            <a:pPr marL="0" indent="0">
              <a:buNone/>
            </a:pPr>
            <a:endParaRPr lang="en-US" dirty="0"/>
          </a:p>
        </p:txBody>
      </p:sp>
      <p:sp>
        <p:nvSpPr>
          <p:cNvPr id="6" name="Text Placeholder 5"/>
          <p:cNvSpPr>
            <a:spLocks noGrp="1"/>
          </p:cNvSpPr>
          <p:nvPr>
            <p:ph type="body" idx="1"/>
          </p:nvPr>
        </p:nvSpPr>
        <p:spPr/>
        <p:txBody>
          <a:bodyPr/>
          <a:lstStyle/>
          <a:p>
            <a:r>
              <a:rPr lang="en-US" altLang="zh-CN" dirty="0" err="1"/>
              <a:t>Haar</a:t>
            </a:r>
            <a:r>
              <a:rPr lang="en-US" altLang="zh-CN" dirty="0"/>
              <a:t> cannot detect face when wearing mask. </a:t>
            </a:r>
            <a:endParaRPr lang="en-US" dirty="0"/>
          </a:p>
        </p:txBody>
      </p:sp>
      <p:sp>
        <p:nvSpPr>
          <p:cNvPr id="2" name="Title 1"/>
          <p:cNvSpPr>
            <a:spLocks noGrp="1"/>
          </p:cNvSpPr>
          <p:nvPr>
            <p:ph type="title"/>
          </p:nvPr>
        </p:nvSpPr>
        <p:spPr/>
        <p:txBody>
          <a:bodyPr/>
          <a:lstStyle/>
          <a:p>
            <a:r>
              <a:rPr lang="en-US" dirty="0"/>
              <a:t>Mask Detection</a:t>
            </a:r>
          </a:p>
        </p:txBody>
      </p:sp>
      <p:sp>
        <p:nvSpPr>
          <p:cNvPr id="5" name="Text Placeholder 5">
            <a:extLst>
              <a:ext uri="{FF2B5EF4-FFF2-40B4-BE49-F238E27FC236}">
                <a16:creationId xmlns:a16="http://schemas.microsoft.com/office/drawing/2014/main" id="{CF5EFB4A-7A55-40FB-AA5F-7E097BDE1E02}"/>
              </a:ext>
            </a:extLst>
          </p:cNvPr>
          <p:cNvSpPr txBox="1">
            <a:spLocks/>
          </p:cNvSpPr>
          <p:nvPr/>
        </p:nvSpPr>
        <p:spPr>
          <a:xfrm>
            <a:off x="6399212" y="1905000"/>
            <a:ext cx="4416552"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tx2"/>
              </a:buClr>
              <a:buSzPct val="80000"/>
              <a:buFont typeface="Wingdings 3" panose="05040102010807070707" pitchFamily="18" charset="2"/>
              <a:buNone/>
              <a:defRPr sz="2400" b="0" kern="1200">
                <a:solidFill>
                  <a:schemeClr val="bg1"/>
                </a:solidFill>
                <a:latin typeface="+mn-lt"/>
                <a:ea typeface="+mn-ea"/>
                <a:cs typeface="+mn-cs"/>
              </a:defRPr>
            </a:lvl1pPr>
            <a:lvl2pPr marL="4572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2000" b="1" kern="1200">
                <a:solidFill>
                  <a:schemeClr val="bg1"/>
                </a:solidFill>
                <a:latin typeface="+mn-lt"/>
                <a:ea typeface="+mn-ea"/>
                <a:cs typeface="+mn-cs"/>
              </a:defRPr>
            </a:lvl2pPr>
            <a:lvl3pPr marL="9144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800" b="1" kern="1200">
                <a:solidFill>
                  <a:schemeClr val="bg1"/>
                </a:solidFill>
                <a:latin typeface="+mn-lt"/>
                <a:ea typeface="+mn-ea"/>
                <a:cs typeface="+mn-cs"/>
              </a:defRPr>
            </a:lvl3pPr>
            <a:lvl4pPr marL="13716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4pPr>
            <a:lvl5pPr marL="18288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5pPr>
            <a:lvl6pPr marL="22860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6pPr>
            <a:lvl7pPr marL="27432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600" b="1" kern="1200">
                <a:solidFill>
                  <a:schemeClr val="bg1"/>
                </a:solidFill>
                <a:latin typeface="+mn-lt"/>
                <a:ea typeface="+mn-ea"/>
                <a:cs typeface="+mn-cs"/>
              </a:defRPr>
            </a:lvl7pPr>
            <a:lvl8pPr marL="32004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8pPr>
            <a:lvl9pPr marL="36576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600" b="1" kern="1200">
                <a:solidFill>
                  <a:schemeClr val="bg1"/>
                </a:solidFill>
                <a:latin typeface="+mn-lt"/>
                <a:ea typeface="+mn-ea"/>
                <a:cs typeface="+mn-cs"/>
              </a:defRPr>
            </a:lvl9pPr>
          </a:lstStyle>
          <a:p>
            <a:r>
              <a:rPr lang="en-US" dirty="0"/>
              <a:t>Caffe-</a:t>
            </a:r>
            <a:r>
              <a:rPr lang="en-US" dirty="0" err="1"/>
              <a:t>dnn</a:t>
            </a:r>
            <a:r>
              <a:rPr lang="en-US" dirty="0"/>
              <a:t> can detect face when wearing mask</a:t>
            </a:r>
          </a:p>
        </p:txBody>
      </p:sp>
      <p:pic>
        <p:nvPicPr>
          <p:cNvPr id="3076" name="Picture 4" descr="arrow, right icon">
            <a:extLst>
              <a:ext uri="{FF2B5EF4-FFF2-40B4-BE49-F238E27FC236}">
                <a16:creationId xmlns:a16="http://schemas.microsoft.com/office/drawing/2014/main" id="{64BB57BA-7B3C-43CB-BE63-AA4D9A3E04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1889" y="2630031"/>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F1E11682-73E1-4634-92C9-693ECB70638F}"/>
              </a:ext>
            </a:extLst>
          </p:cNvPr>
          <p:cNvSpPr txBox="1">
            <a:spLocks/>
          </p:cNvSpPr>
          <p:nvPr/>
        </p:nvSpPr>
        <p:spPr>
          <a:xfrm>
            <a:off x="6545113" y="2819399"/>
            <a:ext cx="4416552" cy="3352801"/>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dirty="0" err="1"/>
              <a:t>Without_mask</a:t>
            </a:r>
            <a:endParaRPr lang="en-US" dirty="0"/>
          </a:p>
          <a:p>
            <a:pPr marL="0" indent="0">
              <a:buNone/>
            </a:pPr>
            <a:endParaRPr lang="en-US" dirty="0"/>
          </a:p>
          <a:p>
            <a:r>
              <a:rPr lang="en-US" dirty="0" err="1"/>
              <a:t>With_mask</a:t>
            </a:r>
            <a:endParaRPr lang="en-US" dirty="0"/>
          </a:p>
          <a:p>
            <a:pPr marL="0" indent="0">
              <a:buFont typeface="Wingdings 3" panose="05040102010807070707" pitchFamily="18" charset="2"/>
              <a:buNone/>
            </a:pPr>
            <a:endParaRPr lang="en-US" dirty="0"/>
          </a:p>
        </p:txBody>
      </p:sp>
      <p:pic>
        <p:nvPicPr>
          <p:cNvPr id="11" name="Picture 4" descr="arrow, right icon">
            <a:extLst>
              <a:ext uri="{FF2B5EF4-FFF2-40B4-BE49-F238E27FC236}">
                <a16:creationId xmlns:a16="http://schemas.microsoft.com/office/drawing/2014/main" id="{439CA4A6-1E43-4BC6-A3E8-9D0165AF87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4812" y="381226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ell phone&#10;&#10;Description automatically generated">
            <a:extLst>
              <a:ext uri="{FF2B5EF4-FFF2-40B4-BE49-F238E27FC236}">
                <a16:creationId xmlns:a16="http://schemas.microsoft.com/office/drawing/2014/main" id="{8B1C5A7C-FC0A-42E7-B4B9-2C25114CE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2" y="4726662"/>
            <a:ext cx="8830907" cy="2086266"/>
          </a:xfrm>
          <a:prstGeom prst="rect">
            <a:avLst/>
          </a:prstGeom>
        </p:spPr>
      </p:pic>
      <p:sp>
        <p:nvSpPr>
          <p:cNvPr id="12" name="Title 1">
            <a:extLst>
              <a:ext uri="{FF2B5EF4-FFF2-40B4-BE49-F238E27FC236}">
                <a16:creationId xmlns:a16="http://schemas.microsoft.com/office/drawing/2014/main" id="{0B06AF73-6135-449D-ADD8-9986367FB210}"/>
              </a:ext>
            </a:extLst>
          </p:cNvPr>
          <p:cNvSpPr txBox="1">
            <a:spLocks/>
          </p:cNvSpPr>
          <p:nvPr/>
        </p:nvSpPr>
        <p:spPr>
          <a:xfrm rot="20663309">
            <a:off x="161759" y="1763311"/>
            <a:ext cx="12518607" cy="27756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7200" dirty="0">
                <a:solidFill>
                  <a:schemeClr val="tx1"/>
                </a:solidFill>
                <a:highlight>
                  <a:srgbClr val="00FFFF"/>
                </a:highlight>
              </a:rPr>
              <a:t>MORE THAN ONE FACE? </a:t>
            </a:r>
            <a:r>
              <a:rPr lang="en-US" sz="7200" dirty="0">
                <a:solidFill>
                  <a:srgbClr val="FF0000"/>
                </a:solidFill>
                <a:highlight>
                  <a:srgbClr val="00FFFF"/>
                </a:highlight>
              </a:rPr>
              <a:t>DEAD</a:t>
            </a:r>
          </a:p>
        </p:txBody>
      </p:sp>
    </p:spTree>
    <p:extLst>
      <p:ext uri="{BB962C8B-B14F-4D97-AF65-F5344CB8AC3E}">
        <p14:creationId xmlns:p14="http://schemas.microsoft.com/office/powerpoint/2010/main" val="3054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a:t>Model for mask or not mask prediction</a:t>
            </a:r>
          </a:p>
          <a:p>
            <a:r>
              <a:rPr lang="en-US" dirty="0"/>
              <a:t>Binary image classification CNN</a:t>
            </a:r>
          </a:p>
          <a:p>
            <a:r>
              <a:rPr lang="en-US" dirty="0"/>
              <a:t>MODEL FOR “cat-dog” classification</a:t>
            </a:r>
          </a:p>
          <a:p>
            <a:endParaRPr lang="en-US" dirty="0"/>
          </a:p>
          <a:p>
            <a:pPr marL="0" indent="0">
              <a:buNone/>
            </a:pPr>
            <a:endParaRPr lang="en-US" dirty="0"/>
          </a:p>
        </p:txBody>
      </p:sp>
      <p:sp>
        <p:nvSpPr>
          <p:cNvPr id="6" name="Text Placeholder 5"/>
          <p:cNvSpPr>
            <a:spLocks noGrp="1"/>
          </p:cNvSpPr>
          <p:nvPr>
            <p:ph type="body" idx="1"/>
          </p:nvPr>
        </p:nvSpPr>
        <p:spPr/>
        <p:txBody>
          <a:bodyPr/>
          <a:lstStyle/>
          <a:p>
            <a:r>
              <a:rPr lang="en-US" dirty="0"/>
              <a:t>Image classification</a:t>
            </a:r>
          </a:p>
        </p:txBody>
      </p:sp>
      <p:sp>
        <p:nvSpPr>
          <p:cNvPr id="2" name="Title 1"/>
          <p:cNvSpPr>
            <a:spLocks noGrp="1"/>
          </p:cNvSpPr>
          <p:nvPr>
            <p:ph type="title"/>
          </p:nvPr>
        </p:nvSpPr>
        <p:spPr/>
        <p:txBody>
          <a:bodyPr/>
          <a:lstStyle/>
          <a:p>
            <a:r>
              <a:rPr lang="en-US" dirty="0"/>
              <a:t>Mask Detection    CNN and VGG-16</a:t>
            </a:r>
          </a:p>
        </p:txBody>
      </p:sp>
      <p:pic>
        <p:nvPicPr>
          <p:cNvPr id="5" name="Picture 4" descr="A screenshot of a cell phone&#10;&#10;Description automatically generated">
            <a:extLst>
              <a:ext uri="{FF2B5EF4-FFF2-40B4-BE49-F238E27FC236}">
                <a16:creationId xmlns:a16="http://schemas.microsoft.com/office/drawing/2014/main" id="{B9094DDC-3D39-4A9D-8297-565395F02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369" y="1468582"/>
            <a:ext cx="6872692" cy="5410200"/>
          </a:xfrm>
          <a:prstGeom prst="rect">
            <a:avLst/>
          </a:prstGeom>
        </p:spPr>
      </p:pic>
    </p:spTree>
    <p:extLst>
      <p:ext uri="{BB962C8B-B14F-4D97-AF65-F5344CB8AC3E}">
        <p14:creationId xmlns:p14="http://schemas.microsoft.com/office/powerpoint/2010/main" val="365447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picture containing map, text&#10;&#10;Description automatically generated">
            <a:extLst>
              <a:ext uri="{FF2B5EF4-FFF2-40B4-BE49-F238E27FC236}">
                <a16:creationId xmlns:a16="http://schemas.microsoft.com/office/drawing/2014/main" id="{FB10932C-DE1C-40DE-A3B6-199ABA7B8DA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55612" y="1560945"/>
            <a:ext cx="5486400" cy="54792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Mask Detection    CNN and VGG-16</a:t>
            </a:r>
          </a:p>
        </p:txBody>
      </p:sp>
      <p:pic>
        <p:nvPicPr>
          <p:cNvPr id="16" name="Picture 15" descr="A picture containing text, map&#10;&#10;Description automatically generated">
            <a:extLst>
              <a:ext uri="{FF2B5EF4-FFF2-40B4-BE49-F238E27FC236}">
                <a16:creationId xmlns:a16="http://schemas.microsoft.com/office/drawing/2014/main" id="{C3E20D33-43D0-4847-B9E1-13BA716E27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0112" y="1560945"/>
            <a:ext cx="5943599" cy="5935860"/>
          </a:xfrm>
          <a:prstGeom prst="rect">
            <a:avLst/>
          </a:prstGeom>
        </p:spPr>
      </p:pic>
      <p:sp>
        <p:nvSpPr>
          <p:cNvPr id="17" name="Text Placeholder 5">
            <a:extLst>
              <a:ext uri="{FF2B5EF4-FFF2-40B4-BE49-F238E27FC236}">
                <a16:creationId xmlns:a16="http://schemas.microsoft.com/office/drawing/2014/main" id="{5868D1E2-CB81-4B7A-85B5-D305FF45BE56}"/>
              </a:ext>
            </a:extLst>
          </p:cNvPr>
          <p:cNvSpPr txBox="1">
            <a:spLocks/>
          </p:cNvSpPr>
          <p:nvPr/>
        </p:nvSpPr>
        <p:spPr>
          <a:xfrm>
            <a:off x="608012" y="1752600"/>
            <a:ext cx="4951476" cy="304800"/>
          </a:xfrm>
          <a:prstGeom prst="rect">
            <a:avLst/>
          </a:prstGeom>
        </p:spPr>
        <p:txBody>
          <a:bodyPr vert="horz" lIns="91440" tIns="45720" rIns="91440" bIns="45720" rtlCol="0">
            <a:normAutofit fontScale="25000" lnSpcReduction="20000"/>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48640"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7772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058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344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630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6pPr>
            <a:lvl7pPr marL="16916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202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21488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altLang="zh-CN" sz="11200" dirty="0">
                <a:solidFill>
                  <a:srgbClr val="FF0000"/>
                </a:solidFill>
              </a:rPr>
              <a:t>Generated-mask dataset</a:t>
            </a:r>
          </a:p>
          <a:p>
            <a:pPr marL="0" indent="0">
              <a:buNone/>
            </a:pPr>
            <a:r>
              <a:rPr lang="en-US" altLang="zh-CN" dirty="0"/>
              <a:t>when wearing mask. </a:t>
            </a:r>
            <a:endParaRPr lang="en-US" dirty="0"/>
          </a:p>
        </p:txBody>
      </p:sp>
      <p:sp>
        <p:nvSpPr>
          <p:cNvPr id="18" name="Text Placeholder 5">
            <a:extLst>
              <a:ext uri="{FF2B5EF4-FFF2-40B4-BE49-F238E27FC236}">
                <a16:creationId xmlns:a16="http://schemas.microsoft.com/office/drawing/2014/main" id="{DC5E87F9-0EAA-4206-8E66-FA572C7887D6}"/>
              </a:ext>
            </a:extLst>
          </p:cNvPr>
          <p:cNvSpPr txBox="1">
            <a:spLocks/>
          </p:cNvSpPr>
          <p:nvPr/>
        </p:nvSpPr>
        <p:spPr>
          <a:xfrm>
            <a:off x="6094412" y="1752600"/>
            <a:ext cx="5105400" cy="465975"/>
          </a:xfrm>
          <a:prstGeom prst="rect">
            <a:avLst/>
          </a:prstGeom>
        </p:spPr>
        <p:txBody>
          <a:bodyPr vert="horz" lIns="91440" tIns="45720" rIns="91440" bIns="45720" rtlCol="0">
            <a:normAutofit fontScale="40000" lnSpcReduction="20000"/>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48640"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7772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058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344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630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6pPr>
            <a:lvl7pPr marL="16916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20240"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2148840"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altLang="zh-CN" sz="5900" dirty="0" err="1">
                <a:solidFill>
                  <a:srgbClr val="FF0000"/>
                </a:solidFill>
              </a:rPr>
              <a:t>Mask_no_mask</a:t>
            </a:r>
            <a:r>
              <a:rPr lang="en-US" altLang="zh-CN" sz="5900" dirty="0">
                <a:solidFill>
                  <a:srgbClr val="FF0000"/>
                </a:solidFill>
              </a:rPr>
              <a:t> </a:t>
            </a:r>
            <a:r>
              <a:rPr lang="en-US" altLang="zh-CN" sz="5900" dirty="0" err="1">
                <a:solidFill>
                  <a:srgbClr val="FF0000"/>
                </a:solidFill>
              </a:rPr>
              <a:t>dataset</a:t>
            </a:r>
            <a:r>
              <a:rPr lang="en-US" altLang="zh-CN" sz="5900" dirty="0" err="1"/>
              <a:t>when</a:t>
            </a:r>
            <a:r>
              <a:rPr lang="en-US" altLang="zh-CN" sz="5900" dirty="0"/>
              <a:t> </a:t>
            </a:r>
            <a:r>
              <a:rPr lang="en-US" altLang="zh-CN" dirty="0"/>
              <a:t>wearing mask. </a:t>
            </a:r>
            <a:endParaRPr lang="en-US" dirty="0"/>
          </a:p>
        </p:txBody>
      </p:sp>
    </p:spTree>
    <p:extLst>
      <p:ext uri="{BB962C8B-B14F-4D97-AF65-F5344CB8AC3E}">
        <p14:creationId xmlns:p14="http://schemas.microsoft.com/office/powerpoint/2010/main" val="30412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VGG-16    </a:t>
            </a:r>
          </a:p>
        </p:txBody>
      </p:sp>
      <p:sp>
        <p:nvSpPr>
          <p:cNvPr id="3" name="AutoShape 2">
            <a:extLst>
              <a:ext uri="{FF2B5EF4-FFF2-40B4-BE49-F238E27FC236}">
                <a16:creationId xmlns:a16="http://schemas.microsoft.com/office/drawing/2014/main" id="{257ACF76-C785-48DB-872C-CB7F5231AAFD}"/>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Content Placeholder 7" descr="A picture containing text&#10;&#10;Description automatically generated">
            <a:extLst>
              <a:ext uri="{FF2B5EF4-FFF2-40B4-BE49-F238E27FC236}">
                <a16:creationId xmlns:a16="http://schemas.microsoft.com/office/drawing/2014/main" id="{5AE76336-632E-4E27-BA67-69AB797BA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812" y="2316162"/>
            <a:ext cx="7973120" cy="4462831"/>
          </a:xfrm>
        </p:spPr>
      </p:pic>
      <p:sp>
        <p:nvSpPr>
          <p:cNvPr id="12" name="Title 1">
            <a:extLst>
              <a:ext uri="{FF2B5EF4-FFF2-40B4-BE49-F238E27FC236}">
                <a16:creationId xmlns:a16="http://schemas.microsoft.com/office/drawing/2014/main" id="{A891CF5F-E166-4308-A8E8-CA8858776D62}"/>
              </a:ext>
            </a:extLst>
          </p:cNvPr>
          <p:cNvSpPr txBox="1">
            <a:spLocks/>
          </p:cNvSpPr>
          <p:nvPr/>
        </p:nvSpPr>
        <p:spPr>
          <a:xfrm>
            <a:off x="1524542" y="1295400"/>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1800" dirty="0"/>
              <a:t>VERY DEEP CONVOLUTIONAL NETWORKS FOR LARGE-SCALE IMAGE RECOGNITION    Karen </a:t>
            </a:r>
            <a:r>
              <a:rPr lang="en-US" sz="1800" dirty="0" err="1"/>
              <a:t>Simonyan</a:t>
            </a:r>
            <a:r>
              <a:rPr lang="en-US" sz="1800" dirty="0"/>
              <a:t> ∗ &amp; Andrew Zisserman</a:t>
            </a:r>
          </a:p>
        </p:txBody>
      </p:sp>
      <p:sp>
        <p:nvSpPr>
          <p:cNvPr id="13" name="Rectangle 12">
            <a:extLst>
              <a:ext uri="{FF2B5EF4-FFF2-40B4-BE49-F238E27FC236}">
                <a16:creationId xmlns:a16="http://schemas.microsoft.com/office/drawing/2014/main" id="{C9563910-5E40-4CB7-9872-7E4452AB785C}"/>
              </a:ext>
            </a:extLst>
          </p:cNvPr>
          <p:cNvSpPr/>
          <p:nvPr/>
        </p:nvSpPr>
        <p:spPr>
          <a:xfrm>
            <a:off x="3848445" y="3244334"/>
            <a:ext cx="4491935" cy="369332"/>
          </a:xfrm>
          <a:prstGeom prst="rect">
            <a:avLst/>
          </a:prstGeom>
        </p:spPr>
        <p:txBody>
          <a:bodyPr wrap="none">
            <a:spAutoFit/>
          </a:bodyPr>
          <a:lstStyle/>
          <a:p>
            <a:r>
              <a:rPr lang="en-US" dirty="0"/>
              <a:t>Karen </a:t>
            </a:r>
            <a:r>
              <a:rPr lang="en-US" dirty="0" err="1"/>
              <a:t>Simonyan</a:t>
            </a:r>
            <a:r>
              <a:rPr lang="en-US" dirty="0"/>
              <a:t> ∗ &amp; Andrew Zisserman</a:t>
            </a:r>
          </a:p>
        </p:txBody>
      </p:sp>
    </p:spTree>
    <p:extLst>
      <p:ext uri="{BB962C8B-B14F-4D97-AF65-F5344CB8AC3E}">
        <p14:creationId xmlns:p14="http://schemas.microsoft.com/office/powerpoint/2010/main" val="236575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VGG-16    </a:t>
            </a:r>
          </a:p>
        </p:txBody>
      </p:sp>
      <p:sp>
        <p:nvSpPr>
          <p:cNvPr id="3" name="AutoShape 2">
            <a:extLst>
              <a:ext uri="{FF2B5EF4-FFF2-40B4-BE49-F238E27FC236}">
                <a16:creationId xmlns:a16="http://schemas.microsoft.com/office/drawing/2014/main" id="{257ACF76-C785-48DB-872C-CB7F5231AAFD}"/>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A screenshot of text&#10;&#10;Description automatically generated">
            <a:extLst>
              <a:ext uri="{FF2B5EF4-FFF2-40B4-BE49-F238E27FC236}">
                <a16:creationId xmlns:a16="http://schemas.microsoft.com/office/drawing/2014/main" id="{0DEC4206-FFA8-453A-AF3E-BFC1C3B16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013" y="1828800"/>
            <a:ext cx="6577372" cy="42672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11001D15-B7BA-447A-BA7B-FF4A0ACD22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612" y="0"/>
            <a:ext cx="4807954" cy="6858000"/>
          </a:xfrm>
          <a:prstGeom prst="rect">
            <a:avLst/>
          </a:prstGeom>
        </p:spPr>
      </p:pic>
    </p:spTree>
    <p:extLst>
      <p:ext uri="{BB962C8B-B14F-4D97-AF65-F5344CB8AC3E}">
        <p14:creationId xmlns:p14="http://schemas.microsoft.com/office/powerpoint/2010/main" val="207028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4" name="Content Placeholder 3">
            <a:extLst>
              <a:ext uri="{FF2B5EF4-FFF2-40B4-BE49-F238E27FC236}">
                <a16:creationId xmlns:a16="http://schemas.microsoft.com/office/drawing/2014/main" id="{9DDF4ADA-4A8F-4B5D-82E7-C13FB1083568}"/>
              </a:ext>
            </a:extLst>
          </p:cNvPr>
          <p:cNvSpPr>
            <a:spLocks noGrp="1"/>
          </p:cNvSpPr>
          <p:nvPr>
            <p:ph idx="1"/>
          </p:nvPr>
        </p:nvSpPr>
        <p:spPr>
          <a:xfrm>
            <a:off x="1522414" y="1676400"/>
            <a:ext cx="9144000" cy="4267200"/>
          </a:xfrm>
        </p:spPr>
        <p:txBody>
          <a:bodyPr/>
          <a:lstStyle/>
          <a:p>
            <a:r>
              <a:rPr lang="en-US" dirty="0"/>
              <a:t>CNN</a:t>
            </a:r>
          </a:p>
          <a:p>
            <a:endParaRPr lang="en-US" dirty="0"/>
          </a:p>
          <a:p>
            <a:endParaRPr lang="en-US" dirty="0"/>
          </a:p>
          <a:p>
            <a:endParaRPr lang="en-US" dirty="0"/>
          </a:p>
          <a:p>
            <a:endParaRPr lang="en-US" dirty="0"/>
          </a:p>
          <a:p>
            <a:r>
              <a:rPr lang="en-US" dirty="0"/>
              <a:t>VGG-16</a:t>
            </a:r>
          </a:p>
        </p:txBody>
      </p:sp>
      <p:pic>
        <p:nvPicPr>
          <p:cNvPr id="7" name="Picture 6" descr="A screenshot of a social media post&#10;&#10;Description automatically generated">
            <a:extLst>
              <a:ext uri="{FF2B5EF4-FFF2-40B4-BE49-F238E27FC236}">
                <a16:creationId xmlns:a16="http://schemas.microsoft.com/office/drawing/2014/main" id="{42D6384B-320A-4D9A-AF12-8AE65D0DA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12751612" cy="2019486"/>
          </a:xfrm>
          <a:prstGeom prst="rect">
            <a:avLst/>
          </a:prstGeom>
        </p:spPr>
      </p:pic>
      <p:pic>
        <p:nvPicPr>
          <p:cNvPr id="9" name="Picture 8">
            <a:extLst>
              <a:ext uri="{FF2B5EF4-FFF2-40B4-BE49-F238E27FC236}">
                <a16:creationId xmlns:a16="http://schemas.microsoft.com/office/drawing/2014/main" id="{71AB07AF-A090-453F-B180-C70E2FB43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00" y="4987569"/>
            <a:ext cx="12876212" cy="890982"/>
          </a:xfrm>
          <a:prstGeom prst="rect">
            <a:avLst/>
          </a:prstGeom>
        </p:spPr>
      </p:pic>
    </p:spTree>
    <p:extLst>
      <p:ext uri="{BB962C8B-B14F-4D97-AF65-F5344CB8AC3E}">
        <p14:creationId xmlns:p14="http://schemas.microsoft.com/office/powerpoint/2010/main" val="38594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4" name="Content Placeholder 3">
            <a:extLst>
              <a:ext uri="{FF2B5EF4-FFF2-40B4-BE49-F238E27FC236}">
                <a16:creationId xmlns:a16="http://schemas.microsoft.com/office/drawing/2014/main" id="{9DDF4ADA-4A8F-4B5D-82E7-C13FB1083568}"/>
              </a:ext>
            </a:extLst>
          </p:cNvPr>
          <p:cNvSpPr>
            <a:spLocks noGrp="1"/>
          </p:cNvSpPr>
          <p:nvPr>
            <p:ph idx="1"/>
          </p:nvPr>
        </p:nvSpPr>
        <p:spPr>
          <a:xfrm>
            <a:off x="1522414" y="1676400"/>
            <a:ext cx="9144000" cy="4267200"/>
          </a:xfrm>
        </p:spPr>
        <p:txBody>
          <a:bodyPr/>
          <a:lstStyle/>
          <a:p>
            <a:r>
              <a:rPr lang="en-US" dirty="0"/>
              <a:t>CNN</a:t>
            </a:r>
          </a:p>
          <a:p>
            <a:endParaRPr lang="en-US" dirty="0"/>
          </a:p>
          <a:p>
            <a:endParaRPr lang="en-US" dirty="0"/>
          </a:p>
          <a:p>
            <a:endParaRPr lang="en-US" dirty="0"/>
          </a:p>
          <a:p>
            <a:endParaRPr lang="en-US" dirty="0"/>
          </a:p>
          <a:p>
            <a:r>
              <a:rPr lang="en-US" dirty="0"/>
              <a:t>VGG-16</a:t>
            </a:r>
          </a:p>
        </p:txBody>
      </p:sp>
      <p:pic>
        <p:nvPicPr>
          <p:cNvPr id="7" name="Picture 6" descr="A screenshot of a social media post&#10;&#10;Description automatically generated">
            <a:extLst>
              <a:ext uri="{FF2B5EF4-FFF2-40B4-BE49-F238E27FC236}">
                <a16:creationId xmlns:a16="http://schemas.microsoft.com/office/drawing/2014/main" id="{42D6384B-320A-4D9A-AF12-8AE65D0DA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12751612" cy="2019486"/>
          </a:xfrm>
          <a:prstGeom prst="rect">
            <a:avLst/>
          </a:prstGeom>
        </p:spPr>
      </p:pic>
      <p:pic>
        <p:nvPicPr>
          <p:cNvPr id="9" name="Picture 8">
            <a:extLst>
              <a:ext uri="{FF2B5EF4-FFF2-40B4-BE49-F238E27FC236}">
                <a16:creationId xmlns:a16="http://schemas.microsoft.com/office/drawing/2014/main" id="{71AB07AF-A090-453F-B180-C70E2FB43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00" y="4987569"/>
            <a:ext cx="12876212" cy="890982"/>
          </a:xfrm>
          <a:prstGeom prst="rect">
            <a:avLst/>
          </a:prstGeom>
        </p:spPr>
      </p:pic>
    </p:spTree>
    <p:extLst>
      <p:ext uri="{BB962C8B-B14F-4D97-AF65-F5344CB8AC3E}">
        <p14:creationId xmlns:p14="http://schemas.microsoft.com/office/powerpoint/2010/main" val="327736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title="Key findings results 3 chart"/>
          <p:cNvGraphicFramePr>
            <a:graphicFrameLocks noGrp="1"/>
          </p:cNvGraphicFramePr>
          <p:nvPr>
            <p:ph idx="1"/>
            <p:extLst>
              <p:ext uri="{D42A27DB-BD31-4B8C-83A1-F6EECF244321}">
                <p14:modId xmlns:p14="http://schemas.microsoft.com/office/powerpoint/2010/main" val="3875185703"/>
              </p:ext>
            </p:extLst>
          </p:nvPr>
        </p:nvGraphicFramePr>
        <p:xfrm>
          <a:off x="1522413" y="1905000"/>
          <a:ext cx="8229600" cy="1584960"/>
        </p:xfrm>
        <a:graphic>
          <a:graphicData uri="http://schemas.openxmlformats.org/drawingml/2006/table">
            <a:tbl>
              <a:tblPr firstRow="1" bandRow="1">
                <a:tableStyleId>{6E25E649-3F16-4E02-A733-19D2CDBF48F0}</a:tableStyleId>
              </a:tblPr>
              <a:tblGrid>
                <a:gridCol w="1676399">
                  <a:extLst>
                    <a:ext uri="{9D8B030D-6E8A-4147-A177-3AD203B41FA5}">
                      <a16:colId xmlns:a16="http://schemas.microsoft.com/office/drawing/2014/main" val="20000"/>
                    </a:ext>
                  </a:extLst>
                </a:gridCol>
                <a:gridCol w="4166617">
                  <a:extLst>
                    <a:ext uri="{9D8B030D-6E8A-4147-A177-3AD203B41FA5}">
                      <a16:colId xmlns:a16="http://schemas.microsoft.com/office/drawing/2014/main" val="20001"/>
                    </a:ext>
                  </a:extLst>
                </a:gridCol>
                <a:gridCol w="1193292">
                  <a:extLst>
                    <a:ext uri="{9D8B030D-6E8A-4147-A177-3AD203B41FA5}">
                      <a16:colId xmlns:a16="http://schemas.microsoft.com/office/drawing/2014/main" val="20002"/>
                    </a:ext>
                  </a:extLst>
                </a:gridCol>
                <a:gridCol w="1193292">
                  <a:extLst>
                    <a:ext uri="{9D8B030D-6E8A-4147-A177-3AD203B41FA5}">
                      <a16:colId xmlns:a16="http://schemas.microsoft.com/office/drawing/2014/main" val="20003"/>
                    </a:ext>
                  </a:extLst>
                </a:gridCol>
              </a:tblGrid>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Run number</a:t>
                      </a:r>
                      <a:endParaRPr kumimoji="0" lang="en-US" sz="2000" b="1" i="0" u="none" strike="noStrike" cap="none" normalizeH="0" baseline="0" dirty="0">
                        <a:ln>
                          <a:noFill/>
                        </a:ln>
                        <a:solidFill>
                          <a:schemeClr val="tx1"/>
                        </a:solidFill>
                        <a:effectLst/>
                        <a:latin typeface="Arial" charset="0"/>
                      </a:endParaRPr>
                    </a:p>
                  </a:txBody>
                  <a:tcPr anchor="b"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Description</a:t>
                      </a:r>
                      <a:endParaRPr kumimoji="0" lang="en-US" sz="2000" b="1" i="0" u="none" strike="noStrike" cap="none" normalizeH="0" baseline="0" dirty="0">
                        <a:ln>
                          <a:noFill/>
                        </a:ln>
                        <a:solidFill>
                          <a:schemeClr val="tx1"/>
                        </a:solidFill>
                        <a:effectLst/>
                        <a:latin typeface="Arial" charset="0"/>
                      </a:endParaRPr>
                    </a:p>
                  </a:txBody>
                  <a:tcPr anchor="b"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Result A</a:t>
                      </a:r>
                      <a:endParaRPr kumimoji="0" lang="en-US" sz="2000" b="1" i="0" u="none" strike="noStrike" cap="none" normalizeH="0" baseline="0">
                        <a:ln>
                          <a:noFill/>
                        </a:ln>
                        <a:solidFill>
                          <a:schemeClr val="tx1"/>
                        </a:solidFill>
                        <a:effectLst/>
                        <a:latin typeface="Arial" charset="0"/>
                      </a:endParaRPr>
                    </a:p>
                  </a:txBody>
                  <a:tcPr anchor="b"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Result B</a:t>
                      </a:r>
                      <a:endParaRPr kumimoji="0" lang="en-US" sz="2000" b="1" i="0" u="none" strike="noStrike" cap="none" normalizeH="0" baseline="0">
                        <a:ln>
                          <a:noFill/>
                        </a:ln>
                        <a:solidFill>
                          <a:schemeClr val="tx1"/>
                        </a:solidFill>
                        <a:effectLst/>
                        <a:latin typeface="Arial" charset="0"/>
                      </a:endParaRPr>
                    </a:p>
                  </a:txBody>
                  <a:tcPr anchor="b"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1</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Condition A</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True</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True</a:t>
                      </a:r>
                      <a:endParaRPr kumimoji="0" lang="en-US" sz="20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Condition B</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True</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False</a:t>
                      </a:r>
                      <a:endParaRPr kumimoji="0" lang="en-US" sz="20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3</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Condition C</a:t>
                      </a:r>
                      <a:endParaRPr kumimoji="0" lang="en-US" sz="20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False</a:t>
                      </a:r>
                      <a:endParaRPr kumimoji="0" lang="en-US" sz="20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False</a:t>
                      </a:r>
                      <a:endParaRPr kumimoji="0" lang="en-US" sz="20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Testing</a:t>
            </a:r>
          </a:p>
        </p:txBody>
      </p:sp>
      <p:pic>
        <p:nvPicPr>
          <p:cNvPr id="4" name="Picture 3" descr="A screenshot of a social media post&#10;&#10;Description automatically generated">
            <a:extLst>
              <a:ext uri="{FF2B5EF4-FFF2-40B4-BE49-F238E27FC236}">
                <a16:creationId xmlns:a16="http://schemas.microsoft.com/office/drawing/2014/main" id="{7CC3E83F-28F7-44F1-A1DE-E1ECD2C8F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825" y="1676400"/>
            <a:ext cx="11279174" cy="4782217"/>
          </a:xfrm>
          <a:prstGeom prst="rect">
            <a:avLst/>
          </a:prstGeom>
        </p:spPr>
      </p:pic>
    </p:spTree>
    <p:extLst>
      <p:ext uri="{BB962C8B-B14F-4D97-AF65-F5344CB8AC3E}">
        <p14:creationId xmlns:p14="http://schemas.microsoft.com/office/powerpoint/2010/main" val="256706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a:bodyPr>
          <a:lstStyle/>
          <a:p>
            <a:pPr lvl="1"/>
            <a:r>
              <a:rPr lang="en-US" sz="3600" dirty="0">
                <a:solidFill>
                  <a:schemeClr val="bg1"/>
                </a:solidFill>
              </a:rPr>
              <a:t>Live-stream model testing</a:t>
            </a:r>
          </a:p>
        </p:txBody>
      </p:sp>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Mask classifier design OK</a:t>
            </a:r>
          </a:p>
          <a:p>
            <a:r>
              <a:rPr lang="en-US" dirty="0"/>
              <a:t>Application Status </a:t>
            </a:r>
          </a:p>
          <a:p>
            <a:pPr lvl="1"/>
            <a:r>
              <a:rPr lang="en-US" dirty="0"/>
              <a:t>Could work</a:t>
            </a:r>
          </a:p>
          <a:p>
            <a:pPr lvl="1"/>
            <a:r>
              <a:rPr lang="en-US" dirty="0"/>
              <a:t>For CCTV camera might need more testing with lower resolution video and image</a:t>
            </a:r>
          </a:p>
          <a:p>
            <a:r>
              <a:rPr lang="en-US" dirty="0"/>
              <a:t>Future Improvements</a:t>
            </a:r>
          </a:p>
          <a:p>
            <a:pPr lvl="1"/>
            <a:r>
              <a:rPr lang="en-US" dirty="0"/>
              <a:t>Testing with more people in the same frame</a:t>
            </a:r>
          </a:p>
          <a:p>
            <a:pPr lvl="1"/>
            <a:r>
              <a:rPr lang="en-US" dirty="0"/>
              <a:t>Testing with low-resolution video footage</a:t>
            </a:r>
          </a:p>
          <a:p>
            <a:pPr lvl="1"/>
            <a:r>
              <a:rPr lang="en-US" dirty="0"/>
              <a:t>Better visualization</a:t>
            </a:r>
          </a:p>
        </p:txBody>
      </p:sp>
      <p:sp>
        <p:nvSpPr>
          <p:cNvPr id="2" name="Title 1"/>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42872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lstStyle/>
          <a:p>
            <a:r>
              <a:rPr lang="en-US" dirty="0"/>
              <a:t>Experiments</a:t>
            </a:r>
          </a:p>
          <a:p>
            <a:pPr lvl="1"/>
            <a:r>
              <a:rPr lang="en-US" dirty="0"/>
              <a:t>CNN Classifier training</a:t>
            </a:r>
          </a:p>
          <a:p>
            <a:pPr lvl="1"/>
            <a:r>
              <a:rPr lang="en-US" dirty="0"/>
              <a:t>VGG-16 result</a:t>
            </a:r>
          </a:p>
          <a:p>
            <a:pPr lvl="1"/>
            <a:r>
              <a:rPr lang="en-US" dirty="0"/>
              <a:t>Testing</a:t>
            </a:r>
          </a:p>
          <a:p>
            <a:pPr lvl="1"/>
            <a:r>
              <a:rPr lang="en-US" dirty="0"/>
              <a:t>Live-stream model testing</a:t>
            </a:r>
          </a:p>
          <a:p>
            <a:r>
              <a:rPr lang="en-US" dirty="0"/>
              <a:t>Conclusion</a:t>
            </a:r>
          </a:p>
          <a:p>
            <a:r>
              <a:rPr lang="en-US" dirty="0"/>
              <a:t>Future improvements</a:t>
            </a:r>
          </a:p>
          <a:p>
            <a:pPr marL="0" indent="0">
              <a:buNone/>
            </a:pPr>
            <a:endParaRPr lang="en-US" dirty="0"/>
          </a:p>
        </p:txBody>
      </p:sp>
      <p:sp>
        <p:nvSpPr>
          <p:cNvPr id="3" name="Content Placeholder 2"/>
          <p:cNvSpPr>
            <a:spLocks noGrp="1"/>
          </p:cNvSpPr>
          <p:nvPr>
            <p:ph sz="half" idx="1"/>
          </p:nvPr>
        </p:nvSpPr>
        <p:spPr/>
        <p:txBody>
          <a:bodyPr/>
          <a:lstStyle/>
          <a:p>
            <a:r>
              <a:rPr lang="en-US" dirty="0"/>
              <a:t>Project description</a:t>
            </a:r>
          </a:p>
          <a:p>
            <a:pPr lvl="1"/>
            <a:r>
              <a:rPr lang="en-US" dirty="0"/>
              <a:t>Background</a:t>
            </a:r>
          </a:p>
          <a:p>
            <a:pPr lvl="1"/>
            <a:r>
              <a:rPr lang="en-US" dirty="0"/>
              <a:t>Overall workflow</a:t>
            </a:r>
          </a:p>
          <a:p>
            <a:pPr lvl="1"/>
            <a:r>
              <a:rPr lang="en-US" dirty="0"/>
              <a:t>Intro to datasets</a:t>
            </a:r>
          </a:p>
          <a:p>
            <a:r>
              <a:rPr lang="en-US" dirty="0"/>
              <a:t>Methodology and key concepts</a:t>
            </a:r>
          </a:p>
          <a:p>
            <a:pPr lvl="1"/>
            <a:r>
              <a:rPr lang="en-US" dirty="0"/>
              <a:t>Face detection</a:t>
            </a:r>
          </a:p>
          <a:p>
            <a:pPr lvl="1"/>
            <a:r>
              <a:rPr lang="en-US" dirty="0"/>
              <a:t>CNN and VGG 16</a:t>
            </a:r>
          </a:p>
          <a:p>
            <a:pPr marL="301752" lvl="1" indent="0">
              <a:buNone/>
            </a:pPr>
            <a:endParaRPr lang="en-US" dirty="0"/>
          </a:p>
        </p:txBody>
      </p:sp>
      <p:sp>
        <p:nvSpPr>
          <p:cNvPr id="2" name="Title 1"/>
          <p:cNvSpPr>
            <a:spLocks noGrp="1"/>
          </p:cNvSpPr>
          <p:nvPr>
            <p:ph type="title"/>
          </p:nvPr>
        </p:nvSpPr>
        <p:spPr/>
        <p:txBody>
          <a:bodyPr/>
          <a:lstStyle/>
          <a:p>
            <a:r>
              <a:rPr lang="en-US"/>
              <a:t>Overview</a:t>
            </a:r>
            <a:endParaRPr lang="en-US" dirty="0"/>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Title 1"/>
          <p:cNvSpPr>
            <a:spLocks noGrp="1"/>
          </p:cNvSpPr>
          <p:nvPr>
            <p:ph type="title"/>
          </p:nvPr>
        </p:nvSpPr>
        <p:spPr/>
        <p:txBody>
          <a:bodyPr/>
          <a:lstStyle/>
          <a:p>
            <a:r>
              <a:rPr lang="en-US" dirty="0"/>
              <a:t>Questions &amp; Discussion</a:t>
            </a:r>
          </a:p>
        </p:txBody>
      </p:sp>
    </p:spTree>
    <p:extLst>
      <p:ext uri="{BB962C8B-B14F-4D97-AF65-F5344CB8AC3E}">
        <p14:creationId xmlns:p14="http://schemas.microsoft.com/office/powerpoint/2010/main" val="3752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lstStyle/>
          <a:p>
            <a:r>
              <a:rPr lang="en-US" dirty="0"/>
              <a:t>Create a model could be used in live stream video to detect faces in the video and predict whether wearing masks or not.</a:t>
            </a:r>
          </a:p>
        </p:txBody>
      </p:sp>
      <p:sp>
        <p:nvSpPr>
          <p:cNvPr id="7" name="Text Placeholder 6"/>
          <p:cNvSpPr>
            <a:spLocks noGrp="1"/>
          </p:cNvSpPr>
          <p:nvPr>
            <p:ph type="body" sz="quarter" idx="3"/>
          </p:nvPr>
        </p:nvSpPr>
        <p:spPr/>
        <p:txBody>
          <a:bodyPr/>
          <a:lstStyle/>
          <a:p>
            <a:r>
              <a:rPr lang="en-US" dirty="0"/>
              <a:t>Objective</a:t>
            </a:r>
          </a:p>
        </p:txBody>
      </p:sp>
      <p:sp>
        <p:nvSpPr>
          <p:cNvPr id="3" name="Content Placeholder 2"/>
          <p:cNvSpPr>
            <a:spLocks noGrp="1"/>
          </p:cNvSpPr>
          <p:nvPr>
            <p:ph sz="half" idx="2"/>
          </p:nvPr>
        </p:nvSpPr>
        <p:spPr>
          <a:xfrm>
            <a:off x="1500552" y="2362199"/>
            <a:ext cx="4416552" cy="3352801"/>
          </a:xfrm>
        </p:spPr>
        <p:txBody>
          <a:bodyPr/>
          <a:lstStyle/>
          <a:p>
            <a:r>
              <a:rPr lang="en-US" dirty="0"/>
              <a:t>COVID-19</a:t>
            </a:r>
          </a:p>
          <a:p>
            <a:r>
              <a:rPr lang="en-US" dirty="0"/>
              <a:t>FACE COVERING </a:t>
            </a:r>
          </a:p>
          <a:p>
            <a:endParaRPr lang="en-US" dirty="0"/>
          </a:p>
        </p:txBody>
      </p:sp>
      <p:sp>
        <p:nvSpPr>
          <p:cNvPr id="6" name="Text Placeholder 5"/>
          <p:cNvSpPr>
            <a:spLocks noGrp="1"/>
          </p:cNvSpPr>
          <p:nvPr>
            <p:ph type="body" idx="1"/>
          </p:nvPr>
        </p:nvSpPr>
        <p:spPr>
          <a:xfrm>
            <a:off x="1532010" y="1600199"/>
            <a:ext cx="4416552" cy="762000"/>
          </a:xfrm>
        </p:spPr>
        <p:txBody>
          <a:bodyPr/>
          <a:lstStyle/>
          <a:p>
            <a:r>
              <a:rPr lang="en-US" dirty="0"/>
              <a:t>Background</a:t>
            </a:r>
          </a:p>
        </p:txBody>
      </p:sp>
      <p:sp>
        <p:nvSpPr>
          <p:cNvPr id="2" name="Title 1"/>
          <p:cNvSpPr>
            <a:spLocks noGrp="1"/>
          </p:cNvSpPr>
          <p:nvPr>
            <p:ph type="title"/>
          </p:nvPr>
        </p:nvSpPr>
        <p:spPr/>
        <p:txBody>
          <a:bodyPr/>
          <a:lstStyle/>
          <a:p>
            <a:r>
              <a:rPr lang="en-US"/>
              <a:t>Project Description</a:t>
            </a:r>
            <a:endParaRPr lang="en-US" dirty="0"/>
          </a:p>
        </p:txBody>
      </p:sp>
      <p:pic>
        <p:nvPicPr>
          <p:cNvPr id="1026" name="Picture 2" descr="Face coverings now required for BART riders | bart.gov">
            <a:extLst>
              <a:ext uri="{FF2B5EF4-FFF2-40B4-BE49-F238E27FC236}">
                <a16:creationId xmlns:a16="http://schemas.microsoft.com/office/drawing/2014/main" id="{DBE45635-5203-41B1-B286-601F16FDC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053" y="3398238"/>
            <a:ext cx="5418509"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a:t>Model for face detection</a:t>
            </a:r>
          </a:p>
          <a:p>
            <a:r>
              <a:rPr lang="en-US" dirty="0"/>
              <a:t>Model for mask or not mask prediction</a:t>
            </a:r>
          </a:p>
          <a:p>
            <a:pPr marL="0" indent="0">
              <a:buNone/>
            </a:pPr>
            <a:endParaRPr lang="en-US" dirty="0"/>
          </a:p>
        </p:txBody>
      </p:sp>
      <p:sp>
        <p:nvSpPr>
          <p:cNvPr id="6" name="Text Placeholder 5"/>
          <p:cNvSpPr>
            <a:spLocks noGrp="1"/>
          </p:cNvSpPr>
          <p:nvPr>
            <p:ph type="body" idx="1"/>
          </p:nvPr>
        </p:nvSpPr>
        <p:spPr/>
        <p:txBody>
          <a:bodyPr/>
          <a:lstStyle/>
          <a:p>
            <a:r>
              <a:rPr lang="en-US" dirty="0"/>
              <a:t>Overall Workflow</a:t>
            </a:r>
          </a:p>
        </p:txBody>
      </p:sp>
      <p:sp>
        <p:nvSpPr>
          <p:cNvPr id="2" name="Title 1"/>
          <p:cNvSpPr>
            <a:spLocks noGrp="1"/>
          </p:cNvSpPr>
          <p:nvPr>
            <p:ph type="title"/>
          </p:nvPr>
        </p:nvSpPr>
        <p:spPr/>
        <p:txBody>
          <a:bodyPr/>
          <a:lstStyle/>
          <a:p>
            <a:r>
              <a:rPr lang="en-US" dirty="0"/>
              <a:t>Project Description</a:t>
            </a:r>
          </a:p>
        </p:txBody>
      </p:sp>
      <p:pic>
        <p:nvPicPr>
          <p:cNvPr id="12" name="Picture 11" descr="A screenshot of a cell phone&#10;&#10;Description automatically generated">
            <a:extLst>
              <a:ext uri="{FF2B5EF4-FFF2-40B4-BE49-F238E27FC236}">
                <a16:creationId xmlns:a16="http://schemas.microsoft.com/office/drawing/2014/main" id="{0121BF88-C4E4-43CB-9077-563650DEED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9212" y="1615708"/>
            <a:ext cx="4800600" cy="4967654"/>
          </a:xfrm>
          <a:prstGeom prst="rect">
            <a:avLst/>
          </a:prstGeom>
        </p:spPr>
      </p:pic>
    </p:spTree>
    <p:extLst>
      <p:ext uri="{BB962C8B-B14F-4D97-AF65-F5344CB8AC3E}">
        <p14:creationId xmlns:p14="http://schemas.microsoft.com/office/powerpoint/2010/main" val="313687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B84D0-6C04-4B62-B69B-C3631B94D1F5}"/>
              </a:ext>
            </a:extLst>
          </p:cNvPr>
          <p:cNvSpPr>
            <a:spLocks noGrp="1"/>
          </p:cNvSpPr>
          <p:nvPr>
            <p:ph sz="quarter" idx="4"/>
          </p:nvPr>
        </p:nvSpPr>
        <p:spPr>
          <a:xfrm>
            <a:off x="6323012" y="2590800"/>
            <a:ext cx="4416552" cy="3352801"/>
          </a:xfrm>
        </p:spPr>
        <p:txBody>
          <a:bodyPr/>
          <a:lstStyle/>
          <a:p>
            <a:r>
              <a:rPr lang="en-US" dirty="0"/>
              <a:t>Auto-generated masks</a:t>
            </a:r>
          </a:p>
          <a:p>
            <a:r>
              <a:rPr lang="en-US" sz="1200" dirty="0"/>
              <a:t>Refer to “</a:t>
            </a:r>
            <a:r>
              <a:rPr lang="en-US" sz="1200" dirty="0" err="1"/>
              <a:t>Prajna</a:t>
            </a:r>
            <a:r>
              <a:rPr lang="en-US" sz="1200" dirty="0"/>
              <a:t> </a:t>
            </a:r>
            <a:r>
              <a:rPr lang="en-US" sz="1200" dirty="0" err="1"/>
              <a:t>Bhandary</a:t>
            </a:r>
            <a:r>
              <a:rPr lang="en-US" sz="1200" dirty="0"/>
              <a:t> for the auto-generated mask dataset” </a:t>
            </a:r>
          </a:p>
        </p:txBody>
      </p:sp>
      <p:sp>
        <p:nvSpPr>
          <p:cNvPr id="3" name="Text Placeholder 2">
            <a:extLst>
              <a:ext uri="{FF2B5EF4-FFF2-40B4-BE49-F238E27FC236}">
                <a16:creationId xmlns:a16="http://schemas.microsoft.com/office/drawing/2014/main" id="{908E309E-986A-40C3-A26A-C848E49B51F5}"/>
              </a:ext>
            </a:extLst>
          </p:cNvPr>
          <p:cNvSpPr>
            <a:spLocks noGrp="1"/>
          </p:cNvSpPr>
          <p:nvPr>
            <p:ph type="body" sz="quarter" idx="3"/>
          </p:nvPr>
        </p:nvSpPr>
        <p:spPr/>
        <p:txBody>
          <a:bodyPr/>
          <a:lstStyle/>
          <a:p>
            <a:r>
              <a:rPr lang="en-US" dirty="0"/>
              <a:t>If no mask then generate a mask</a:t>
            </a:r>
          </a:p>
        </p:txBody>
      </p:sp>
      <p:sp>
        <p:nvSpPr>
          <p:cNvPr id="4" name="Content Placeholder 3">
            <a:extLst>
              <a:ext uri="{FF2B5EF4-FFF2-40B4-BE49-F238E27FC236}">
                <a16:creationId xmlns:a16="http://schemas.microsoft.com/office/drawing/2014/main" id="{5A6F351E-80B1-4F4F-9252-ACF39595F100}"/>
              </a:ext>
            </a:extLst>
          </p:cNvPr>
          <p:cNvSpPr>
            <a:spLocks noGrp="1"/>
          </p:cNvSpPr>
          <p:nvPr>
            <p:ph sz="half" idx="2"/>
          </p:nvPr>
        </p:nvSpPr>
        <p:spPr/>
        <p:txBody>
          <a:bodyPr/>
          <a:lstStyle/>
          <a:p>
            <a:r>
              <a:rPr lang="en-US" dirty="0"/>
              <a:t>Mask no mask		</a:t>
            </a:r>
          </a:p>
        </p:txBody>
      </p:sp>
      <p:sp>
        <p:nvSpPr>
          <p:cNvPr id="5" name="Text Placeholder 4">
            <a:extLst>
              <a:ext uri="{FF2B5EF4-FFF2-40B4-BE49-F238E27FC236}">
                <a16:creationId xmlns:a16="http://schemas.microsoft.com/office/drawing/2014/main" id="{12A5695E-75DC-4966-BC0A-139C4F808D69}"/>
              </a:ext>
            </a:extLst>
          </p:cNvPr>
          <p:cNvSpPr>
            <a:spLocks noGrp="1"/>
          </p:cNvSpPr>
          <p:nvPr>
            <p:ph type="body" idx="1"/>
          </p:nvPr>
        </p:nvSpPr>
        <p:spPr/>
        <p:txBody>
          <a:bodyPr/>
          <a:lstStyle/>
          <a:p>
            <a:r>
              <a:rPr lang="en-US" dirty="0"/>
              <a:t>Intro to datasets</a:t>
            </a:r>
          </a:p>
        </p:txBody>
      </p:sp>
      <p:sp>
        <p:nvSpPr>
          <p:cNvPr id="6" name="Title 5">
            <a:extLst>
              <a:ext uri="{FF2B5EF4-FFF2-40B4-BE49-F238E27FC236}">
                <a16:creationId xmlns:a16="http://schemas.microsoft.com/office/drawing/2014/main" id="{FDD81B81-D273-49E5-9119-5EB7D5ECCE01}"/>
              </a:ext>
            </a:extLst>
          </p:cNvPr>
          <p:cNvSpPr>
            <a:spLocks noGrp="1"/>
          </p:cNvSpPr>
          <p:nvPr>
            <p:ph type="title"/>
          </p:nvPr>
        </p:nvSpPr>
        <p:spPr/>
        <p:txBody>
          <a:bodyPr/>
          <a:lstStyle/>
          <a:p>
            <a:r>
              <a:rPr lang="en-US" dirty="0"/>
              <a:t>Project Description</a:t>
            </a:r>
          </a:p>
        </p:txBody>
      </p:sp>
      <p:pic>
        <p:nvPicPr>
          <p:cNvPr id="8" name="Picture 7" descr="A close up of sunglasses&#10;&#10;Description automatically generated">
            <a:extLst>
              <a:ext uri="{FF2B5EF4-FFF2-40B4-BE49-F238E27FC236}">
                <a16:creationId xmlns:a16="http://schemas.microsoft.com/office/drawing/2014/main" id="{57F37A49-BF8D-49B2-BD91-B1FC95733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812" y="3660235"/>
            <a:ext cx="6798070" cy="2971962"/>
          </a:xfrm>
          <a:prstGeom prst="rect">
            <a:avLst/>
          </a:prstGeom>
        </p:spPr>
      </p:pic>
      <p:pic>
        <p:nvPicPr>
          <p:cNvPr id="10" name="Picture 9" descr="A close up of a person&#10;&#10;Description automatically generated">
            <a:extLst>
              <a:ext uri="{FF2B5EF4-FFF2-40B4-BE49-F238E27FC236}">
                <a16:creationId xmlns:a16="http://schemas.microsoft.com/office/drawing/2014/main" id="{BD20669F-C9CA-40BB-8A0D-187BAB79F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411" y="3663730"/>
            <a:ext cx="3124200" cy="2971962"/>
          </a:xfrm>
          <a:prstGeom prst="rect">
            <a:avLst/>
          </a:prstGeom>
        </p:spPr>
      </p:pic>
    </p:spTree>
    <p:extLst>
      <p:ext uri="{BB962C8B-B14F-4D97-AF65-F5344CB8AC3E}">
        <p14:creationId xmlns:p14="http://schemas.microsoft.com/office/powerpoint/2010/main" val="29014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Haar</a:t>
            </a:r>
            <a:r>
              <a:rPr lang="en-US" dirty="0"/>
              <a:t> Cascade</a:t>
            </a:r>
          </a:p>
          <a:p>
            <a:pPr lvl="1"/>
            <a:r>
              <a:rPr lang="en-US" dirty="0"/>
              <a:t>Using pre-trained model in </a:t>
            </a:r>
            <a:r>
              <a:rPr lang="en-US" dirty="0" err="1"/>
              <a:t>openCV</a:t>
            </a:r>
            <a:endParaRPr lang="en-US" dirty="0"/>
          </a:p>
        </p:txBody>
      </p:sp>
      <p:sp>
        <p:nvSpPr>
          <p:cNvPr id="2" name="Title 1"/>
          <p:cNvSpPr>
            <a:spLocks noGrp="1"/>
          </p:cNvSpPr>
          <p:nvPr>
            <p:ph type="title"/>
          </p:nvPr>
        </p:nvSpPr>
        <p:spPr/>
        <p:txBody>
          <a:bodyPr/>
          <a:lstStyle/>
          <a:p>
            <a:r>
              <a:rPr lang="en-US" dirty="0"/>
              <a:t>Key</a:t>
            </a:r>
            <a:r>
              <a:rPr lang="zh-CN" altLang="en-US" dirty="0"/>
              <a:t> </a:t>
            </a:r>
            <a:r>
              <a:rPr lang="en-US" altLang="zh-CN" dirty="0"/>
              <a:t>Concepts</a:t>
            </a:r>
            <a:r>
              <a:rPr lang="en-US" dirty="0"/>
              <a:t> / Methodology</a:t>
            </a:r>
          </a:p>
        </p:txBody>
      </p:sp>
      <p:sp>
        <p:nvSpPr>
          <p:cNvPr id="5" name="Text Placeholder 4">
            <a:extLst>
              <a:ext uri="{FF2B5EF4-FFF2-40B4-BE49-F238E27FC236}">
                <a16:creationId xmlns:a16="http://schemas.microsoft.com/office/drawing/2014/main" id="{E475F832-E6AD-4DA0-9745-576184EF74A3}"/>
              </a:ext>
            </a:extLst>
          </p:cNvPr>
          <p:cNvSpPr txBox="1">
            <a:spLocks/>
          </p:cNvSpPr>
          <p:nvPr/>
        </p:nvSpPr>
        <p:spPr>
          <a:xfrm>
            <a:off x="531812" y="1828800"/>
            <a:ext cx="4416552" cy="7620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dirty="0"/>
              <a:t>Face Detection</a:t>
            </a:r>
          </a:p>
        </p:txBody>
      </p:sp>
      <p:sp>
        <p:nvSpPr>
          <p:cNvPr id="8" name="Rectangle 7">
            <a:extLst>
              <a:ext uri="{FF2B5EF4-FFF2-40B4-BE49-F238E27FC236}">
                <a16:creationId xmlns:a16="http://schemas.microsoft.com/office/drawing/2014/main" id="{99FF302E-A8CB-45F8-9572-1F3E933AB6B9}"/>
              </a:ext>
            </a:extLst>
          </p:cNvPr>
          <p:cNvSpPr/>
          <p:nvPr/>
        </p:nvSpPr>
        <p:spPr>
          <a:xfrm>
            <a:off x="912812" y="6324600"/>
            <a:ext cx="8135560" cy="369332"/>
          </a:xfrm>
          <a:prstGeom prst="rect">
            <a:avLst/>
          </a:prstGeom>
        </p:spPr>
        <p:txBody>
          <a:bodyPr wrap="none">
            <a:spAutoFit/>
          </a:bodyPr>
          <a:lstStyle/>
          <a:p>
            <a:r>
              <a:rPr lang="en-US" dirty="0">
                <a:hlinkClick r:id="rId3"/>
              </a:rPr>
              <a:t>OpenCV tutorial:    https://www.youtube.com/watch?v=88HdqNDQsEk</a:t>
            </a:r>
            <a:endParaRPr lang="en-US" dirty="0"/>
          </a:p>
        </p:txBody>
      </p:sp>
      <p:pic>
        <p:nvPicPr>
          <p:cNvPr id="10" name="Picture 9" descr="A close up of a logo&#10;&#10;Description automatically generated">
            <a:extLst>
              <a:ext uri="{FF2B5EF4-FFF2-40B4-BE49-F238E27FC236}">
                <a16:creationId xmlns:a16="http://schemas.microsoft.com/office/drawing/2014/main" id="{AA7BAE86-9EAC-4A58-9D47-7C92B678BB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4153" y="2971800"/>
            <a:ext cx="5941017" cy="3048000"/>
          </a:xfrm>
          <a:prstGeom prst="rect">
            <a:avLst/>
          </a:prstGeom>
        </p:spPr>
      </p:pic>
    </p:spTree>
    <p:extLst>
      <p:ext uri="{BB962C8B-B14F-4D97-AF65-F5344CB8AC3E}">
        <p14:creationId xmlns:p14="http://schemas.microsoft.com/office/powerpoint/2010/main" val="23887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Local Binary Pattern  </a:t>
            </a:r>
          </a:p>
          <a:p>
            <a:pPr lvl="1"/>
            <a:r>
              <a:rPr lang="en-US" dirty="0"/>
              <a:t>Using pre-trained model in </a:t>
            </a:r>
            <a:r>
              <a:rPr lang="en-US" dirty="0" err="1"/>
              <a:t>openCV</a:t>
            </a:r>
            <a:endParaRPr lang="en-US" dirty="0"/>
          </a:p>
        </p:txBody>
      </p:sp>
      <p:sp>
        <p:nvSpPr>
          <p:cNvPr id="2" name="Title 1"/>
          <p:cNvSpPr>
            <a:spLocks noGrp="1"/>
          </p:cNvSpPr>
          <p:nvPr>
            <p:ph type="title"/>
          </p:nvPr>
        </p:nvSpPr>
        <p:spPr/>
        <p:txBody>
          <a:bodyPr/>
          <a:lstStyle/>
          <a:p>
            <a:r>
              <a:rPr lang="en-US" dirty="0"/>
              <a:t>Key</a:t>
            </a:r>
            <a:r>
              <a:rPr lang="zh-CN" altLang="en-US" dirty="0"/>
              <a:t> </a:t>
            </a:r>
            <a:r>
              <a:rPr lang="en-US" altLang="zh-CN" dirty="0"/>
              <a:t>Concepts</a:t>
            </a:r>
            <a:r>
              <a:rPr lang="en-US" dirty="0"/>
              <a:t> / Methodology</a:t>
            </a:r>
          </a:p>
        </p:txBody>
      </p:sp>
      <p:sp>
        <p:nvSpPr>
          <p:cNvPr id="5" name="Text Placeholder 4">
            <a:extLst>
              <a:ext uri="{FF2B5EF4-FFF2-40B4-BE49-F238E27FC236}">
                <a16:creationId xmlns:a16="http://schemas.microsoft.com/office/drawing/2014/main" id="{E475F832-E6AD-4DA0-9745-576184EF74A3}"/>
              </a:ext>
            </a:extLst>
          </p:cNvPr>
          <p:cNvSpPr txBox="1">
            <a:spLocks/>
          </p:cNvSpPr>
          <p:nvPr/>
        </p:nvSpPr>
        <p:spPr>
          <a:xfrm>
            <a:off x="531812" y="1828800"/>
            <a:ext cx="4416552" cy="7620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dirty="0"/>
              <a:t>Face Detection</a:t>
            </a:r>
          </a:p>
        </p:txBody>
      </p:sp>
      <p:pic>
        <p:nvPicPr>
          <p:cNvPr id="2050" name="Picture 2" descr="Face Recognition: Understanding LBPH Algorithm - Towards Data Science">
            <a:extLst>
              <a:ext uri="{FF2B5EF4-FFF2-40B4-BE49-F238E27FC236}">
                <a16:creationId xmlns:a16="http://schemas.microsoft.com/office/drawing/2014/main" id="{8D4D98CC-04B0-4136-9CAB-7B5A4ABF5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2" y="3920671"/>
            <a:ext cx="112776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ummy">
            <a:extLst>
              <a:ext uri="{FF2B5EF4-FFF2-40B4-BE49-F238E27FC236}">
                <a16:creationId xmlns:a16="http://schemas.microsoft.com/office/drawing/2014/main" id="{9D907ED1-3FA6-4AAC-B2CF-E8AC0B335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94" y="2510971"/>
            <a:ext cx="4810125"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25D7AE3A-CD3E-4470-985A-0B6153D6F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688" y="3252439"/>
            <a:ext cx="8532812" cy="4018248"/>
          </a:xfrm>
          <a:prstGeom prst="rect">
            <a:avLst/>
          </a:prstGeom>
        </p:spPr>
      </p:pic>
      <p:sp>
        <p:nvSpPr>
          <p:cNvPr id="3" name="Content Placeholder 2"/>
          <p:cNvSpPr>
            <a:spLocks noGrp="1"/>
          </p:cNvSpPr>
          <p:nvPr>
            <p:ph idx="1"/>
          </p:nvPr>
        </p:nvSpPr>
        <p:spPr>
          <a:xfrm>
            <a:off x="4494212" y="950622"/>
            <a:ext cx="5669280" cy="4038600"/>
          </a:xfrm>
        </p:spPr>
        <p:txBody>
          <a:bodyPr/>
          <a:lstStyle/>
          <a:p>
            <a:r>
              <a:rPr lang="en-US" dirty="0"/>
              <a:t>CAFFE-DNN</a:t>
            </a:r>
          </a:p>
          <a:p>
            <a:r>
              <a:rPr lang="en-US" sz="1400" b="1" dirty="0"/>
              <a:t>LBP and </a:t>
            </a:r>
            <a:r>
              <a:rPr lang="en-US" sz="1400" b="1" dirty="0" err="1"/>
              <a:t>Haar</a:t>
            </a:r>
            <a:r>
              <a:rPr lang="en-US" sz="1400" b="1" dirty="0"/>
              <a:t> would be less effective when mask is wearing</a:t>
            </a:r>
          </a:p>
          <a:p>
            <a:r>
              <a:rPr lang="en-US" sz="1400" b="1" dirty="0">
                <a:hlinkClick r:id="rId4"/>
              </a:rPr>
              <a:t>https://caffe.berkeleyvision.org/</a:t>
            </a:r>
            <a:endParaRPr lang="en-US" sz="1400" b="1" dirty="0"/>
          </a:p>
          <a:p>
            <a:r>
              <a:rPr lang="en-US" sz="1400" b="1" dirty="0">
                <a:solidFill>
                  <a:schemeClr val="accent4">
                    <a:lumMod val="60000"/>
                    <a:lumOff val="40000"/>
                  </a:schemeClr>
                </a:solidFill>
              </a:rPr>
              <a:t>The .</a:t>
            </a:r>
            <a:r>
              <a:rPr lang="en-US" sz="1400" b="1" dirty="0" err="1">
                <a:solidFill>
                  <a:schemeClr val="accent4">
                    <a:lumMod val="60000"/>
                    <a:lumOff val="40000"/>
                  </a:schemeClr>
                </a:solidFill>
              </a:rPr>
              <a:t>prototxt</a:t>
            </a:r>
            <a:r>
              <a:rPr lang="en-US" sz="1400" b="1" dirty="0">
                <a:solidFill>
                  <a:schemeClr val="accent4">
                    <a:lumMod val="60000"/>
                    <a:lumOff val="40000"/>
                  </a:schemeClr>
                </a:solidFill>
              </a:rPr>
              <a:t> file(s) which define the </a:t>
            </a:r>
            <a:r>
              <a:rPr lang="en-US" sz="1400" b="1" i="1" dirty="0">
                <a:solidFill>
                  <a:schemeClr val="accent4">
                    <a:lumMod val="60000"/>
                    <a:lumOff val="40000"/>
                  </a:schemeClr>
                </a:solidFill>
              </a:rPr>
              <a:t>model architecture</a:t>
            </a:r>
            <a:r>
              <a:rPr lang="en-US" sz="1400" b="1" dirty="0">
                <a:solidFill>
                  <a:schemeClr val="accent4">
                    <a:lumMod val="60000"/>
                    <a:lumOff val="40000"/>
                  </a:schemeClr>
                </a:solidFill>
              </a:rPr>
              <a:t> (i.e., the layers themselves)</a:t>
            </a:r>
          </a:p>
          <a:p>
            <a:r>
              <a:rPr lang="en-US" sz="1400" b="1" dirty="0">
                <a:solidFill>
                  <a:schemeClr val="tx2">
                    <a:lumMod val="50000"/>
                  </a:schemeClr>
                </a:solidFill>
              </a:rPr>
              <a:t>The .</a:t>
            </a:r>
            <a:r>
              <a:rPr lang="en-US" sz="1400" b="1" dirty="0" err="1">
                <a:solidFill>
                  <a:schemeClr val="tx2">
                    <a:lumMod val="50000"/>
                  </a:schemeClr>
                </a:solidFill>
              </a:rPr>
              <a:t>caffemodel</a:t>
            </a:r>
            <a:r>
              <a:rPr lang="en-US" sz="1400" b="1" dirty="0">
                <a:solidFill>
                  <a:schemeClr val="tx2">
                    <a:lumMod val="50000"/>
                  </a:schemeClr>
                </a:solidFill>
              </a:rPr>
              <a:t> file which contains the </a:t>
            </a:r>
            <a:r>
              <a:rPr lang="en-US" sz="1400" b="1" i="1" dirty="0">
                <a:solidFill>
                  <a:schemeClr val="tx2">
                    <a:lumMod val="50000"/>
                  </a:schemeClr>
                </a:solidFill>
              </a:rPr>
              <a:t>weights</a:t>
            </a:r>
            <a:r>
              <a:rPr lang="en-US" sz="1400" b="1" dirty="0">
                <a:solidFill>
                  <a:schemeClr val="tx2">
                    <a:lumMod val="50000"/>
                  </a:schemeClr>
                </a:solidFill>
              </a:rPr>
              <a:t> for the actual layers</a:t>
            </a:r>
          </a:p>
          <a:p>
            <a:endParaRPr lang="en-US" dirty="0"/>
          </a:p>
        </p:txBody>
      </p:sp>
      <p:sp>
        <p:nvSpPr>
          <p:cNvPr id="4" name="Text Placeholder 3">
            <a:extLst>
              <a:ext uri="{FF2B5EF4-FFF2-40B4-BE49-F238E27FC236}">
                <a16:creationId xmlns:a16="http://schemas.microsoft.com/office/drawing/2014/main" id="{BE29B859-D15C-46C8-A314-F95496AA446C}"/>
              </a:ext>
            </a:extLst>
          </p:cNvPr>
          <p:cNvSpPr>
            <a:spLocks noGrp="1"/>
          </p:cNvSpPr>
          <p:nvPr>
            <p:ph type="body" sz="half" idx="2"/>
          </p:nvPr>
        </p:nvSpPr>
        <p:spPr>
          <a:xfrm>
            <a:off x="408757" y="3600992"/>
            <a:ext cx="3047999" cy="2971800"/>
          </a:xfrm>
        </p:spPr>
        <p:txBody>
          <a:bodyPr/>
          <a:lstStyle/>
          <a:p>
            <a:r>
              <a:rPr lang="en-US" dirty="0"/>
              <a:t>Demonstration</a:t>
            </a:r>
          </a:p>
        </p:txBody>
      </p:sp>
      <p:sp>
        <p:nvSpPr>
          <p:cNvPr id="2" name="Title 1"/>
          <p:cNvSpPr>
            <a:spLocks noGrp="1"/>
          </p:cNvSpPr>
          <p:nvPr>
            <p:ph type="title"/>
          </p:nvPr>
        </p:nvSpPr>
        <p:spPr>
          <a:xfrm>
            <a:off x="379412" y="285208"/>
            <a:ext cx="7696198" cy="665414"/>
          </a:xfrm>
        </p:spPr>
        <p:txBody>
          <a:bodyPr/>
          <a:lstStyle/>
          <a:p>
            <a:r>
              <a:rPr lang="en-US" dirty="0"/>
              <a:t>Key</a:t>
            </a:r>
            <a:r>
              <a:rPr lang="zh-CN" altLang="en-US" dirty="0"/>
              <a:t> </a:t>
            </a:r>
            <a:r>
              <a:rPr lang="en-US" altLang="zh-CN" dirty="0"/>
              <a:t>Concepts</a:t>
            </a:r>
            <a:r>
              <a:rPr lang="en-US" dirty="0"/>
              <a:t> / Methodology</a:t>
            </a:r>
          </a:p>
        </p:txBody>
      </p:sp>
      <p:sp>
        <p:nvSpPr>
          <p:cNvPr id="5" name="Text Placeholder 4">
            <a:extLst>
              <a:ext uri="{FF2B5EF4-FFF2-40B4-BE49-F238E27FC236}">
                <a16:creationId xmlns:a16="http://schemas.microsoft.com/office/drawing/2014/main" id="{E475F832-E6AD-4DA0-9745-576184EF74A3}"/>
              </a:ext>
            </a:extLst>
          </p:cNvPr>
          <p:cNvSpPr txBox="1">
            <a:spLocks/>
          </p:cNvSpPr>
          <p:nvPr/>
        </p:nvSpPr>
        <p:spPr>
          <a:xfrm>
            <a:off x="379412" y="1291628"/>
            <a:ext cx="4416552" cy="7620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dirty="0"/>
              <a:t>Face Detection</a:t>
            </a:r>
          </a:p>
        </p:txBody>
      </p:sp>
    </p:spTree>
    <p:extLst>
      <p:ext uri="{BB962C8B-B14F-4D97-AF65-F5344CB8AC3E}">
        <p14:creationId xmlns:p14="http://schemas.microsoft.com/office/powerpoint/2010/main" val="86372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a:t>When both model detect face</a:t>
            </a:r>
          </a:p>
          <a:p>
            <a:r>
              <a:rPr lang="en-US" dirty="0"/>
              <a:t>When </a:t>
            </a:r>
            <a:r>
              <a:rPr lang="en-US" dirty="0" err="1"/>
              <a:t>haar</a:t>
            </a:r>
            <a:r>
              <a:rPr lang="en-US" dirty="0"/>
              <a:t> detect no face and </a:t>
            </a:r>
            <a:r>
              <a:rPr lang="en-US" dirty="0" err="1"/>
              <a:t>caffe</a:t>
            </a:r>
            <a:r>
              <a:rPr lang="en-US" dirty="0"/>
              <a:t> detect face</a:t>
            </a:r>
          </a:p>
          <a:p>
            <a:pPr marL="0" indent="0">
              <a:buNone/>
            </a:pPr>
            <a:endParaRPr lang="en-US" dirty="0"/>
          </a:p>
        </p:txBody>
      </p:sp>
      <p:sp>
        <p:nvSpPr>
          <p:cNvPr id="6" name="Text Placeholder 5"/>
          <p:cNvSpPr>
            <a:spLocks noGrp="1"/>
          </p:cNvSpPr>
          <p:nvPr>
            <p:ph type="body" idx="1"/>
          </p:nvPr>
        </p:nvSpPr>
        <p:spPr/>
        <p:txBody>
          <a:bodyPr/>
          <a:lstStyle/>
          <a:p>
            <a:r>
              <a:rPr lang="en-US" altLang="zh-CN" dirty="0" err="1"/>
              <a:t>Haar</a:t>
            </a:r>
            <a:r>
              <a:rPr lang="en-US" altLang="zh-CN" dirty="0"/>
              <a:t> cannot detect face when wearing mask. </a:t>
            </a:r>
            <a:endParaRPr lang="en-US" dirty="0"/>
          </a:p>
        </p:txBody>
      </p:sp>
      <p:sp>
        <p:nvSpPr>
          <p:cNvPr id="2" name="Title 1"/>
          <p:cNvSpPr>
            <a:spLocks noGrp="1"/>
          </p:cNvSpPr>
          <p:nvPr>
            <p:ph type="title"/>
          </p:nvPr>
        </p:nvSpPr>
        <p:spPr/>
        <p:txBody>
          <a:bodyPr/>
          <a:lstStyle/>
          <a:p>
            <a:r>
              <a:rPr lang="en-US" dirty="0"/>
              <a:t>Mask Detection</a:t>
            </a:r>
          </a:p>
        </p:txBody>
      </p:sp>
      <p:sp>
        <p:nvSpPr>
          <p:cNvPr id="5" name="Text Placeholder 5">
            <a:extLst>
              <a:ext uri="{FF2B5EF4-FFF2-40B4-BE49-F238E27FC236}">
                <a16:creationId xmlns:a16="http://schemas.microsoft.com/office/drawing/2014/main" id="{CF5EFB4A-7A55-40FB-AA5F-7E097BDE1E02}"/>
              </a:ext>
            </a:extLst>
          </p:cNvPr>
          <p:cNvSpPr txBox="1">
            <a:spLocks/>
          </p:cNvSpPr>
          <p:nvPr/>
        </p:nvSpPr>
        <p:spPr>
          <a:xfrm>
            <a:off x="6399212" y="1905000"/>
            <a:ext cx="4416552"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tx2"/>
              </a:buClr>
              <a:buSzPct val="80000"/>
              <a:buFont typeface="Wingdings 3" panose="05040102010807070707" pitchFamily="18" charset="2"/>
              <a:buNone/>
              <a:defRPr sz="2400" b="0" kern="1200">
                <a:solidFill>
                  <a:schemeClr val="bg1"/>
                </a:solidFill>
                <a:latin typeface="+mn-lt"/>
                <a:ea typeface="+mn-ea"/>
                <a:cs typeface="+mn-cs"/>
              </a:defRPr>
            </a:lvl1pPr>
            <a:lvl2pPr marL="4572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2000" b="1" kern="1200">
                <a:solidFill>
                  <a:schemeClr val="bg1"/>
                </a:solidFill>
                <a:latin typeface="+mn-lt"/>
                <a:ea typeface="+mn-ea"/>
                <a:cs typeface="+mn-cs"/>
              </a:defRPr>
            </a:lvl2pPr>
            <a:lvl3pPr marL="9144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800" b="1" kern="1200">
                <a:solidFill>
                  <a:schemeClr val="bg1"/>
                </a:solidFill>
                <a:latin typeface="+mn-lt"/>
                <a:ea typeface="+mn-ea"/>
                <a:cs typeface="+mn-cs"/>
              </a:defRPr>
            </a:lvl3pPr>
            <a:lvl4pPr marL="13716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4pPr>
            <a:lvl5pPr marL="18288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5pPr>
            <a:lvl6pPr marL="22860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6pPr>
            <a:lvl7pPr marL="27432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600" b="1" kern="1200">
                <a:solidFill>
                  <a:schemeClr val="bg1"/>
                </a:solidFill>
                <a:latin typeface="+mn-lt"/>
                <a:ea typeface="+mn-ea"/>
                <a:cs typeface="+mn-cs"/>
              </a:defRPr>
            </a:lvl7pPr>
            <a:lvl8pPr marL="3200400" indent="0" algn="l" defTabSz="914400" rtl="0" eaLnBrk="1" latinLnBrk="0" hangingPunct="1">
              <a:lnSpc>
                <a:spcPct val="90000"/>
              </a:lnSpc>
              <a:spcBef>
                <a:spcPts val="600"/>
              </a:spcBef>
              <a:buClr>
                <a:schemeClr val="tx2"/>
              </a:buClr>
              <a:buSzPct val="100000"/>
              <a:buFont typeface="Wingdings 3" panose="05040102010807070707" pitchFamily="18" charset="2"/>
              <a:buNone/>
              <a:defRPr sz="1600" b="1" kern="1200">
                <a:solidFill>
                  <a:schemeClr val="bg1"/>
                </a:solidFill>
                <a:latin typeface="+mn-lt"/>
                <a:ea typeface="+mn-ea"/>
                <a:cs typeface="+mn-cs"/>
              </a:defRPr>
            </a:lvl8pPr>
            <a:lvl9pPr marL="3657600" indent="0" algn="l" defTabSz="914400" rtl="0" eaLnBrk="1" latinLnBrk="0" hangingPunct="1">
              <a:lnSpc>
                <a:spcPct val="90000"/>
              </a:lnSpc>
              <a:spcBef>
                <a:spcPts val="600"/>
              </a:spcBef>
              <a:buClr>
                <a:schemeClr val="tx2"/>
              </a:buClr>
              <a:buSzPct val="80000"/>
              <a:buFont typeface="Wingdings 3" panose="05040102010807070707" pitchFamily="18" charset="2"/>
              <a:buNone/>
              <a:defRPr sz="1600" b="1" kern="1200">
                <a:solidFill>
                  <a:schemeClr val="bg1"/>
                </a:solidFill>
                <a:latin typeface="+mn-lt"/>
                <a:ea typeface="+mn-ea"/>
                <a:cs typeface="+mn-cs"/>
              </a:defRPr>
            </a:lvl9pPr>
          </a:lstStyle>
          <a:p>
            <a:r>
              <a:rPr lang="en-US" dirty="0"/>
              <a:t>Caffe-</a:t>
            </a:r>
            <a:r>
              <a:rPr lang="en-US" dirty="0" err="1"/>
              <a:t>dnn</a:t>
            </a:r>
            <a:r>
              <a:rPr lang="en-US" dirty="0"/>
              <a:t> can detect face when wearing mask</a:t>
            </a:r>
          </a:p>
        </p:txBody>
      </p:sp>
      <p:pic>
        <p:nvPicPr>
          <p:cNvPr id="3076" name="Picture 4" descr="arrow, right icon">
            <a:extLst>
              <a:ext uri="{FF2B5EF4-FFF2-40B4-BE49-F238E27FC236}">
                <a16:creationId xmlns:a16="http://schemas.microsoft.com/office/drawing/2014/main" id="{64BB57BA-7B3C-43CB-BE63-AA4D9A3E04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1889" y="2630031"/>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F1E11682-73E1-4634-92C9-693ECB70638F}"/>
              </a:ext>
            </a:extLst>
          </p:cNvPr>
          <p:cNvSpPr txBox="1">
            <a:spLocks/>
          </p:cNvSpPr>
          <p:nvPr/>
        </p:nvSpPr>
        <p:spPr>
          <a:xfrm>
            <a:off x="6545113" y="2819399"/>
            <a:ext cx="4416552" cy="3352801"/>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r>
              <a:rPr lang="en-US" dirty="0" err="1"/>
              <a:t>Without_mask</a:t>
            </a:r>
            <a:endParaRPr lang="en-US" dirty="0"/>
          </a:p>
          <a:p>
            <a:pPr marL="0" indent="0">
              <a:buNone/>
            </a:pPr>
            <a:endParaRPr lang="en-US" dirty="0"/>
          </a:p>
          <a:p>
            <a:r>
              <a:rPr lang="en-US" dirty="0" err="1"/>
              <a:t>With_mask</a:t>
            </a:r>
            <a:endParaRPr lang="en-US" dirty="0"/>
          </a:p>
          <a:p>
            <a:pPr marL="0" indent="0">
              <a:buFont typeface="Wingdings 3" panose="05040102010807070707" pitchFamily="18" charset="2"/>
              <a:buNone/>
            </a:pPr>
            <a:endParaRPr lang="en-US" dirty="0"/>
          </a:p>
        </p:txBody>
      </p:sp>
      <p:pic>
        <p:nvPicPr>
          <p:cNvPr id="11" name="Picture 4" descr="arrow, right icon">
            <a:extLst>
              <a:ext uri="{FF2B5EF4-FFF2-40B4-BE49-F238E27FC236}">
                <a16:creationId xmlns:a16="http://schemas.microsoft.com/office/drawing/2014/main" id="{439CA4A6-1E43-4BC6-A3E8-9D0165AF87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4812" y="381226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ell phone&#10;&#10;Description automatically generated">
            <a:extLst>
              <a:ext uri="{FF2B5EF4-FFF2-40B4-BE49-F238E27FC236}">
                <a16:creationId xmlns:a16="http://schemas.microsoft.com/office/drawing/2014/main" id="{8B1C5A7C-FC0A-42E7-B4B9-2C25114CE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2" y="4726662"/>
            <a:ext cx="8830907" cy="2086266"/>
          </a:xfrm>
          <a:prstGeom prst="rect">
            <a:avLst/>
          </a:prstGeom>
        </p:spPr>
      </p:pic>
    </p:spTree>
    <p:extLst>
      <p:ext uri="{BB962C8B-B14F-4D97-AF65-F5344CB8AC3E}">
        <p14:creationId xmlns:p14="http://schemas.microsoft.com/office/powerpoint/2010/main" val="267602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730</Words>
  <Application>Microsoft Office PowerPoint</Application>
  <PresentationFormat>Custom</PresentationFormat>
  <Paragraphs>136</Paragraphs>
  <Slides>20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Student presentation</vt:lpstr>
      <vt:lpstr>FACE MASK DETECTION</vt:lpstr>
      <vt:lpstr>Overview</vt:lpstr>
      <vt:lpstr>Project Description</vt:lpstr>
      <vt:lpstr>Project Description</vt:lpstr>
      <vt:lpstr>Project Description</vt:lpstr>
      <vt:lpstr>Key Concepts / Methodology</vt:lpstr>
      <vt:lpstr>Key Concepts / Methodology</vt:lpstr>
      <vt:lpstr>Key Concepts / Methodology</vt:lpstr>
      <vt:lpstr>Mask Detection</vt:lpstr>
      <vt:lpstr>Mask Detection</vt:lpstr>
      <vt:lpstr>Mask Detection    CNN and VGG-16</vt:lpstr>
      <vt:lpstr>Mask Detection    CNN and VGG-16</vt:lpstr>
      <vt:lpstr>VGG-16    </vt:lpstr>
      <vt:lpstr>                                                     VGG-16    </vt:lpstr>
      <vt:lpstr>Testing</vt:lpstr>
      <vt:lpstr>Testing</vt:lpstr>
      <vt:lpstr>Testing</vt:lpstr>
      <vt:lpstr>Live-stream model testing</vt:lpstr>
      <vt:lpstr>Conclusion</vt:lpstr>
      <vt:lpstr>Questions &amp;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2015-11-26T01:45:06Z</dcterms:created>
  <dcterms:modified xsi:type="dcterms:W3CDTF">2020-06-12T18:03:07Z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